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17" r:id="rId2"/>
    <p:sldId id="302" r:id="rId3"/>
    <p:sldId id="300" r:id="rId4"/>
    <p:sldId id="303" r:id="rId5"/>
    <p:sldId id="316" r:id="rId6"/>
    <p:sldId id="318" r:id="rId7"/>
    <p:sldId id="315"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76AE"/>
    <a:srgbClr val="6D91D1"/>
    <a:srgbClr val="F18F01"/>
    <a:srgbClr val="616161"/>
    <a:srgbClr val="33658A"/>
    <a:srgbClr val="8DE4FF"/>
    <a:srgbClr val="E1F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8"/>
  </p:normalViewPr>
  <p:slideViewPr>
    <p:cSldViewPr snapToGrid="0">
      <p:cViewPr>
        <p:scale>
          <a:sx n="125" d="100"/>
          <a:sy n="125" d="100"/>
        </p:scale>
        <p:origin x="-23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645510-A38A-4A26-B844-3B246206ABD0}" type="datetimeFigureOut">
              <a:rPr lang="ru-RU" smtClean="0"/>
              <a:t>31.08.2022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83B3F-221B-44E4-A7A4-BCFD210DAC65}" type="slidenum">
              <a:rPr lang="ru-RU" smtClean="0"/>
              <a:t>‹#›</a:t>
            </a:fld>
            <a:endParaRPr lang="ru-RU"/>
          </a:p>
        </p:txBody>
      </p:sp>
    </p:spTree>
    <p:extLst>
      <p:ext uri="{BB962C8B-B14F-4D97-AF65-F5344CB8AC3E}">
        <p14:creationId xmlns:p14="http://schemas.microsoft.com/office/powerpoint/2010/main" val="3843631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94A32F-EB51-475F-AD14-C68103B72527}"/>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0561E25C-932C-4E49-89F2-5F248F65A6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DDE3FCB-08A6-4FBE-9653-01E6F5C3CDAA}"/>
              </a:ext>
            </a:extLst>
          </p:cNvPr>
          <p:cNvSpPr>
            <a:spLocks noGrp="1"/>
          </p:cNvSpPr>
          <p:nvPr>
            <p:ph type="dt" sz="half" idx="10"/>
          </p:nvPr>
        </p:nvSpPr>
        <p:spPr/>
        <p:txBody>
          <a:bodyPr/>
          <a:lstStyle/>
          <a:p>
            <a:fld id="{42D41C16-18AB-424C-BFAC-CBE6C320FA20}" type="datetimeFigureOut">
              <a:rPr lang="ru-RU" smtClean="0"/>
              <a:t>31.08.2022</a:t>
            </a:fld>
            <a:endParaRPr lang="ru-RU"/>
          </a:p>
        </p:txBody>
      </p:sp>
      <p:sp>
        <p:nvSpPr>
          <p:cNvPr id="5" name="Нижний колонтитул 4">
            <a:extLst>
              <a:ext uri="{FF2B5EF4-FFF2-40B4-BE49-F238E27FC236}">
                <a16:creationId xmlns:a16="http://schemas.microsoft.com/office/drawing/2014/main" id="{C037DB0C-60C1-42A3-8CE8-873D8EB1F27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FF454D8-7E85-464F-876E-2FDD6258F35F}"/>
              </a:ext>
            </a:extLst>
          </p:cNvPr>
          <p:cNvSpPr>
            <a:spLocks noGrp="1"/>
          </p:cNvSpPr>
          <p:nvPr>
            <p:ph type="sldNum" sz="quarter" idx="12"/>
          </p:nvPr>
        </p:nvSpPr>
        <p:spPr/>
        <p:txBody>
          <a:bodyPr/>
          <a:lstStyle/>
          <a:p>
            <a:fld id="{BADB36CA-EB22-468B-967A-65553F32A9CC}" type="slidenum">
              <a:rPr lang="ru-RU" smtClean="0"/>
              <a:t>‹#›</a:t>
            </a:fld>
            <a:endParaRPr lang="ru-RU"/>
          </a:p>
        </p:txBody>
      </p:sp>
    </p:spTree>
    <p:extLst>
      <p:ext uri="{BB962C8B-B14F-4D97-AF65-F5344CB8AC3E}">
        <p14:creationId xmlns:p14="http://schemas.microsoft.com/office/powerpoint/2010/main" val="1798804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25508F-4E29-4172-85DF-9CB893AF0009}"/>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3609C9C8-D14E-45B5-B966-1CFBFFEE075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40C0764-23C1-43E8-970F-4060C522CC5B}"/>
              </a:ext>
            </a:extLst>
          </p:cNvPr>
          <p:cNvSpPr>
            <a:spLocks noGrp="1"/>
          </p:cNvSpPr>
          <p:nvPr>
            <p:ph type="dt" sz="half" idx="10"/>
          </p:nvPr>
        </p:nvSpPr>
        <p:spPr/>
        <p:txBody>
          <a:bodyPr/>
          <a:lstStyle/>
          <a:p>
            <a:fld id="{42D41C16-18AB-424C-BFAC-CBE6C320FA20}" type="datetimeFigureOut">
              <a:rPr lang="ru-RU" smtClean="0"/>
              <a:t>31.08.2022</a:t>
            </a:fld>
            <a:endParaRPr lang="ru-RU"/>
          </a:p>
        </p:txBody>
      </p:sp>
      <p:sp>
        <p:nvSpPr>
          <p:cNvPr id="5" name="Нижний колонтитул 4">
            <a:extLst>
              <a:ext uri="{FF2B5EF4-FFF2-40B4-BE49-F238E27FC236}">
                <a16:creationId xmlns:a16="http://schemas.microsoft.com/office/drawing/2014/main" id="{D55E49BC-CB4B-44C5-B089-2746A9EB53D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87020ED-CC5E-4C11-A7E3-0E444552E579}"/>
              </a:ext>
            </a:extLst>
          </p:cNvPr>
          <p:cNvSpPr>
            <a:spLocks noGrp="1"/>
          </p:cNvSpPr>
          <p:nvPr>
            <p:ph type="sldNum" sz="quarter" idx="12"/>
          </p:nvPr>
        </p:nvSpPr>
        <p:spPr/>
        <p:txBody>
          <a:bodyPr/>
          <a:lstStyle/>
          <a:p>
            <a:fld id="{BADB36CA-EB22-468B-967A-65553F32A9CC}" type="slidenum">
              <a:rPr lang="ru-RU" smtClean="0"/>
              <a:t>‹#›</a:t>
            </a:fld>
            <a:endParaRPr lang="ru-RU"/>
          </a:p>
        </p:txBody>
      </p:sp>
    </p:spTree>
    <p:extLst>
      <p:ext uri="{BB962C8B-B14F-4D97-AF65-F5344CB8AC3E}">
        <p14:creationId xmlns:p14="http://schemas.microsoft.com/office/powerpoint/2010/main" val="2396776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1C213EC5-240B-4139-B46B-0AD56D594062}"/>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39211524-07EA-4481-8AA9-AECDF08CB23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D8471A1-C5B9-4ACD-974F-3770B21BF33C}"/>
              </a:ext>
            </a:extLst>
          </p:cNvPr>
          <p:cNvSpPr>
            <a:spLocks noGrp="1"/>
          </p:cNvSpPr>
          <p:nvPr>
            <p:ph type="dt" sz="half" idx="10"/>
          </p:nvPr>
        </p:nvSpPr>
        <p:spPr/>
        <p:txBody>
          <a:bodyPr/>
          <a:lstStyle/>
          <a:p>
            <a:fld id="{42D41C16-18AB-424C-BFAC-CBE6C320FA20}" type="datetimeFigureOut">
              <a:rPr lang="ru-RU" smtClean="0"/>
              <a:t>31.08.2022</a:t>
            </a:fld>
            <a:endParaRPr lang="ru-RU"/>
          </a:p>
        </p:txBody>
      </p:sp>
      <p:sp>
        <p:nvSpPr>
          <p:cNvPr id="5" name="Нижний колонтитул 4">
            <a:extLst>
              <a:ext uri="{FF2B5EF4-FFF2-40B4-BE49-F238E27FC236}">
                <a16:creationId xmlns:a16="http://schemas.microsoft.com/office/drawing/2014/main" id="{300EC1C9-818F-4EA8-A7EB-9E0F5F68230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56C237C-5753-4E90-AB31-045842CD71FA}"/>
              </a:ext>
            </a:extLst>
          </p:cNvPr>
          <p:cNvSpPr>
            <a:spLocks noGrp="1"/>
          </p:cNvSpPr>
          <p:nvPr>
            <p:ph type="sldNum" sz="quarter" idx="12"/>
          </p:nvPr>
        </p:nvSpPr>
        <p:spPr/>
        <p:txBody>
          <a:bodyPr/>
          <a:lstStyle/>
          <a:p>
            <a:fld id="{BADB36CA-EB22-468B-967A-65553F32A9CC}" type="slidenum">
              <a:rPr lang="ru-RU" smtClean="0"/>
              <a:t>‹#›</a:t>
            </a:fld>
            <a:endParaRPr lang="ru-RU"/>
          </a:p>
        </p:txBody>
      </p:sp>
    </p:spTree>
    <p:extLst>
      <p:ext uri="{BB962C8B-B14F-4D97-AF65-F5344CB8AC3E}">
        <p14:creationId xmlns:p14="http://schemas.microsoft.com/office/powerpoint/2010/main" val="504688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D19D2F-39F8-42A8-B235-1B4AB102A03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C5AED88-675A-4E04-9AFC-7EFC29537FD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DC5C6A8-20E6-4EA3-8CFD-7CE11C09E306}"/>
              </a:ext>
            </a:extLst>
          </p:cNvPr>
          <p:cNvSpPr>
            <a:spLocks noGrp="1"/>
          </p:cNvSpPr>
          <p:nvPr>
            <p:ph type="dt" sz="half" idx="10"/>
          </p:nvPr>
        </p:nvSpPr>
        <p:spPr/>
        <p:txBody>
          <a:bodyPr/>
          <a:lstStyle/>
          <a:p>
            <a:fld id="{42D41C16-18AB-424C-BFAC-CBE6C320FA20}" type="datetimeFigureOut">
              <a:rPr lang="ru-RU" smtClean="0"/>
              <a:t>31.08.2022</a:t>
            </a:fld>
            <a:endParaRPr lang="ru-RU"/>
          </a:p>
        </p:txBody>
      </p:sp>
      <p:sp>
        <p:nvSpPr>
          <p:cNvPr id="5" name="Нижний колонтитул 4">
            <a:extLst>
              <a:ext uri="{FF2B5EF4-FFF2-40B4-BE49-F238E27FC236}">
                <a16:creationId xmlns:a16="http://schemas.microsoft.com/office/drawing/2014/main" id="{9C74531B-ACA7-4613-9FDB-0CF01D2273F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010D8FF-EEBE-4DE4-BC79-AF9D0D399C24}"/>
              </a:ext>
            </a:extLst>
          </p:cNvPr>
          <p:cNvSpPr>
            <a:spLocks noGrp="1"/>
          </p:cNvSpPr>
          <p:nvPr>
            <p:ph type="sldNum" sz="quarter" idx="12"/>
          </p:nvPr>
        </p:nvSpPr>
        <p:spPr/>
        <p:txBody>
          <a:bodyPr/>
          <a:lstStyle/>
          <a:p>
            <a:fld id="{BADB36CA-EB22-468B-967A-65553F32A9CC}" type="slidenum">
              <a:rPr lang="ru-RU" smtClean="0"/>
              <a:t>‹#›</a:t>
            </a:fld>
            <a:endParaRPr lang="ru-RU"/>
          </a:p>
        </p:txBody>
      </p:sp>
    </p:spTree>
    <p:extLst>
      <p:ext uri="{BB962C8B-B14F-4D97-AF65-F5344CB8AC3E}">
        <p14:creationId xmlns:p14="http://schemas.microsoft.com/office/powerpoint/2010/main" val="4022628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B711B1-9BF8-470E-B139-39E2E0EAFF54}"/>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C3D9BB75-5D0F-40D6-9C92-513AD1D2EE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F74E4D46-2CF7-4B3A-85F9-C196549F62F0}"/>
              </a:ext>
            </a:extLst>
          </p:cNvPr>
          <p:cNvSpPr>
            <a:spLocks noGrp="1"/>
          </p:cNvSpPr>
          <p:nvPr>
            <p:ph type="dt" sz="half" idx="10"/>
          </p:nvPr>
        </p:nvSpPr>
        <p:spPr/>
        <p:txBody>
          <a:bodyPr/>
          <a:lstStyle/>
          <a:p>
            <a:fld id="{42D41C16-18AB-424C-BFAC-CBE6C320FA20}" type="datetimeFigureOut">
              <a:rPr lang="ru-RU" smtClean="0"/>
              <a:t>31.08.2022</a:t>
            </a:fld>
            <a:endParaRPr lang="ru-RU"/>
          </a:p>
        </p:txBody>
      </p:sp>
      <p:sp>
        <p:nvSpPr>
          <p:cNvPr id="5" name="Нижний колонтитул 4">
            <a:extLst>
              <a:ext uri="{FF2B5EF4-FFF2-40B4-BE49-F238E27FC236}">
                <a16:creationId xmlns:a16="http://schemas.microsoft.com/office/drawing/2014/main" id="{46584F44-3D08-4926-ADDE-9D355F9965B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F0DC215-70F8-4897-ADCF-D42086A99E74}"/>
              </a:ext>
            </a:extLst>
          </p:cNvPr>
          <p:cNvSpPr>
            <a:spLocks noGrp="1"/>
          </p:cNvSpPr>
          <p:nvPr>
            <p:ph type="sldNum" sz="quarter" idx="12"/>
          </p:nvPr>
        </p:nvSpPr>
        <p:spPr/>
        <p:txBody>
          <a:bodyPr/>
          <a:lstStyle/>
          <a:p>
            <a:fld id="{BADB36CA-EB22-468B-967A-65553F32A9CC}" type="slidenum">
              <a:rPr lang="ru-RU" smtClean="0"/>
              <a:t>‹#›</a:t>
            </a:fld>
            <a:endParaRPr lang="ru-RU"/>
          </a:p>
        </p:txBody>
      </p:sp>
    </p:spTree>
    <p:extLst>
      <p:ext uri="{BB962C8B-B14F-4D97-AF65-F5344CB8AC3E}">
        <p14:creationId xmlns:p14="http://schemas.microsoft.com/office/powerpoint/2010/main" val="1216035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5A9F0A-1757-4252-A75B-1B37893C2D9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108DB60-19FA-4790-A284-61FFA56A92E6}"/>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B600BF94-8735-495A-A168-DC9C67057DEE}"/>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BA2DACE6-C288-4415-8548-12D40BB24F9C}"/>
              </a:ext>
            </a:extLst>
          </p:cNvPr>
          <p:cNvSpPr>
            <a:spLocks noGrp="1"/>
          </p:cNvSpPr>
          <p:nvPr>
            <p:ph type="dt" sz="half" idx="10"/>
          </p:nvPr>
        </p:nvSpPr>
        <p:spPr/>
        <p:txBody>
          <a:bodyPr/>
          <a:lstStyle/>
          <a:p>
            <a:fld id="{42D41C16-18AB-424C-BFAC-CBE6C320FA20}" type="datetimeFigureOut">
              <a:rPr lang="ru-RU" smtClean="0"/>
              <a:t>31.08.2022</a:t>
            </a:fld>
            <a:endParaRPr lang="ru-RU"/>
          </a:p>
        </p:txBody>
      </p:sp>
      <p:sp>
        <p:nvSpPr>
          <p:cNvPr id="6" name="Нижний колонтитул 5">
            <a:extLst>
              <a:ext uri="{FF2B5EF4-FFF2-40B4-BE49-F238E27FC236}">
                <a16:creationId xmlns:a16="http://schemas.microsoft.com/office/drawing/2014/main" id="{A8620AE3-630E-49D8-93EC-8E2EED1E83A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FB2837D-7028-4C0B-B362-6B48B6125494}"/>
              </a:ext>
            </a:extLst>
          </p:cNvPr>
          <p:cNvSpPr>
            <a:spLocks noGrp="1"/>
          </p:cNvSpPr>
          <p:nvPr>
            <p:ph type="sldNum" sz="quarter" idx="12"/>
          </p:nvPr>
        </p:nvSpPr>
        <p:spPr/>
        <p:txBody>
          <a:bodyPr/>
          <a:lstStyle/>
          <a:p>
            <a:fld id="{BADB36CA-EB22-468B-967A-65553F32A9CC}" type="slidenum">
              <a:rPr lang="ru-RU" smtClean="0"/>
              <a:t>‹#›</a:t>
            </a:fld>
            <a:endParaRPr lang="ru-RU"/>
          </a:p>
        </p:txBody>
      </p:sp>
    </p:spTree>
    <p:extLst>
      <p:ext uri="{BB962C8B-B14F-4D97-AF65-F5344CB8AC3E}">
        <p14:creationId xmlns:p14="http://schemas.microsoft.com/office/powerpoint/2010/main" val="140118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BBA746-8713-4091-AAC9-6995332DAEC0}"/>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F245BA7A-69CA-425F-99B2-0663869224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14B2A521-8F3A-4299-9244-A7FD3256C22A}"/>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C1A5B35E-2470-476A-A846-94BC78D4C0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5C4F1909-3D0E-42FE-B5FA-2850A38A1F2C}"/>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C3D1823C-FFC5-48C9-B35F-3ECE226C46DD}"/>
              </a:ext>
            </a:extLst>
          </p:cNvPr>
          <p:cNvSpPr>
            <a:spLocks noGrp="1"/>
          </p:cNvSpPr>
          <p:nvPr>
            <p:ph type="dt" sz="half" idx="10"/>
          </p:nvPr>
        </p:nvSpPr>
        <p:spPr/>
        <p:txBody>
          <a:bodyPr/>
          <a:lstStyle/>
          <a:p>
            <a:fld id="{42D41C16-18AB-424C-BFAC-CBE6C320FA20}" type="datetimeFigureOut">
              <a:rPr lang="ru-RU" smtClean="0"/>
              <a:t>31.08.2022</a:t>
            </a:fld>
            <a:endParaRPr lang="ru-RU"/>
          </a:p>
        </p:txBody>
      </p:sp>
      <p:sp>
        <p:nvSpPr>
          <p:cNvPr id="8" name="Нижний колонтитул 7">
            <a:extLst>
              <a:ext uri="{FF2B5EF4-FFF2-40B4-BE49-F238E27FC236}">
                <a16:creationId xmlns:a16="http://schemas.microsoft.com/office/drawing/2014/main" id="{352AFB62-F8F0-464E-88D8-B3FB380AD0C6}"/>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D77CFE04-AEA9-4F75-842D-8C07C327FF64}"/>
              </a:ext>
            </a:extLst>
          </p:cNvPr>
          <p:cNvSpPr>
            <a:spLocks noGrp="1"/>
          </p:cNvSpPr>
          <p:nvPr>
            <p:ph type="sldNum" sz="quarter" idx="12"/>
          </p:nvPr>
        </p:nvSpPr>
        <p:spPr/>
        <p:txBody>
          <a:bodyPr/>
          <a:lstStyle/>
          <a:p>
            <a:fld id="{BADB36CA-EB22-468B-967A-65553F32A9CC}" type="slidenum">
              <a:rPr lang="ru-RU" smtClean="0"/>
              <a:t>‹#›</a:t>
            </a:fld>
            <a:endParaRPr lang="ru-RU"/>
          </a:p>
        </p:txBody>
      </p:sp>
    </p:spTree>
    <p:extLst>
      <p:ext uri="{BB962C8B-B14F-4D97-AF65-F5344CB8AC3E}">
        <p14:creationId xmlns:p14="http://schemas.microsoft.com/office/powerpoint/2010/main" val="1950193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8883B4-E089-4A9A-93F1-9743DF811200}"/>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DF36A5DF-C727-4D16-B86D-E03F68E464A9}"/>
              </a:ext>
            </a:extLst>
          </p:cNvPr>
          <p:cNvSpPr>
            <a:spLocks noGrp="1"/>
          </p:cNvSpPr>
          <p:nvPr>
            <p:ph type="dt" sz="half" idx="10"/>
          </p:nvPr>
        </p:nvSpPr>
        <p:spPr/>
        <p:txBody>
          <a:bodyPr/>
          <a:lstStyle/>
          <a:p>
            <a:fld id="{42D41C16-18AB-424C-BFAC-CBE6C320FA20}" type="datetimeFigureOut">
              <a:rPr lang="ru-RU" smtClean="0"/>
              <a:t>31.08.2022</a:t>
            </a:fld>
            <a:endParaRPr lang="ru-RU"/>
          </a:p>
        </p:txBody>
      </p:sp>
      <p:sp>
        <p:nvSpPr>
          <p:cNvPr id="4" name="Нижний колонтитул 3">
            <a:extLst>
              <a:ext uri="{FF2B5EF4-FFF2-40B4-BE49-F238E27FC236}">
                <a16:creationId xmlns:a16="http://schemas.microsoft.com/office/drawing/2014/main" id="{3D3F0F2C-893C-4440-8FB9-EEA96B040886}"/>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F6003DAA-D79A-448A-B6CB-CD53F0806E9A}"/>
              </a:ext>
            </a:extLst>
          </p:cNvPr>
          <p:cNvSpPr>
            <a:spLocks noGrp="1"/>
          </p:cNvSpPr>
          <p:nvPr>
            <p:ph type="sldNum" sz="quarter" idx="12"/>
          </p:nvPr>
        </p:nvSpPr>
        <p:spPr/>
        <p:txBody>
          <a:bodyPr/>
          <a:lstStyle/>
          <a:p>
            <a:fld id="{BADB36CA-EB22-468B-967A-65553F32A9CC}" type="slidenum">
              <a:rPr lang="ru-RU" smtClean="0"/>
              <a:t>‹#›</a:t>
            </a:fld>
            <a:endParaRPr lang="ru-RU"/>
          </a:p>
        </p:txBody>
      </p:sp>
    </p:spTree>
    <p:extLst>
      <p:ext uri="{BB962C8B-B14F-4D97-AF65-F5344CB8AC3E}">
        <p14:creationId xmlns:p14="http://schemas.microsoft.com/office/powerpoint/2010/main" val="3924450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2E7842D7-7DB9-4446-A16A-D4EA4308C2D4}"/>
              </a:ext>
            </a:extLst>
          </p:cNvPr>
          <p:cNvSpPr>
            <a:spLocks noGrp="1"/>
          </p:cNvSpPr>
          <p:nvPr>
            <p:ph type="dt" sz="half" idx="10"/>
          </p:nvPr>
        </p:nvSpPr>
        <p:spPr/>
        <p:txBody>
          <a:bodyPr/>
          <a:lstStyle/>
          <a:p>
            <a:fld id="{42D41C16-18AB-424C-BFAC-CBE6C320FA20}" type="datetimeFigureOut">
              <a:rPr lang="ru-RU" smtClean="0"/>
              <a:t>31.08.2022</a:t>
            </a:fld>
            <a:endParaRPr lang="ru-RU"/>
          </a:p>
        </p:txBody>
      </p:sp>
      <p:sp>
        <p:nvSpPr>
          <p:cNvPr id="3" name="Нижний колонтитул 2">
            <a:extLst>
              <a:ext uri="{FF2B5EF4-FFF2-40B4-BE49-F238E27FC236}">
                <a16:creationId xmlns:a16="http://schemas.microsoft.com/office/drawing/2014/main" id="{A7BE2E3B-DF1D-408E-88C8-63586AECFFB0}"/>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5E984F54-2A1C-45D1-B691-BA8F531E05DE}"/>
              </a:ext>
            </a:extLst>
          </p:cNvPr>
          <p:cNvSpPr>
            <a:spLocks noGrp="1"/>
          </p:cNvSpPr>
          <p:nvPr>
            <p:ph type="sldNum" sz="quarter" idx="12"/>
          </p:nvPr>
        </p:nvSpPr>
        <p:spPr/>
        <p:txBody>
          <a:bodyPr/>
          <a:lstStyle/>
          <a:p>
            <a:fld id="{BADB36CA-EB22-468B-967A-65553F32A9CC}" type="slidenum">
              <a:rPr lang="ru-RU" smtClean="0"/>
              <a:t>‹#›</a:t>
            </a:fld>
            <a:endParaRPr lang="ru-RU"/>
          </a:p>
        </p:txBody>
      </p:sp>
      <p:cxnSp>
        <p:nvCxnSpPr>
          <p:cNvPr id="5" name="Прямая соединительная линия 4">
            <a:extLst>
              <a:ext uri="{FF2B5EF4-FFF2-40B4-BE49-F238E27FC236}">
                <a16:creationId xmlns:a16="http://schemas.microsoft.com/office/drawing/2014/main" id="{A686727E-3C61-41B2-86AA-68AF2A5C65B2}"/>
              </a:ext>
            </a:extLst>
          </p:cNvPr>
          <p:cNvCxnSpPr/>
          <p:nvPr userDrawn="1"/>
        </p:nvCxnSpPr>
        <p:spPr>
          <a:xfrm>
            <a:off x="874713" y="1002082"/>
            <a:ext cx="10442575" cy="0"/>
          </a:xfrm>
          <a:prstGeom prst="line">
            <a:avLst/>
          </a:prstGeom>
          <a:ln>
            <a:solidFill>
              <a:srgbClr val="F18F01"/>
            </a:solidFill>
          </a:ln>
        </p:spPr>
        <p:style>
          <a:lnRef idx="1">
            <a:schemeClr val="accent1"/>
          </a:lnRef>
          <a:fillRef idx="0">
            <a:schemeClr val="accent1"/>
          </a:fillRef>
          <a:effectRef idx="0">
            <a:schemeClr val="accent1"/>
          </a:effectRef>
          <a:fontRef idx="minor">
            <a:schemeClr val="tx1"/>
          </a:fontRef>
        </p:style>
      </p:cxnSp>
      <p:pic>
        <p:nvPicPr>
          <p:cNvPr id="6" name="Объект 5">
            <a:extLst>
              <a:ext uri="{FF2B5EF4-FFF2-40B4-BE49-F238E27FC236}">
                <a16:creationId xmlns:a16="http://schemas.microsoft.com/office/drawing/2014/main" id="{18EFC486-BD8C-40E8-AE5D-131C08F741AD}"/>
              </a:ext>
            </a:extLst>
          </p:cNvPr>
          <p:cNvPicPr>
            <a:picLocks noChangeAspect="1"/>
          </p:cNvPicPr>
          <p:nvPr userDrawn="1"/>
        </p:nvPicPr>
        <p:blipFill>
          <a:blip r:embed="rId2">
            <a:alphaModFix amt="2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60766" y="311777"/>
            <a:ext cx="1756522" cy="557068"/>
          </a:xfrm>
          <a:prstGeom prst="rect">
            <a:avLst/>
          </a:prstGeom>
        </p:spPr>
      </p:pic>
    </p:spTree>
    <p:extLst>
      <p:ext uri="{BB962C8B-B14F-4D97-AF65-F5344CB8AC3E}">
        <p14:creationId xmlns:p14="http://schemas.microsoft.com/office/powerpoint/2010/main" val="3545550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C11CF0-759F-4AD2-BF9F-2B6C09FF756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56CE741B-8B32-4A10-B941-9E3CA9DAB3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C703CD93-6FD0-4C28-A4D7-7DA18B879B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3C6A59C-7D28-49BC-90F7-A75184FB8654}"/>
              </a:ext>
            </a:extLst>
          </p:cNvPr>
          <p:cNvSpPr>
            <a:spLocks noGrp="1"/>
          </p:cNvSpPr>
          <p:nvPr>
            <p:ph type="dt" sz="half" idx="10"/>
          </p:nvPr>
        </p:nvSpPr>
        <p:spPr/>
        <p:txBody>
          <a:bodyPr/>
          <a:lstStyle/>
          <a:p>
            <a:fld id="{42D41C16-18AB-424C-BFAC-CBE6C320FA20}" type="datetimeFigureOut">
              <a:rPr lang="ru-RU" smtClean="0"/>
              <a:t>31.08.2022</a:t>
            </a:fld>
            <a:endParaRPr lang="ru-RU"/>
          </a:p>
        </p:txBody>
      </p:sp>
      <p:sp>
        <p:nvSpPr>
          <p:cNvPr id="6" name="Нижний колонтитул 5">
            <a:extLst>
              <a:ext uri="{FF2B5EF4-FFF2-40B4-BE49-F238E27FC236}">
                <a16:creationId xmlns:a16="http://schemas.microsoft.com/office/drawing/2014/main" id="{2740476C-855B-4DC0-8FC5-C709323522D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67915B7-1CAA-4DAD-B998-50DCC2F5299C}"/>
              </a:ext>
            </a:extLst>
          </p:cNvPr>
          <p:cNvSpPr>
            <a:spLocks noGrp="1"/>
          </p:cNvSpPr>
          <p:nvPr>
            <p:ph type="sldNum" sz="quarter" idx="12"/>
          </p:nvPr>
        </p:nvSpPr>
        <p:spPr/>
        <p:txBody>
          <a:bodyPr/>
          <a:lstStyle/>
          <a:p>
            <a:fld id="{BADB36CA-EB22-468B-967A-65553F32A9CC}" type="slidenum">
              <a:rPr lang="ru-RU" smtClean="0"/>
              <a:t>‹#›</a:t>
            </a:fld>
            <a:endParaRPr lang="ru-RU"/>
          </a:p>
        </p:txBody>
      </p:sp>
    </p:spTree>
    <p:extLst>
      <p:ext uri="{BB962C8B-B14F-4D97-AF65-F5344CB8AC3E}">
        <p14:creationId xmlns:p14="http://schemas.microsoft.com/office/powerpoint/2010/main" val="1757131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0C21B5-0554-4973-B5C6-5DBB88E1F9A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9225EDF-9532-4BCD-8BBF-16C369B6D9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329E2481-0B7D-44E8-A427-288C84A517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136C305-285B-43C6-9A39-A9DEF0EFED8B}"/>
              </a:ext>
            </a:extLst>
          </p:cNvPr>
          <p:cNvSpPr>
            <a:spLocks noGrp="1"/>
          </p:cNvSpPr>
          <p:nvPr>
            <p:ph type="dt" sz="half" idx="10"/>
          </p:nvPr>
        </p:nvSpPr>
        <p:spPr/>
        <p:txBody>
          <a:bodyPr/>
          <a:lstStyle/>
          <a:p>
            <a:fld id="{42D41C16-18AB-424C-BFAC-CBE6C320FA20}" type="datetimeFigureOut">
              <a:rPr lang="ru-RU" smtClean="0"/>
              <a:t>31.08.2022</a:t>
            </a:fld>
            <a:endParaRPr lang="ru-RU"/>
          </a:p>
        </p:txBody>
      </p:sp>
      <p:sp>
        <p:nvSpPr>
          <p:cNvPr id="6" name="Нижний колонтитул 5">
            <a:extLst>
              <a:ext uri="{FF2B5EF4-FFF2-40B4-BE49-F238E27FC236}">
                <a16:creationId xmlns:a16="http://schemas.microsoft.com/office/drawing/2014/main" id="{A80CE260-4380-4875-B234-2CBE0B42A6A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E38AA24-F1FF-4AC4-A898-D20745DABFB1}"/>
              </a:ext>
            </a:extLst>
          </p:cNvPr>
          <p:cNvSpPr>
            <a:spLocks noGrp="1"/>
          </p:cNvSpPr>
          <p:nvPr>
            <p:ph type="sldNum" sz="quarter" idx="12"/>
          </p:nvPr>
        </p:nvSpPr>
        <p:spPr/>
        <p:txBody>
          <a:bodyPr/>
          <a:lstStyle/>
          <a:p>
            <a:fld id="{BADB36CA-EB22-468B-967A-65553F32A9CC}" type="slidenum">
              <a:rPr lang="ru-RU" smtClean="0"/>
              <a:t>‹#›</a:t>
            </a:fld>
            <a:endParaRPr lang="ru-RU"/>
          </a:p>
        </p:txBody>
      </p:sp>
    </p:spTree>
    <p:extLst>
      <p:ext uri="{BB962C8B-B14F-4D97-AF65-F5344CB8AC3E}">
        <p14:creationId xmlns:p14="http://schemas.microsoft.com/office/powerpoint/2010/main" val="2608390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22D4E7-7199-4AD2-9058-8862CC616A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760BC6E9-3CF9-41F3-B399-6B33A83877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22BCC9F-2B8F-4C3C-909A-9A780FE70E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D41C16-18AB-424C-BFAC-CBE6C320FA20}" type="datetimeFigureOut">
              <a:rPr lang="ru-RU" smtClean="0"/>
              <a:t>31.08.2022</a:t>
            </a:fld>
            <a:endParaRPr lang="ru-RU"/>
          </a:p>
        </p:txBody>
      </p:sp>
      <p:sp>
        <p:nvSpPr>
          <p:cNvPr id="5" name="Нижний колонтитул 4">
            <a:extLst>
              <a:ext uri="{FF2B5EF4-FFF2-40B4-BE49-F238E27FC236}">
                <a16:creationId xmlns:a16="http://schemas.microsoft.com/office/drawing/2014/main" id="{0DF4290E-CABB-4D5E-8294-2F95E18269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04304481-5C85-4C5D-A1AE-8411770D4C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DB36CA-EB22-468B-967A-65553F32A9CC}" type="slidenum">
              <a:rPr lang="ru-RU" smtClean="0"/>
              <a:t>‹#›</a:t>
            </a:fld>
            <a:endParaRPr lang="ru-RU"/>
          </a:p>
        </p:txBody>
      </p:sp>
    </p:spTree>
    <p:extLst>
      <p:ext uri="{BB962C8B-B14F-4D97-AF65-F5344CB8AC3E}">
        <p14:creationId xmlns:p14="http://schemas.microsoft.com/office/powerpoint/2010/main" val="4248469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5.sv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http://teh-lab.r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875F42-A574-C887-C5F1-26B33F8A881F}"/>
              </a:ext>
            </a:extLst>
          </p:cNvPr>
          <p:cNvSpPr>
            <a:spLocks noGrp="1"/>
          </p:cNvSpPr>
          <p:nvPr>
            <p:ph type="title"/>
          </p:nvPr>
        </p:nvSpPr>
        <p:spPr/>
        <p:txBody>
          <a:bodyPr/>
          <a:lstStyle/>
          <a:p>
            <a:endParaRPr lang="ru-RU"/>
          </a:p>
        </p:txBody>
      </p:sp>
      <p:pic>
        <p:nvPicPr>
          <p:cNvPr id="3" name="Рисунок 2">
            <a:extLst>
              <a:ext uri="{FF2B5EF4-FFF2-40B4-BE49-F238E27FC236}">
                <a16:creationId xmlns:a16="http://schemas.microsoft.com/office/drawing/2014/main" id="{EB6007DE-D042-BFED-0FF6-927E2DC43CF3}"/>
              </a:ext>
            </a:extLst>
          </p:cNvPr>
          <p:cNvPicPr>
            <a:picLocks noChangeAspect="1"/>
          </p:cNvPicPr>
          <p:nvPr/>
        </p:nvPicPr>
        <p:blipFill>
          <a:blip r:embed="rId2"/>
          <a:stretch>
            <a:fillRect/>
          </a:stretch>
        </p:blipFill>
        <p:spPr>
          <a:xfrm>
            <a:off x="5995738" y="2017486"/>
            <a:ext cx="5746681" cy="3724411"/>
          </a:xfrm>
          <a:prstGeom prst="rect">
            <a:avLst/>
          </a:prstGeom>
        </p:spPr>
      </p:pic>
    </p:spTree>
    <p:extLst>
      <p:ext uri="{BB962C8B-B14F-4D97-AF65-F5344CB8AC3E}">
        <p14:creationId xmlns:p14="http://schemas.microsoft.com/office/powerpoint/2010/main" val="2010825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7B5D644-062D-4487-A9F1-7865578F30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338667"/>
            <a:ext cx="12192000" cy="6858000"/>
          </a:xfrm>
          <a:prstGeom prst="rect">
            <a:avLst/>
          </a:prstGeom>
        </p:spPr>
      </p:pic>
      <p:sp>
        <p:nvSpPr>
          <p:cNvPr id="3" name="TextBox 2">
            <a:extLst>
              <a:ext uri="{FF2B5EF4-FFF2-40B4-BE49-F238E27FC236}">
                <a16:creationId xmlns:a16="http://schemas.microsoft.com/office/drawing/2014/main" id="{A5D19552-C076-437F-B72F-4A27944A4EF9}"/>
              </a:ext>
            </a:extLst>
          </p:cNvPr>
          <p:cNvSpPr txBox="1"/>
          <p:nvPr/>
        </p:nvSpPr>
        <p:spPr>
          <a:xfrm>
            <a:off x="715296" y="1959075"/>
            <a:ext cx="6695769" cy="2062103"/>
          </a:xfrm>
          <a:prstGeom prst="rect">
            <a:avLst/>
          </a:prstGeom>
          <a:noFill/>
        </p:spPr>
        <p:txBody>
          <a:bodyPr wrap="square" rtlCol="0">
            <a:spAutoFit/>
          </a:bodyPr>
          <a:lstStyle/>
          <a:p>
            <a:r>
              <a:rPr lang="ru-RU" sz="3200" b="1" dirty="0">
                <a:solidFill>
                  <a:schemeClr val="bg1"/>
                </a:solidFill>
                <a:latin typeface="Segoe UI" panose="020B0502040204020203" pitchFamily="34" charset="0"/>
                <a:cs typeface="Segoe UI" panose="020B0502040204020203" pitchFamily="34" charset="0"/>
              </a:rPr>
              <a:t>Сервис поддержки принятия врачебных решений для любых нозологических групп заболеваний</a:t>
            </a:r>
          </a:p>
        </p:txBody>
      </p:sp>
      <p:sp>
        <p:nvSpPr>
          <p:cNvPr id="5" name="TextBox 4">
            <a:extLst>
              <a:ext uri="{FF2B5EF4-FFF2-40B4-BE49-F238E27FC236}">
                <a16:creationId xmlns:a16="http://schemas.microsoft.com/office/drawing/2014/main" id="{D6FD1647-67B3-4E37-A8D7-A8C5F242CEFF}"/>
              </a:ext>
            </a:extLst>
          </p:cNvPr>
          <p:cNvSpPr txBox="1"/>
          <p:nvPr/>
        </p:nvSpPr>
        <p:spPr>
          <a:xfrm>
            <a:off x="715296" y="4119355"/>
            <a:ext cx="6695769" cy="338554"/>
          </a:xfrm>
          <a:prstGeom prst="rect">
            <a:avLst/>
          </a:prstGeom>
          <a:noFill/>
        </p:spPr>
        <p:txBody>
          <a:bodyPr wrap="square" rtlCol="0">
            <a:spAutoFit/>
          </a:bodyPr>
          <a:lstStyle/>
          <a:p>
            <a:r>
              <a:rPr lang="ru-RU" sz="1600" dirty="0">
                <a:solidFill>
                  <a:schemeClr val="bg1">
                    <a:lumMod val="85000"/>
                  </a:schemeClr>
                </a:solidFill>
                <a:latin typeface="Segoe UI" panose="020B0502040204020203" pitchFamily="34" charset="0"/>
                <a:cs typeface="Segoe UI" panose="020B0502040204020203" pitchFamily="34" charset="0"/>
              </a:rPr>
              <a:t>Интерактивный помощник для предотвращения врачебных ошибок</a:t>
            </a:r>
          </a:p>
        </p:txBody>
      </p:sp>
      <p:sp>
        <p:nvSpPr>
          <p:cNvPr id="8" name="TextBox 7">
            <a:extLst>
              <a:ext uri="{FF2B5EF4-FFF2-40B4-BE49-F238E27FC236}">
                <a16:creationId xmlns:a16="http://schemas.microsoft.com/office/drawing/2014/main" id="{368C2AAE-6672-4E48-AD7B-E0C2413EA647}"/>
              </a:ext>
            </a:extLst>
          </p:cNvPr>
          <p:cNvSpPr txBox="1"/>
          <p:nvPr/>
        </p:nvSpPr>
        <p:spPr>
          <a:xfrm>
            <a:off x="737421" y="4446639"/>
            <a:ext cx="1919861" cy="338554"/>
          </a:xfrm>
          <a:prstGeom prst="rect">
            <a:avLst/>
          </a:prstGeom>
          <a:noFill/>
        </p:spPr>
        <p:txBody>
          <a:bodyPr wrap="square" rtlCol="0">
            <a:spAutoFit/>
          </a:bodyPr>
          <a:lstStyle/>
          <a:p>
            <a:r>
              <a:rPr lang="en-US" sz="1600" dirty="0">
                <a:solidFill>
                  <a:srgbClr val="F18F01"/>
                </a:solidFill>
                <a:latin typeface="Segoe UI" panose="020B0502040204020203" pitchFamily="34" charset="0"/>
                <a:cs typeface="Segoe UI" panose="020B0502040204020203" pitchFamily="34" charset="0"/>
              </a:rPr>
              <a:t>info@teh-lab.ru</a:t>
            </a:r>
            <a:endParaRPr lang="ru-RU" sz="1600" dirty="0">
              <a:solidFill>
                <a:srgbClr val="F18F01"/>
              </a:solidFill>
              <a:latin typeface="Segoe UI" panose="020B0502040204020203" pitchFamily="34" charset="0"/>
              <a:cs typeface="Segoe UI" panose="020B0502040204020203" pitchFamily="34" charset="0"/>
            </a:endParaRPr>
          </a:p>
        </p:txBody>
      </p:sp>
      <p:sp>
        <p:nvSpPr>
          <p:cNvPr id="11" name="TextBox 10">
            <a:extLst>
              <a:ext uri="{FF2B5EF4-FFF2-40B4-BE49-F238E27FC236}">
                <a16:creationId xmlns:a16="http://schemas.microsoft.com/office/drawing/2014/main" id="{6B3AED5B-17E3-43A8-95AD-30CDC26F384E}"/>
              </a:ext>
            </a:extLst>
          </p:cNvPr>
          <p:cNvSpPr txBox="1"/>
          <p:nvPr/>
        </p:nvSpPr>
        <p:spPr>
          <a:xfrm>
            <a:off x="715300" y="5258163"/>
            <a:ext cx="7322575" cy="338554"/>
          </a:xfrm>
          <a:prstGeom prst="rect">
            <a:avLst/>
          </a:prstGeom>
          <a:noFill/>
        </p:spPr>
        <p:txBody>
          <a:bodyPr wrap="square" rtlCol="0">
            <a:spAutoFit/>
          </a:bodyPr>
          <a:lstStyle/>
          <a:p>
            <a:r>
              <a:rPr lang="ru-RU" sz="1600" dirty="0">
                <a:solidFill>
                  <a:schemeClr val="bg1"/>
                </a:solidFill>
                <a:latin typeface="Segoe UI" panose="020B0502040204020203" pitchFamily="34" charset="0"/>
                <a:cs typeface="Segoe UI" panose="020B0502040204020203" pitchFamily="34" charset="0"/>
              </a:rPr>
              <a:t>Основывается на источниках доказательной медицины.</a:t>
            </a:r>
            <a:endParaRPr lang="ru-RU" sz="1400" dirty="0">
              <a:solidFill>
                <a:schemeClr val="bg1"/>
              </a:solidFill>
              <a:latin typeface="Segoe UI" panose="020B0502040204020203" pitchFamily="34" charset="0"/>
              <a:cs typeface="Segoe UI" panose="020B0502040204020203" pitchFamily="34" charset="0"/>
            </a:endParaRPr>
          </a:p>
        </p:txBody>
      </p:sp>
      <p:sp>
        <p:nvSpPr>
          <p:cNvPr id="27" name="Заголовок 2">
            <a:extLst>
              <a:ext uri="{FF2B5EF4-FFF2-40B4-BE49-F238E27FC236}">
                <a16:creationId xmlns:a16="http://schemas.microsoft.com/office/drawing/2014/main" id="{2974213C-534A-45C8-871C-309BC7C93E1F}"/>
              </a:ext>
            </a:extLst>
          </p:cNvPr>
          <p:cNvSpPr txBox="1">
            <a:spLocks/>
          </p:cNvSpPr>
          <p:nvPr/>
        </p:nvSpPr>
        <p:spPr>
          <a:xfrm>
            <a:off x="8458789" y="4505632"/>
            <a:ext cx="3312296" cy="218809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600" dirty="0">
                <a:solidFill>
                  <a:schemeClr val="bg1"/>
                </a:solidFill>
                <a:latin typeface="Segoe UI Light" panose="020B0502040204020203" pitchFamily="34" charset="0"/>
                <a:cs typeface="Segoe UI Light" panose="020B0502040204020203" pitchFamily="34" charset="0"/>
              </a:rPr>
              <a:t>Разработано в </a:t>
            </a:r>
          </a:p>
          <a:p>
            <a:pPr algn="ctr"/>
            <a:r>
              <a:rPr lang="ru-RU" sz="1600" dirty="0">
                <a:solidFill>
                  <a:schemeClr val="bg1"/>
                </a:solidFill>
                <a:latin typeface="Segoe UI Light" panose="020B0502040204020203" pitchFamily="34" charset="0"/>
                <a:ea typeface="Calibri Light" charset="0"/>
                <a:cs typeface="Segoe UI Light" panose="020B0502040204020203" pitchFamily="34" charset="0"/>
              </a:rPr>
              <a:t>на платформе </a:t>
            </a:r>
            <a:r>
              <a:rPr lang="en-US" sz="1600" dirty="0" err="1">
                <a:solidFill>
                  <a:schemeClr val="bg1"/>
                </a:solidFill>
                <a:latin typeface="Segoe UI Light" panose="020B0502040204020203" pitchFamily="34" charset="0"/>
                <a:ea typeface="Calibri Light" charset="0"/>
                <a:cs typeface="Segoe UI Light" panose="020B0502040204020203" pitchFamily="34" charset="0"/>
              </a:rPr>
              <a:t>Galenos</a:t>
            </a:r>
            <a:endParaRPr lang="ru-RU" sz="1600" dirty="0">
              <a:solidFill>
                <a:schemeClr val="bg1"/>
              </a:solidFill>
              <a:latin typeface="Segoe UI Light" panose="020B0502040204020203" pitchFamily="34" charset="0"/>
              <a:ea typeface="Calibri Light" charset="0"/>
              <a:cs typeface="Segoe UI Light" panose="020B0502040204020203" pitchFamily="34" charset="0"/>
            </a:endParaRPr>
          </a:p>
          <a:p>
            <a:pPr algn="ctr"/>
            <a:endParaRPr lang="en-US" sz="1600" dirty="0">
              <a:solidFill>
                <a:schemeClr val="bg1"/>
              </a:solidFill>
              <a:latin typeface="Segoe UI Light" panose="020B0502040204020203" pitchFamily="34" charset="0"/>
              <a:ea typeface="Calibri Light" charset="0"/>
              <a:cs typeface="Segoe UI Light" panose="020B0502040204020203" pitchFamily="34" charset="0"/>
            </a:endParaRPr>
          </a:p>
          <a:p>
            <a:pPr algn="ctr"/>
            <a:endParaRPr lang="en-US" sz="1600" dirty="0">
              <a:solidFill>
                <a:schemeClr val="bg1"/>
              </a:solidFill>
              <a:latin typeface="Calibri Light" charset="0"/>
              <a:ea typeface="Calibri Light" charset="0"/>
              <a:cs typeface="Calibri Light" charset="0"/>
            </a:endParaRPr>
          </a:p>
          <a:p>
            <a:pPr algn="ctr"/>
            <a:endParaRPr lang="en-US" sz="1600" dirty="0">
              <a:solidFill>
                <a:schemeClr val="bg1"/>
              </a:solidFill>
              <a:latin typeface="Calibri Light" charset="0"/>
              <a:ea typeface="Calibri Light" charset="0"/>
              <a:cs typeface="Calibri Light" charset="0"/>
            </a:endParaRPr>
          </a:p>
          <a:p>
            <a:pPr algn="ctr"/>
            <a:endParaRPr lang="en-US" sz="1600" dirty="0">
              <a:solidFill>
                <a:schemeClr val="bg1"/>
              </a:solidFill>
              <a:latin typeface="Calibri Light" charset="0"/>
              <a:ea typeface="Calibri Light" charset="0"/>
              <a:cs typeface="Calibri Light" charset="0"/>
            </a:endParaRPr>
          </a:p>
          <a:p>
            <a:pPr algn="ctr"/>
            <a:endParaRPr lang="en-US" sz="1600" dirty="0">
              <a:solidFill>
                <a:schemeClr val="bg1"/>
              </a:solidFill>
              <a:latin typeface="Calibri Light" charset="0"/>
              <a:ea typeface="Calibri Light" charset="0"/>
              <a:cs typeface="Calibri Light" charset="0"/>
            </a:endParaRPr>
          </a:p>
          <a:p>
            <a:pPr algn="ctr"/>
            <a:endParaRPr lang="en-US" sz="1600" dirty="0">
              <a:solidFill>
                <a:schemeClr val="bg1"/>
              </a:solidFill>
              <a:latin typeface="Calibri Light" charset="0"/>
              <a:ea typeface="Calibri Light" charset="0"/>
              <a:cs typeface="Calibri Light" charset="0"/>
            </a:endParaRPr>
          </a:p>
          <a:p>
            <a:pPr algn="ctr"/>
            <a:r>
              <a:rPr lang="en-US" sz="1600" dirty="0">
                <a:solidFill>
                  <a:srgbClr val="F18F01"/>
                </a:solidFill>
                <a:latin typeface="Segoe UI Light" panose="020B0502040204020203" pitchFamily="34" charset="0"/>
                <a:ea typeface="Calibri Light" charset="0"/>
                <a:cs typeface="Segoe UI Light" panose="020B0502040204020203" pitchFamily="34" charset="0"/>
                <a:hlinkClick r:id="rId4">
                  <a:extLst>
                    <a:ext uri="{A12FA001-AC4F-418D-AE19-62706E023703}">
                      <ahyp:hlinkClr xmlns:ahyp="http://schemas.microsoft.com/office/drawing/2018/hyperlinkcolor" val="tx"/>
                    </a:ext>
                  </a:extLst>
                </a:hlinkClick>
              </a:rPr>
              <a:t>http://teh-lab.ru</a:t>
            </a:r>
            <a:endParaRPr lang="en-US" sz="1600" dirty="0">
              <a:solidFill>
                <a:srgbClr val="F18F01"/>
              </a:solidFill>
              <a:latin typeface="Segoe UI Light" panose="020B0502040204020203" pitchFamily="34" charset="0"/>
              <a:ea typeface="Calibri Light" charset="0"/>
              <a:cs typeface="Segoe UI Light" panose="020B0502040204020203" pitchFamily="34" charset="0"/>
            </a:endParaRPr>
          </a:p>
          <a:p>
            <a:pPr algn="ctr"/>
            <a:endParaRPr lang="ru-RU" sz="1600" dirty="0">
              <a:solidFill>
                <a:schemeClr val="bg1"/>
              </a:solidFill>
              <a:latin typeface="Calibri Light" charset="0"/>
              <a:ea typeface="Calibri Light" charset="0"/>
              <a:cs typeface="Calibri Light" charset="0"/>
            </a:endParaRPr>
          </a:p>
        </p:txBody>
      </p:sp>
      <p:pic>
        <p:nvPicPr>
          <p:cNvPr id="30" name="Рисунок 29">
            <a:extLst>
              <a:ext uri="{FF2B5EF4-FFF2-40B4-BE49-F238E27FC236}">
                <a16:creationId xmlns:a16="http://schemas.microsoft.com/office/drawing/2014/main" id="{BED72B7E-4918-4AE7-8EE3-9E74C42FEA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7421" y="536087"/>
            <a:ext cx="3663110" cy="955594"/>
          </a:xfrm>
          <a:prstGeom prst="rect">
            <a:avLst/>
          </a:prstGeom>
        </p:spPr>
      </p:pic>
      <p:pic>
        <p:nvPicPr>
          <p:cNvPr id="35" name="Рисунок 34">
            <a:extLst>
              <a:ext uri="{FF2B5EF4-FFF2-40B4-BE49-F238E27FC236}">
                <a16:creationId xmlns:a16="http://schemas.microsoft.com/office/drawing/2014/main" id="{2FF41A0D-7A14-42A6-AB5D-B3D59BE7D15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14784" y="5258163"/>
            <a:ext cx="1405617" cy="445782"/>
          </a:xfrm>
          <a:prstGeom prst="rect">
            <a:avLst/>
          </a:prstGeom>
        </p:spPr>
      </p:pic>
    </p:spTree>
    <p:extLst>
      <p:ext uri="{BB962C8B-B14F-4D97-AF65-F5344CB8AC3E}">
        <p14:creationId xmlns:p14="http://schemas.microsoft.com/office/powerpoint/2010/main" val="731768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6382C6D5-876B-4BB4-A02B-06B7664F11CF}"/>
              </a:ext>
            </a:extLst>
          </p:cNvPr>
          <p:cNvSpPr txBox="1">
            <a:spLocks/>
          </p:cNvSpPr>
          <p:nvPr/>
        </p:nvSpPr>
        <p:spPr>
          <a:xfrm>
            <a:off x="838200" y="365125"/>
            <a:ext cx="4618703" cy="534527"/>
          </a:xfrm>
          <a:prstGeom prst="rect">
            <a:avLst/>
          </a:prstGeom>
        </p:spPr>
        <p:txBody>
          <a:bodyPr>
            <a:normAutofit/>
          </a:bodyPr>
          <a:lstStyle>
            <a:defPPr>
              <a:defRPr lang="ru-RU"/>
            </a:defPPr>
            <a:lvl1pPr>
              <a:lnSpc>
                <a:spcPct val="90000"/>
              </a:lnSpc>
              <a:spcBef>
                <a:spcPct val="0"/>
              </a:spcBef>
              <a:buNone/>
              <a:defRPr sz="2400">
                <a:solidFill>
                  <a:srgbClr val="4D5272"/>
                </a:solidFill>
                <a:latin typeface="+mj-lt"/>
                <a:ea typeface="+mj-ea"/>
                <a:cs typeface="+mj-cs"/>
              </a:defRPr>
            </a:lvl1pPr>
          </a:lstStyle>
          <a:p>
            <a:r>
              <a:rPr lang="ru-RU" dirty="0"/>
              <a:t>Возможности СППР</a:t>
            </a:r>
          </a:p>
        </p:txBody>
      </p:sp>
      <p:sp>
        <p:nvSpPr>
          <p:cNvPr id="4" name="Прямоугольник 3">
            <a:extLst>
              <a:ext uri="{FF2B5EF4-FFF2-40B4-BE49-F238E27FC236}">
                <a16:creationId xmlns:a16="http://schemas.microsoft.com/office/drawing/2014/main" id="{41883A32-4F0A-4A75-8C5F-6BCB01B982B0}"/>
              </a:ext>
            </a:extLst>
          </p:cNvPr>
          <p:cNvSpPr/>
          <p:nvPr/>
        </p:nvSpPr>
        <p:spPr>
          <a:xfrm>
            <a:off x="838200" y="1338811"/>
            <a:ext cx="10486104" cy="5232202"/>
          </a:xfrm>
          <a:prstGeom prst="rect">
            <a:avLst/>
          </a:prstGeom>
        </p:spPr>
        <p:txBody>
          <a:bodyPr wrap="square">
            <a:noAutofit/>
          </a:bodyPr>
          <a:lstStyle/>
          <a:p>
            <a:pPr>
              <a:spcAft>
                <a:spcPts val="600"/>
              </a:spcAft>
            </a:pPr>
            <a:r>
              <a:rPr lang="ru-RU" sz="1400" b="1" cap="all" dirty="0">
                <a:solidFill>
                  <a:srgbClr val="2176AE"/>
                </a:solidFill>
                <a:latin typeface="Segoe UI" panose="020B0502040204020203" pitchFamily="34" charset="0"/>
                <a:cs typeface="Segoe UI" panose="020B0502040204020203" pitchFamily="34" charset="0"/>
              </a:rPr>
              <a:t>Принцип работы</a:t>
            </a:r>
          </a:p>
          <a:p>
            <a:pPr marL="360363" indent="-177800">
              <a:buClr>
                <a:srgbClr val="F18F01"/>
              </a:buClr>
              <a:buFont typeface="Wingdings" panose="05000000000000000000" pitchFamily="2" charset="2"/>
              <a:buChar char="§"/>
            </a:pPr>
            <a:r>
              <a:rPr lang="ru-RU" sz="1400" dirty="0">
                <a:latin typeface="Segoe UI" panose="020B0502040204020203" pitchFamily="34" charset="0"/>
                <a:ea typeface="Calibri Light" charset="0"/>
                <a:cs typeface="Segoe UI" panose="020B0502040204020203" pitchFamily="34" charset="0"/>
              </a:rPr>
              <a:t>Интегрируется с МИС</a:t>
            </a:r>
          </a:p>
          <a:p>
            <a:pPr marL="360363" indent="-177800">
              <a:buClr>
                <a:srgbClr val="F18F01"/>
              </a:buClr>
              <a:buFont typeface="Wingdings" panose="05000000000000000000" pitchFamily="2" charset="2"/>
              <a:buChar char="§"/>
            </a:pPr>
            <a:r>
              <a:rPr lang="ru-RU" sz="1400" dirty="0">
                <a:latin typeface="Segoe UI" panose="020B0502040204020203" pitchFamily="34" charset="0"/>
                <a:ea typeface="Calibri Light" charset="0"/>
                <a:cs typeface="Segoe UI" panose="020B0502040204020203" pitchFamily="34" charset="0"/>
              </a:rPr>
              <a:t>Открывается из карточки пациента</a:t>
            </a:r>
          </a:p>
          <a:p>
            <a:pPr marL="360363" indent="-177800">
              <a:buClr>
                <a:srgbClr val="F18F01"/>
              </a:buClr>
              <a:buFont typeface="Wingdings" panose="05000000000000000000" pitchFamily="2" charset="2"/>
              <a:buChar char="§"/>
            </a:pPr>
            <a:r>
              <a:rPr lang="ru-RU" sz="1400" dirty="0">
                <a:latin typeface="Segoe UI" panose="020B0502040204020203" pitchFamily="34" charset="0"/>
                <a:ea typeface="Calibri Light" charset="0"/>
                <a:cs typeface="Segoe UI" panose="020B0502040204020203" pitchFamily="34" charset="0"/>
              </a:rPr>
              <a:t>Анализирует электронные медицинские записи</a:t>
            </a:r>
          </a:p>
          <a:p>
            <a:pPr marL="360363" indent="-177800">
              <a:buClr>
                <a:srgbClr val="F18F01"/>
              </a:buClr>
              <a:buFont typeface="Wingdings" panose="05000000000000000000" pitchFamily="2" charset="2"/>
              <a:buChar char="§"/>
            </a:pPr>
            <a:r>
              <a:rPr lang="ru-RU" sz="1400" dirty="0">
                <a:latin typeface="Segoe UI" panose="020B0502040204020203" pitchFamily="34" charset="0"/>
                <a:ea typeface="Calibri Light" charset="0"/>
                <a:cs typeface="Segoe UI" panose="020B0502040204020203" pitchFamily="34" charset="0"/>
              </a:rPr>
              <a:t>Формирует интегральный анамнез</a:t>
            </a:r>
          </a:p>
          <a:p>
            <a:pPr marL="360363" indent="-177800">
              <a:buClr>
                <a:srgbClr val="F18F01"/>
              </a:buClr>
              <a:buFont typeface="Wingdings" panose="05000000000000000000" pitchFamily="2" charset="2"/>
              <a:buChar char="§"/>
            </a:pPr>
            <a:r>
              <a:rPr lang="ru-RU" sz="1400" dirty="0">
                <a:latin typeface="Segoe UI" panose="020B0502040204020203" pitchFamily="34" charset="0"/>
                <a:ea typeface="Calibri Light" charset="0"/>
                <a:cs typeface="Segoe UI" panose="020B0502040204020203" pitchFamily="34" charset="0"/>
              </a:rPr>
              <a:t>Отображает уведомления врачу</a:t>
            </a:r>
          </a:p>
          <a:p>
            <a:pPr marL="468313" indent="-285750">
              <a:buClr>
                <a:srgbClr val="F18F01"/>
              </a:buClr>
              <a:buFont typeface="Wingdings" panose="05000000000000000000" pitchFamily="2" charset="2"/>
              <a:buChar char="§"/>
            </a:pPr>
            <a:endParaRPr lang="ru-RU" sz="1400" dirty="0">
              <a:latin typeface="Segoe UI" panose="020B0502040204020203" pitchFamily="34" charset="0"/>
              <a:ea typeface="Calibri Light" charset="0"/>
              <a:cs typeface="Segoe UI" panose="020B0502040204020203" pitchFamily="34" charset="0"/>
            </a:endParaRPr>
          </a:p>
          <a:p>
            <a:pPr>
              <a:spcAft>
                <a:spcPts val="600"/>
              </a:spcAft>
            </a:pPr>
            <a:r>
              <a:rPr lang="ru-RU" sz="1400" b="1" cap="all" dirty="0">
                <a:solidFill>
                  <a:srgbClr val="2176AE"/>
                </a:solidFill>
                <a:latin typeface="Segoe UI" panose="020B0502040204020203" pitchFamily="34" charset="0"/>
                <a:ea typeface="Calibri Light" charset="0"/>
                <a:cs typeface="Segoe UI" panose="020B0502040204020203" pitchFamily="34" charset="0"/>
              </a:rPr>
              <a:t>Что это даёт врачу?</a:t>
            </a:r>
            <a:endParaRPr lang="ru-RU" sz="1400" dirty="0">
              <a:latin typeface="Calibri Light" charset="0"/>
              <a:ea typeface="Calibri Light" charset="0"/>
              <a:cs typeface="Calibri Light" charset="0"/>
            </a:endParaRPr>
          </a:p>
          <a:p>
            <a:pPr lvl="1" indent="-276225"/>
            <a:r>
              <a:rPr lang="ru-RU" sz="1400" cap="all" dirty="0">
                <a:solidFill>
                  <a:srgbClr val="33658A"/>
                </a:solidFill>
                <a:latin typeface="Segoe UI" panose="020B0502040204020203" pitchFamily="34" charset="0"/>
                <a:cs typeface="Segoe UI" panose="020B0502040204020203" pitchFamily="34" charset="0"/>
              </a:rPr>
              <a:t>Диагностика</a:t>
            </a:r>
          </a:p>
          <a:p>
            <a:pPr marL="534988" lvl="2" indent="-179388">
              <a:buClr>
                <a:srgbClr val="F18F01"/>
              </a:buClr>
              <a:buFont typeface="Wingdings" panose="05000000000000000000" pitchFamily="2" charset="2"/>
              <a:buChar char="§"/>
            </a:pPr>
            <a:r>
              <a:rPr lang="ru-RU" sz="1400" dirty="0">
                <a:latin typeface="Segoe UI" panose="020B0502040204020203" pitchFamily="34" charset="0"/>
                <a:cs typeface="Segoe UI" panose="020B0502040204020203" pitchFamily="34" charset="0"/>
              </a:rPr>
              <a:t>Исключает лечение </a:t>
            </a:r>
            <a:r>
              <a:rPr lang="ru-RU" sz="1400" dirty="0" err="1">
                <a:latin typeface="Segoe UI" panose="020B0502040204020203" pitchFamily="34" charset="0"/>
                <a:cs typeface="Segoe UI" panose="020B0502040204020203" pitchFamily="34" charset="0"/>
              </a:rPr>
              <a:t>недообследованных</a:t>
            </a:r>
            <a:r>
              <a:rPr lang="ru-RU" sz="1400" dirty="0">
                <a:latin typeface="Segoe UI" panose="020B0502040204020203" pitchFamily="34" charset="0"/>
                <a:cs typeface="Segoe UI" panose="020B0502040204020203" pitchFamily="34" charset="0"/>
              </a:rPr>
              <a:t> пациентов</a:t>
            </a:r>
          </a:p>
          <a:p>
            <a:pPr marL="534988" lvl="2" indent="-179388">
              <a:buClr>
                <a:srgbClr val="F18F01"/>
              </a:buClr>
              <a:buFont typeface="Wingdings" panose="05000000000000000000" pitchFamily="2" charset="2"/>
              <a:buChar char="§"/>
            </a:pPr>
            <a:r>
              <a:rPr lang="ru-RU" sz="1400" dirty="0">
                <a:latin typeface="Segoe UI" panose="020B0502040204020203" pitchFamily="34" charset="0"/>
                <a:cs typeface="Segoe UI" panose="020B0502040204020203" pitchFamily="34" charset="0"/>
              </a:rPr>
              <a:t>Информирует о перечне необходимых исследований</a:t>
            </a:r>
          </a:p>
          <a:p>
            <a:pPr marL="534988" lvl="2" indent="-179388">
              <a:buClr>
                <a:srgbClr val="F18F01"/>
              </a:buClr>
              <a:buFont typeface="Wingdings" panose="05000000000000000000" pitchFamily="2" charset="2"/>
              <a:buChar char="§"/>
            </a:pPr>
            <a:r>
              <a:rPr lang="ru-RU" sz="1400" dirty="0">
                <a:latin typeface="Segoe UI" panose="020B0502040204020203" pitchFamily="34" charset="0"/>
                <a:cs typeface="Segoe UI" panose="020B0502040204020203" pitchFamily="34" charset="0"/>
              </a:rPr>
              <a:t>Предоставляет сводную картину анамнеза пациента</a:t>
            </a:r>
          </a:p>
          <a:p>
            <a:pPr marL="457200" lvl="2" indent="-276225">
              <a:spcBef>
                <a:spcPts val="600"/>
              </a:spcBef>
            </a:pPr>
            <a:r>
              <a:rPr lang="ru-RU" sz="1400" cap="all" dirty="0">
                <a:solidFill>
                  <a:srgbClr val="33658A"/>
                </a:solidFill>
                <a:latin typeface="Segoe UI" panose="020B0502040204020203" pitchFamily="34" charset="0"/>
                <a:cs typeface="Segoe UI" panose="020B0502040204020203" pitchFamily="34" charset="0"/>
              </a:rPr>
              <a:t>Лечение</a:t>
            </a:r>
          </a:p>
          <a:p>
            <a:pPr marL="534988" lvl="2" indent="-179388">
              <a:buClr>
                <a:srgbClr val="F18F01"/>
              </a:buClr>
              <a:buFont typeface="Wingdings" panose="05000000000000000000" pitchFamily="2" charset="2"/>
              <a:buChar char="§"/>
            </a:pPr>
            <a:r>
              <a:rPr lang="ru-RU" sz="1400" dirty="0">
                <a:latin typeface="Segoe UI" panose="020B0502040204020203" pitchFamily="34" charset="0"/>
                <a:cs typeface="Segoe UI" panose="020B0502040204020203" pitchFamily="34" charset="0"/>
              </a:rPr>
              <a:t>Формулирует перечень необходимых мероприятий</a:t>
            </a:r>
          </a:p>
          <a:p>
            <a:pPr marL="534988" lvl="2" indent="-179388">
              <a:buClr>
                <a:srgbClr val="F18F01"/>
              </a:buClr>
              <a:buFont typeface="Wingdings" panose="05000000000000000000" pitchFamily="2" charset="2"/>
              <a:buChar char="§"/>
            </a:pPr>
            <a:r>
              <a:rPr lang="ru-RU" sz="1400" dirty="0">
                <a:latin typeface="Segoe UI" panose="020B0502040204020203" pitchFamily="34" charset="0"/>
                <a:cs typeface="Segoe UI" panose="020B0502040204020203" pitchFamily="34" charset="0"/>
              </a:rPr>
              <a:t>Рекомендует схемы и препараты, формирует инструкции по редукции доз препаратов, входящих в курс на основании данных о лабораторных показателях пациента</a:t>
            </a:r>
          </a:p>
          <a:p>
            <a:pPr marL="534988" lvl="2" indent="-179388">
              <a:buClr>
                <a:srgbClr val="F18F01"/>
              </a:buClr>
              <a:buFont typeface="Wingdings" panose="05000000000000000000" pitchFamily="2" charset="2"/>
              <a:buChar char="§"/>
            </a:pPr>
            <a:r>
              <a:rPr lang="ru-RU" sz="1400" dirty="0">
                <a:latin typeface="Segoe UI" panose="020B0502040204020203" pitchFamily="34" charset="0"/>
                <a:cs typeface="Segoe UI" panose="020B0502040204020203" pitchFamily="34" charset="0"/>
              </a:rPr>
              <a:t>Рекомендует схемы, дозировки, предотвращает противоречивые назначения</a:t>
            </a:r>
          </a:p>
          <a:p>
            <a:pPr marL="534988" lvl="2" indent="-179388">
              <a:buClr>
                <a:srgbClr val="F18F01"/>
              </a:buClr>
              <a:buFont typeface="Wingdings" panose="05000000000000000000" pitchFamily="2" charset="2"/>
              <a:buChar char="§"/>
            </a:pPr>
            <a:r>
              <a:rPr lang="ru-RU" sz="1400" dirty="0">
                <a:latin typeface="Segoe UI" panose="020B0502040204020203" pitchFamily="34" charset="0"/>
                <a:cs typeface="Segoe UI" panose="020B0502040204020203" pitchFamily="34" charset="0"/>
              </a:rPr>
              <a:t>Формирует список ожидаемых побочных действий выбранной терапии</a:t>
            </a:r>
          </a:p>
          <a:p>
            <a:pPr lvl="1" indent="-276225">
              <a:spcBef>
                <a:spcPts val="600"/>
              </a:spcBef>
            </a:pPr>
            <a:r>
              <a:rPr lang="ru-RU" sz="1400" cap="all" dirty="0">
                <a:solidFill>
                  <a:srgbClr val="33658A"/>
                </a:solidFill>
                <a:latin typeface="Segoe UI" panose="020B0502040204020203" pitchFamily="34" charset="0"/>
                <a:cs typeface="Segoe UI" panose="020B0502040204020203" pitchFamily="34" charset="0"/>
              </a:rPr>
              <a:t>Контроль качества</a:t>
            </a:r>
          </a:p>
          <a:p>
            <a:pPr marL="534988" lvl="2" indent="-179388">
              <a:buClr>
                <a:srgbClr val="F18F01"/>
              </a:buClr>
              <a:buFont typeface="Wingdings" panose="05000000000000000000" pitchFamily="2" charset="2"/>
              <a:buChar char="§"/>
            </a:pPr>
            <a:r>
              <a:rPr lang="ru-RU" sz="1400" dirty="0">
                <a:latin typeface="Segoe UI" panose="020B0502040204020203" pitchFamily="34" charset="0"/>
                <a:cs typeface="Segoe UI" panose="020B0502040204020203" pitchFamily="34" charset="0"/>
              </a:rPr>
              <a:t>Поддержка единых стандартов качества медицинской помощи в сети учреждений</a:t>
            </a:r>
          </a:p>
          <a:p>
            <a:pPr marL="534988" lvl="2" indent="-179388">
              <a:buClr>
                <a:srgbClr val="F18F01"/>
              </a:buClr>
              <a:buFont typeface="Wingdings" panose="05000000000000000000" pitchFamily="2" charset="2"/>
              <a:buChar char="§"/>
            </a:pPr>
            <a:r>
              <a:rPr lang="ru-RU" sz="1400" dirty="0">
                <a:latin typeface="Segoe UI" panose="020B0502040204020203" pitchFamily="34" charset="0"/>
                <a:cs typeface="Segoe UI" panose="020B0502040204020203" pitchFamily="34" charset="0"/>
              </a:rPr>
              <a:t>Соблюдение нормативных документов Минздрава РФ и субъекта РФ</a:t>
            </a:r>
          </a:p>
          <a:p>
            <a:pPr marL="534988" lvl="2" indent="-179388">
              <a:buClr>
                <a:srgbClr val="F18F01"/>
              </a:buClr>
              <a:buFont typeface="Wingdings" panose="05000000000000000000" pitchFamily="2" charset="2"/>
              <a:buChar char="§"/>
            </a:pPr>
            <a:r>
              <a:rPr lang="ru-RU" sz="1400" dirty="0">
                <a:latin typeface="Segoe UI" panose="020B0502040204020203" pitchFamily="34" charset="0"/>
                <a:cs typeface="Segoe UI" panose="020B0502040204020203" pitchFamily="34" charset="0"/>
              </a:rPr>
              <a:t>Оценка достаточности выполненных мероприятий по оказанию помощи, соблюдения порядков оказания помощи</a:t>
            </a:r>
            <a:endParaRPr lang="ru-RU" sz="600" dirty="0">
              <a:solidFill>
                <a:schemeClr val="bg1">
                  <a:lumMod val="50000"/>
                </a:schemeClr>
              </a:solidFill>
              <a:latin typeface="Calibri Light" charset="0"/>
              <a:ea typeface="Calibri Light" charset="0"/>
              <a:cs typeface="Calibri Light" charset="0"/>
            </a:endParaRPr>
          </a:p>
        </p:txBody>
      </p:sp>
      <p:grpSp>
        <p:nvGrpSpPr>
          <p:cNvPr id="20" name="Группа 19">
            <a:extLst>
              <a:ext uri="{FF2B5EF4-FFF2-40B4-BE49-F238E27FC236}">
                <a16:creationId xmlns:a16="http://schemas.microsoft.com/office/drawing/2014/main" id="{FEFD15B4-0C19-403D-9F5F-FF61443DC22D}"/>
              </a:ext>
            </a:extLst>
          </p:cNvPr>
          <p:cNvGrpSpPr/>
          <p:nvPr/>
        </p:nvGrpSpPr>
        <p:grpSpPr>
          <a:xfrm>
            <a:off x="6300106" y="1447666"/>
            <a:ext cx="5024198" cy="2814618"/>
            <a:chOff x="0" y="0"/>
            <a:chExt cx="12192000" cy="6830111"/>
          </a:xfrm>
        </p:grpSpPr>
        <p:pic>
          <p:nvPicPr>
            <p:cNvPr id="22" name="Рисунок 21">
              <a:extLst>
                <a:ext uri="{FF2B5EF4-FFF2-40B4-BE49-F238E27FC236}">
                  <a16:creationId xmlns:a16="http://schemas.microsoft.com/office/drawing/2014/main" id="{9811EE7F-0ACC-4E22-8AE8-0A0C0A1215AE}"/>
                </a:ext>
              </a:extLst>
            </p:cNvPr>
            <p:cNvPicPr>
              <a:picLocks noChangeAspect="1"/>
            </p:cNvPicPr>
            <p:nvPr/>
          </p:nvPicPr>
          <p:blipFill>
            <a:blip r:embed="rId2"/>
            <a:stretch>
              <a:fillRect/>
            </a:stretch>
          </p:blipFill>
          <p:spPr>
            <a:xfrm>
              <a:off x="0" y="0"/>
              <a:ext cx="12192000" cy="6830111"/>
            </a:xfrm>
            <a:prstGeom prst="rect">
              <a:avLst/>
            </a:prstGeom>
            <a:ln>
              <a:noFill/>
            </a:ln>
            <a:effectLst>
              <a:outerShdw blurRad="292100" dist="139700" dir="2700000" algn="tl" rotWithShape="0">
                <a:srgbClr val="333333">
                  <a:alpha val="65000"/>
                </a:srgbClr>
              </a:outerShdw>
            </a:effectLst>
          </p:spPr>
        </p:pic>
        <p:pic>
          <p:nvPicPr>
            <p:cNvPr id="23" name="Рисунок 22">
              <a:extLst>
                <a:ext uri="{FF2B5EF4-FFF2-40B4-BE49-F238E27FC236}">
                  <a16:creationId xmlns:a16="http://schemas.microsoft.com/office/drawing/2014/main" id="{3FBCE57D-9C6A-4FD8-8C07-8D602030BF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7745" y="351181"/>
              <a:ext cx="769893" cy="266136"/>
            </a:xfrm>
            <a:prstGeom prst="rect">
              <a:avLst/>
            </a:prstGeom>
            <a:effectLst>
              <a:outerShdw blurRad="292100" dist="139700" dir="2700000" algn="tl" rotWithShape="0">
                <a:srgbClr val="333333">
                  <a:alpha val="65000"/>
                </a:srgbClr>
              </a:outerShdw>
            </a:effectLst>
          </p:spPr>
        </p:pic>
        <p:sp>
          <p:nvSpPr>
            <p:cNvPr id="24" name="TextBox 23">
              <a:extLst>
                <a:ext uri="{FF2B5EF4-FFF2-40B4-BE49-F238E27FC236}">
                  <a16:creationId xmlns:a16="http://schemas.microsoft.com/office/drawing/2014/main" id="{45C3F73C-038C-45AF-BF7B-99343519470B}"/>
                </a:ext>
              </a:extLst>
            </p:cNvPr>
            <p:cNvSpPr txBox="1"/>
            <p:nvPr/>
          </p:nvSpPr>
          <p:spPr>
            <a:xfrm>
              <a:off x="8988341" y="238082"/>
              <a:ext cx="2195481" cy="448121"/>
            </a:xfrm>
            <a:prstGeom prst="rect">
              <a:avLst/>
            </a:prstGeom>
            <a:noFill/>
          </p:spPr>
          <p:txBody>
            <a:bodyPr wrap="square" rtlCol="0">
              <a:spAutoFit/>
            </a:bodyPr>
            <a:lstStyle/>
            <a:p>
              <a:r>
                <a:rPr lang="ru-RU" sz="600" u="sng" dirty="0">
                  <a:solidFill>
                    <a:srgbClr val="33658A"/>
                  </a:solidFill>
                  <a:latin typeface="Segoe UI Light" panose="020B0502040204020203" pitchFamily="34" charset="0"/>
                  <a:cs typeface="Segoe UI Light" panose="020B0502040204020203" pitchFamily="34" charset="0"/>
                </a:rPr>
                <a:t>Открыть карточку в </a:t>
              </a:r>
            </a:p>
          </p:txBody>
        </p:sp>
      </p:grpSp>
      <p:pic>
        <p:nvPicPr>
          <p:cNvPr id="27" name="Рисунок 26">
            <a:extLst>
              <a:ext uri="{FF2B5EF4-FFF2-40B4-BE49-F238E27FC236}">
                <a16:creationId xmlns:a16="http://schemas.microsoft.com/office/drawing/2014/main" id="{670E18DC-278A-4574-8BB2-3E37AD85B8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73565" y="1702056"/>
            <a:ext cx="416443" cy="275603"/>
          </a:xfrm>
          <a:prstGeom prst="rect">
            <a:avLst/>
          </a:prstGeom>
          <a:effectLst>
            <a:glow rad="101600">
              <a:schemeClr val="bg1">
                <a:alpha val="60000"/>
              </a:schemeClr>
            </a:glow>
          </a:effectLst>
        </p:spPr>
      </p:pic>
    </p:spTree>
    <p:extLst>
      <p:ext uri="{BB962C8B-B14F-4D97-AF65-F5344CB8AC3E}">
        <p14:creationId xmlns:p14="http://schemas.microsoft.com/office/powerpoint/2010/main" val="385170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6382C6D5-876B-4BB4-A02B-06B7664F11CF}"/>
              </a:ext>
            </a:extLst>
          </p:cNvPr>
          <p:cNvSpPr txBox="1">
            <a:spLocks/>
          </p:cNvSpPr>
          <p:nvPr/>
        </p:nvSpPr>
        <p:spPr>
          <a:xfrm>
            <a:off x="838200" y="365125"/>
            <a:ext cx="6056087" cy="534527"/>
          </a:xfrm>
          <a:prstGeom prst="rect">
            <a:avLst/>
          </a:prstGeom>
        </p:spPr>
        <p:txBody>
          <a:bodyPr>
            <a:normAutofit/>
          </a:bodyPr>
          <a:lstStyle>
            <a:defPPr>
              <a:defRPr lang="ru-RU"/>
            </a:defPPr>
            <a:lvl1pPr>
              <a:lnSpc>
                <a:spcPct val="90000"/>
              </a:lnSpc>
              <a:spcBef>
                <a:spcPct val="0"/>
              </a:spcBef>
              <a:buNone/>
              <a:defRPr sz="2400">
                <a:solidFill>
                  <a:srgbClr val="4D5272"/>
                </a:solidFill>
                <a:latin typeface="+mj-lt"/>
                <a:ea typeface="+mj-ea"/>
                <a:cs typeface="+mj-cs"/>
              </a:defRPr>
            </a:lvl1pPr>
          </a:lstStyle>
          <a:p>
            <a:r>
              <a:rPr lang="ru-RU" dirty="0"/>
              <a:t>Источники данных базы знаний СППР</a:t>
            </a:r>
          </a:p>
        </p:txBody>
      </p:sp>
      <p:pic>
        <p:nvPicPr>
          <p:cNvPr id="24" name="Рисунок 23">
            <a:extLst>
              <a:ext uri="{FF2B5EF4-FFF2-40B4-BE49-F238E27FC236}">
                <a16:creationId xmlns:a16="http://schemas.microsoft.com/office/drawing/2014/main" id="{4250B5D4-AF57-45C9-AF0D-2C1E072F9C60}"/>
              </a:ext>
            </a:extLst>
          </p:cNvPr>
          <p:cNvPicPr>
            <a:picLocks noChangeAspect="1"/>
          </p:cNvPicPr>
          <p:nvPr/>
        </p:nvPicPr>
        <p:blipFill>
          <a:blip r:embed="rId2"/>
          <a:stretch>
            <a:fillRect/>
          </a:stretch>
        </p:blipFill>
        <p:spPr>
          <a:xfrm>
            <a:off x="7430630" y="1257262"/>
            <a:ext cx="3667893" cy="2120925"/>
          </a:xfrm>
          <a:prstGeom prst="rect">
            <a:avLst/>
          </a:prstGeom>
          <a:ln>
            <a:noFill/>
          </a:ln>
          <a:effectLst>
            <a:outerShdw blurRad="292100" dist="139700" dir="2700000" algn="tl" rotWithShape="0">
              <a:srgbClr val="333333">
                <a:alpha val="65000"/>
              </a:srgbClr>
            </a:outerShdw>
          </a:effectLst>
        </p:spPr>
      </p:pic>
      <p:sp>
        <p:nvSpPr>
          <p:cNvPr id="25" name="Shape 2539">
            <a:extLst>
              <a:ext uri="{FF2B5EF4-FFF2-40B4-BE49-F238E27FC236}">
                <a16:creationId xmlns:a16="http://schemas.microsoft.com/office/drawing/2014/main" id="{8010CCA8-2984-438A-B205-563B62395069}"/>
              </a:ext>
            </a:extLst>
          </p:cNvPr>
          <p:cNvSpPr/>
          <p:nvPr/>
        </p:nvSpPr>
        <p:spPr>
          <a:xfrm>
            <a:off x="1230556" y="4016400"/>
            <a:ext cx="246608" cy="168142"/>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00B0F0"/>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rgbClr val="00B0F0"/>
              </a:solidFill>
            </a:endParaRPr>
          </a:p>
        </p:txBody>
      </p:sp>
      <p:sp>
        <p:nvSpPr>
          <p:cNvPr id="30" name="Shape 2539">
            <a:extLst>
              <a:ext uri="{FF2B5EF4-FFF2-40B4-BE49-F238E27FC236}">
                <a16:creationId xmlns:a16="http://schemas.microsoft.com/office/drawing/2014/main" id="{DDFFA42D-31E7-449A-A2A8-6DCEE28A71DE}"/>
              </a:ext>
            </a:extLst>
          </p:cNvPr>
          <p:cNvSpPr/>
          <p:nvPr/>
        </p:nvSpPr>
        <p:spPr>
          <a:xfrm>
            <a:off x="1230556" y="4319202"/>
            <a:ext cx="246608" cy="168142"/>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00B0F0"/>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rgbClr val="00B0F0"/>
              </a:solidFill>
            </a:endParaRPr>
          </a:p>
        </p:txBody>
      </p:sp>
      <p:sp>
        <p:nvSpPr>
          <p:cNvPr id="31" name="Shape 2539">
            <a:extLst>
              <a:ext uri="{FF2B5EF4-FFF2-40B4-BE49-F238E27FC236}">
                <a16:creationId xmlns:a16="http://schemas.microsoft.com/office/drawing/2014/main" id="{D61EB0CA-EE4F-4366-8289-62B9C1D1BC81}"/>
              </a:ext>
            </a:extLst>
          </p:cNvPr>
          <p:cNvSpPr/>
          <p:nvPr/>
        </p:nvSpPr>
        <p:spPr>
          <a:xfrm>
            <a:off x="1230556" y="4658657"/>
            <a:ext cx="246608" cy="168142"/>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00B0F0"/>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rgbClr val="00B0F0"/>
              </a:solidFill>
            </a:endParaRPr>
          </a:p>
        </p:txBody>
      </p:sp>
      <p:sp>
        <p:nvSpPr>
          <p:cNvPr id="32" name="Shape 2539">
            <a:extLst>
              <a:ext uri="{FF2B5EF4-FFF2-40B4-BE49-F238E27FC236}">
                <a16:creationId xmlns:a16="http://schemas.microsoft.com/office/drawing/2014/main" id="{B5D39995-459C-448A-8FFD-F550129A7024}"/>
              </a:ext>
            </a:extLst>
          </p:cNvPr>
          <p:cNvSpPr/>
          <p:nvPr/>
        </p:nvSpPr>
        <p:spPr>
          <a:xfrm>
            <a:off x="1230556" y="4961459"/>
            <a:ext cx="246608" cy="168142"/>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00B0F0"/>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rgbClr val="00B0F0"/>
              </a:solidFill>
            </a:endParaRPr>
          </a:p>
        </p:txBody>
      </p:sp>
      <p:sp>
        <p:nvSpPr>
          <p:cNvPr id="33" name="Shape 2539">
            <a:extLst>
              <a:ext uri="{FF2B5EF4-FFF2-40B4-BE49-F238E27FC236}">
                <a16:creationId xmlns:a16="http://schemas.microsoft.com/office/drawing/2014/main" id="{E7154239-511E-4BF9-A06D-51DD073FE597}"/>
              </a:ext>
            </a:extLst>
          </p:cNvPr>
          <p:cNvSpPr/>
          <p:nvPr/>
        </p:nvSpPr>
        <p:spPr>
          <a:xfrm>
            <a:off x="1230556" y="5288322"/>
            <a:ext cx="246608" cy="168142"/>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00B0F0"/>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rgbClr val="00B0F0"/>
              </a:solidFill>
            </a:endParaRPr>
          </a:p>
        </p:txBody>
      </p:sp>
      <p:sp>
        <p:nvSpPr>
          <p:cNvPr id="36" name="Прямоугольник 35">
            <a:extLst>
              <a:ext uri="{FF2B5EF4-FFF2-40B4-BE49-F238E27FC236}">
                <a16:creationId xmlns:a16="http://schemas.microsoft.com/office/drawing/2014/main" id="{B1566B5C-B44F-45FC-AE48-752E567E7018}"/>
              </a:ext>
            </a:extLst>
          </p:cNvPr>
          <p:cNvSpPr/>
          <p:nvPr/>
        </p:nvSpPr>
        <p:spPr>
          <a:xfrm>
            <a:off x="838200" y="1235672"/>
            <a:ext cx="4822767" cy="4253344"/>
          </a:xfrm>
          <a:prstGeom prst="rect">
            <a:avLst/>
          </a:prstGeom>
        </p:spPr>
        <p:txBody>
          <a:bodyPr wrap="square">
            <a:spAutoFit/>
          </a:bodyPr>
          <a:lstStyle/>
          <a:p>
            <a:pPr>
              <a:lnSpc>
                <a:spcPct val="150000"/>
              </a:lnSpc>
            </a:pPr>
            <a:r>
              <a:rPr lang="ru-RU" sz="1400" dirty="0">
                <a:latin typeface="Segoe UI" panose="020B0502040204020203" pitchFamily="34" charset="0"/>
                <a:cs typeface="Segoe UI" panose="020B0502040204020203" pitchFamily="34" charset="0"/>
              </a:rPr>
              <a:t>База знаний может быть наполнена путём оцифровки любых документов, содержащих алгоритмическое описание процесса ведения пациента. Для оцифровки документов применяется собственный универсальный язык разметки документов, содержащий более 1600 параметров описания состояний пациента. </a:t>
            </a:r>
          </a:p>
          <a:p>
            <a:pPr>
              <a:lnSpc>
                <a:spcPct val="150000"/>
              </a:lnSpc>
            </a:pPr>
            <a:endParaRPr lang="ru-RU" sz="1400" dirty="0">
              <a:latin typeface="Segoe UI" panose="020B0502040204020203" pitchFamily="34" charset="0"/>
              <a:cs typeface="Segoe UI" panose="020B0502040204020203" pitchFamily="34" charset="0"/>
            </a:endParaRPr>
          </a:p>
          <a:p>
            <a:pPr>
              <a:lnSpc>
                <a:spcPct val="150000"/>
              </a:lnSpc>
            </a:pPr>
            <a:r>
              <a:rPr lang="ru-RU" sz="1400" b="1" cap="all" dirty="0">
                <a:solidFill>
                  <a:srgbClr val="2176AE"/>
                </a:solidFill>
                <a:latin typeface="Segoe UI" panose="020B0502040204020203" pitchFamily="34" charset="0"/>
                <a:cs typeface="Segoe UI" panose="020B0502040204020203" pitchFamily="34" charset="0"/>
              </a:rPr>
              <a:t>Документы, подлежащие оцифровке </a:t>
            </a:r>
          </a:p>
          <a:p>
            <a:pPr indent="623888">
              <a:lnSpc>
                <a:spcPct val="150000"/>
              </a:lnSpc>
            </a:pPr>
            <a:r>
              <a:rPr lang="ru-RU" sz="1400" dirty="0">
                <a:latin typeface="Segoe UI" panose="020B0502040204020203" pitchFamily="34" charset="0"/>
                <a:cs typeface="Segoe UI" panose="020B0502040204020203" pitchFamily="34" charset="0"/>
              </a:rPr>
              <a:t>Региональные порядки и приказы</a:t>
            </a:r>
          </a:p>
          <a:p>
            <a:pPr indent="623888">
              <a:lnSpc>
                <a:spcPct val="150000"/>
              </a:lnSpc>
            </a:pPr>
            <a:r>
              <a:rPr lang="ru-RU" sz="1400" dirty="0">
                <a:latin typeface="Segoe UI" panose="020B0502040204020203" pitchFamily="34" charset="0"/>
                <a:cs typeface="Segoe UI" panose="020B0502040204020203" pitchFamily="34" charset="0"/>
              </a:rPr>
              <a:t>Медицинские стандарты</a:t>
            </a:r>
          </a:p>
          <a:p>
            <a:pPr indent="623888">
              <a:lnSpc>
                <a:spcPct val="150000"/>
              </a:lnSpc>
            </a:pPr>
            <a:r>
              <a:rPr lang="ru-RU" sz="1400" dirty="0">
                <a:latin typeface="Segoe UI" panose="020B0502040204020203" pitchFamily="34" charset="0"/>
                <a:cs typeface="Segoe UI" panose="020B0502040204020203" pitchFamily="34" charset="0"/>
              </a:rPr>
              <a:t>Нормативные документы МЗ РФ и субъектов РФ</a:t>
            </a:r>
          </a:p>
          <a:p>
            <a:pPr indent="623888">
              <a:lnSpc>
                <a:spcPct val="150000"/>
              </a:lnSpc>
            </a:pPr>
            <a:r>
              <a:rPr lang="ru-RU" sz="1400" dirty="0">
                <a:latin typeface="Segoe UI" panose="020B0502040204020203" pitchFamily="34" charset="0"/>
                <a:cs typeface="Segoe UI" panose="020B0502040204020203" pitchFamily="34" charset="0"/>
              </a:rPr>
              <a:t>Научные статьи и методические рекомендации</a:t>
            </a:r>
          </a:p>
          <a:p>
            <a:pPr indent="623888">
              <a:lnSpc>
                <a:spcPct val="150000"/>
              </a:lnSpc>
            </a:pPr>
            <a:r>
              <a:rPr lang="ru-RU" sz="1400" dirty="0">
                <a:latin typeface="Segoe UI" panose="020B0502040204020203" pitchFamily="34" charset="0"/>
                <a:cs typeface="Segoe UI" panose="020B0502040204020203" pitchFamily="34" charset="0"/>
              </a:rPr>
              <a:t>Документы медицинской организации</a:t>
            </a:r>
          </a:p>
        </p:txBody>
      </p:sp>
      <p:pic>
        <p:nvPicPr>
          <p:cNvPr id="7" name="Рисунок 6">
            <a:extLst>
              <a:ext uri="{FF2B5EF4-FFF2-40B4-BE49-F238E27FC236}">
                <a16:creationId xmlns:a16="http://schemas.microsoft.com/office/drawing/2014/main" id="{730CC449-D73E-4340-B490-0BFF05FF39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2394" y="1453616"/>
            <a:ext cx="592590" cy="211221"/>
          </a:xfrm>
          <a:prstGeom prst="rect">
            <a:avLst/>
          </a:prstGeom>
        </p:spPr>
      </p:pic>
      <p:sp>
        <p:nvSpPr>
          <p:cNvPr id="2" name="Прямоугольник 1">
            <a:extLst>
              <a:ext uri="{FF2B5EF4-FFF2-40B4-BE49-F238E27FC236}">
                <a16:creationId xmlns:a16="http://schemas.microsoft.com/office/drawing/2014/main" id="{0BB88CC6-84A3-AB9C-EDB9-6868652909A5}"/>
              </a:ext>
            </a:extLst>
          </p:cNvPr>
          <p:cNvSpPr/>
          <p:nvPr/>
        </p:nvSpPr>
        <p:spPr>
          <a:xfrm>
            <a:off x="6469380" y="3712649"/>
            <a:ext cx="5286820" cy="2776016"/>
          </a:xfrm>
          <a:prstGeom prst="rect">
            <a:avLst/>
          </a:prstGeom>
        </p:spPr>
        <p:txBody>
          <a:bodyPr wrap="square">
            <a:spAutoFit/>
          </a:bodyPr>
          <a:lstStyle/>
          <a:p>
            <a:pPr>
              <a:lnSpc>
                <a:spcPct val="150000"/>
              </a:lnSpc>
            </a:pPr>
            <a:r>
              <a:rPr lang="ru-RU" sz="1400" b="1" cap="all" dirty="0">
                <a:solidFill>
                  <a:srgbClr val="2176AE"/>
                </a:solidFill>
                <a:latin typeface="Segoe UI" panose="020B0502040204020203" pitchFamily="34" charset="0"/>
                <a:cs typeface="Segoe UI" panose="020B0502040204020203" pitchFamily="34" charset="0"/>
              </a:rPr>
              <a:t>Клинические рекомендации в </a:t>
            </a:r>
            <a:r>
              <a:rPr lang="ru-RU" sz="2000" b="1" cap="all" dirty="0" err="1">
                <a:solidFill>
                  <a:srgbClr val="2176AE"/>
                </a:solidFill>
                <a:latin typeface="Segoe UI" panose="020B0502040204020203" pitchFamily="34" charset="0"/>
                <a:cs typeface="Segoe UI" panose="020B0502040204020203" pitchFamily="34" charset="0"/>
              </a:rPr>
              <a:t>ВИмис</a:t>
            </a:r>
            <a:endParaRPr lang="ru-RU" sz="1400" b="1" cap="all" dirty="0">
              <a:solidFill>
                <a:srgbClr val="2176AE"/>
              </a:solidFill>
              <a:latin typeface="Segoe UI" panose="020B0502040204020203" pitchFamily="34" charset="0"/>
              <a:cs typeface="Segoe UI" panose="020B0502040204020203" pitchFamily="34" charset="0"/>
            </a:endParaRPr>
          </a:p>
          <a:p>
            <a:pPr indent="623888">
              <a:lnSpc>
                <a:spcPct val="150000"/>
              </a:lnSpc>
            </a:pPr>
            <a:r>
              <a:rPr lang="ru-RU" sz="1400" dirty="0">
                <a:latin typeface="Segoe UI" panose="020B0502040204020203" pitchFamily="34" charset="0"/>
                <a:cs typeface="Segoe UI" panose="020B0502040204020203" pitchFamily="34" charset="0"/>
              </a:rPr>
              <a:t>Начиная с 2022 года одним из самых насыщенных и актуальных источников Базы знаний становится ВИМИС.</a:t>
            </a:r>
          </a:p>
          <a:p>
            <a:pPr indent="623888">
              <a:lnSpc>
                <a:spcPct val="150000"/>
              </a:lnSpc>
            </a:pPr>
            <a:r>
              <a:rPr lang="ru-RU" sz="1400" dirty="0">
                <a:latin typeface="Segoe UI" panose="020B0502040204020203" pitchFamily="34" charset="0"/>
                <a:cs typeface="Segoe UI" panose="020B0502040204020203" pitchFamily="34" charset="0"/>
              </a:rPr>
              <a:t>Информация оттуда в виде структурированных клинических рекомендаций и порядков оказания медицинской помощи (КР и ПОМП) может автоматически загружаться из ВИМИС, конвертироваться в формат </a:t>
            </a:r>
            <a:r>
              <a:rPr lang="en-US" sz="1400" dirty="0" err="1">
                <a:latin typeface="Segoe UI" panose="020B0502040204020203" pitchFamily="34" charset="0"/>
                <a:cs typeface="Segoe UI" panose="020B0502040204020203" pitchFamily="34" charset="0"/>
              </a:rPr>
              <a:t>Galenos</a:t>
            </a:r>
            <a:r>
              <a:rPr lang="en-US" sz="1400" dirty="0">
                <a:latin typeface="Segoe UI" panose="020B0502040204020203" pitchFamily="34" charset="0"/>
                <a:cs typeface="Segoe UI" panose="020B0502040204020203" pitchFamily="34" charset="0"/>
              </a:rPr>
              <a:t>.</a:t>
            </a:r>
            <a:r>
              <a:rPr lang="ru-RU" sz="1400" dirty="0">
                <a:latin typeface="Segoe UI" panose="020B0502040204020203" pitchFamily="34" charset="0"/>
                <a:cs typeface="Segoe UI" panose="020B0502040204020203" pitchFamily="34" charset="0"/>
              </a:rPr>
              <a:t>СППР и применяться в системе.</a:t>
            </a:r>
          </a:p>
        </p:txBody>
      </p:sp>
    </p:spTree>
    <p:extLst>
      <p:ext uri="{BB962C8B-B14F-4D97-AF65-F5344CB8AC3E}">
        <p14:creationId xmlns:p14="http://schemas.microsoft.com/office/powerpoint/2010/main" val="3054412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2CA6B56-0867-46C2-BB32-43DADB7E0A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193" y="0"/>
            <a:ext cx="5867807" cy="6858000"/>
          </a:xfrm>
          <a:prstGeom prst="rect">
            <a:avLst/>
          </a:prstGeom>
        </p:spPr>
      </p:pic>
      <p:sp>
        <p:nvSpPr>
          <p:cNvPr id="6" name="Прямоугольник: скругленные углы 5">
            <a:extLst>
              <a:ext uri="{FF2B5EF4-FFF2-40B4-BE49-F238E27FC236}">
                <a16:creationId xmlns:a16="http://schemas.microsoft.com/office/drawing/2014/main" id="{FF8DCFFB-F25E-49A6-BE30-1E0A93A05D0F}"/>
              </a:ext>
            </a:extLst>
          </p:cNvPr>
          <p:cNvSpPr/>
          <p:nvPr/>
        </p:nvSpPr>
        <p:spPr>
          <a:xfrm>
            <a:off x="494270" y="1287689"/>
            <a:ext cx="5372536" cy="522983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a:extLst>
              <a:ext uri="{FF2B5EF4-FFF2-40B4-BE49-F238E27FC236}">
                <a16:creationId xmlns:a16="http://schemas.microsoft.com/office/drawing/2014/main" id="{E0577447-4D94-44DA-B981-8C59C9804C8D}"/>
              </a:ext>
            </a:extLst>
          </p:cNvPr>
          <p:cNvSpPr/>
          <p:nvPr/>
        </p:nvSpPr>
        <p:spPr>
          <a:xfrm>
            <a:off x="838200" y="1792739"/>
            <a:ext cx="4715656" cy="4054956"/>
          </a:xfrm>
          <a:prstGeom prst="rect">
            <a:avLst/>
          </a:prstGeom>
        </p:spPr>
        <p:txBody>
          <a:bodyPr wrap="square">
            <a:spAutoFit/>
          </a:bodyPr>
          <a:lstStyle/>
          <a:p>
            <a:r>
              <a:rPr lang="ru-RU" sz="1400" b="1" cap="all" dirty="0">
                <a:solidFill>
                  <a:srgbClr val="2176AE"/>
                </a:solidFill>
                <a:latin typeface="Segoe UI" panose="020B0502040204020203" pitchFamily="34" charset="0"/>
                <a:cs typeface="Segoe UI" panose="020B0502040204020203" pitchFamily="34" charset="0"/>
              </a:rPr>
              <a:t>Р</a:t>
            </a:r>
            <a:r>
              <a:rPr lang="ru-RU" sz="1400" b="1" dirty="0">
                <a:solidFill>
                  <a:srgbClr val="2176AE"/>
                </a:solidFill>
                <a:latin typeface="Segoe UI" panose="020B0502040204020203" pitchFamily="34" charset="0"/>
                <a:cs typeface="Segoe UI" panose="020B0502040204020203" pitchFamily="34" charset="0"/>
              </a:rPr>
              <a:t>екомендации</a:t>
            </a:r>
          </a:p>
          <a:p>
            <a:endParaRPr lang="ru-RU" sz="1050" b="1" dirty="0">
              <a:latin typeface="Segoe UI" panose="020B0502040204020203" pitchFamily="34" charset="0"/>
              <a:cs typeface="Segoe UI" panose="020B0502040204020203" pitchFamily="34" charset="0"/>
            </a:endParaRPr>
          </a:p>
          <a:p>
            <a:r>
              <a:rPr lang="ru-RU" sz="1200" dirty="0">
                <a:latin typeface="Segoe UI" panose="020B0502040204020203" pitchFamily="34" charset="0"/>
                <a:cs typeface="Segoe UI" panose="020B0502040204020203" pitchFamily="34" charset="0"/>
              </a:rPr>
              <a:t>На основе данных о проведенном ранее лечении и плане предстоящего лечения Система формирует предупреждения для лечащего врача:</a:t>
            </a:r>
          </a:p>
          <a:p>
            <a:pPr marL="350838" lvl="1" indent="-171450">
              <a:spcBef>
                <a:spcPts val="300"/>
              </a:spcBef>
              <a:buFont typeface="Arial" panose="020B0604020202020204" pitchFamily="34" charset="0"/>
              <a:buChar char="•"/>
            </a:pPr>
            <a:r>
              <a:rPr lang="ru-RU" sz="1200" dirty="0">
                <a:latin typeface="Segoe UI" panose="020B0502040204020203" pitchFamily="34" charset="0"/>
                <a:cs typeface="Segoe UI" panose="020B0502040204020203" pitchFamily="34" charset="0"/>
              </a:rPr>
              <a:t>возможные несоответствия между параметрами диагноза и предстоящим лечением;</a:t>
            </a:r>
          </a:p>
          <a:p>
            <a:pPr marL="350838" lvl="1" indent="-171450">
              <a:buFont typeface="Arial" panose="020B0604020202020204" pitchFamily="34" charset="0"/>
              <a:buChar char="•"/>
            </a:pPr>
            <a:r>
              <a:rPr lang="ru-RU" sz="1200" dirty="0">
                <a:latin typeface="Segoe UI" panose="020B0502040204020203" pitchFamily="34" charset="0"/>
                <a:cs typeface="Segoe UI" panose="020B0502040204020203" pitchFamily="34" charset="0"/>
              </a:rPr>
              <a:t>возможные противоречия между ранее проведенным лечением и планом предстоящего лечения;</a:t>
            </a:r>
          </a:p>
          <a:p>
            <a:pPr marL="350838" lvl="1" indent="-171450">
              <a:buFont typeface="Arial" panose="020B0604020202020204" pitchFamily="34" charset="0"/>
              <a:buChar char="•"/>
            </a:pPr>
            <a:r>
              <a:rPr lang="ru-RU" sz="1200" dirty="0">
                <a:latin typeface="Segoe UI" panose="020B0502040204020203" pitchFamily="34" charset="0"/>
                <a:cs typeface="Segoe UI" panose="020B0502040204020203" pitchFamily="34" charset="0"/>
              </a:rPr>
              <a:t>возможные побочные эффекты назначаемого лечения;</a:t>
            </a:r>
          </a:p>
          <a:p>
            <a:pPr marL="350838" lvl="1" indent="-171450">
              <a:buFont typeface="Arial" panose="020B0604020202020204" pitchFamily="34" charset="0"/>
              <a:buChar char="•"/>
            </a:pPr>
            <a:r>
              <a:rPr lang="ru-RU" sz="1200" dirty="0">
                <a:latin typeface="Segoe UI" panose="020B0502040204020203" pitchFamily="34" charset="0"/>
                <a:cs typeface="Segoe UI" panose="020B0502040204020203" pitchFamily="34" charset="0"/>
              </a:rPr>
              <a:t>возможные и/или необходимые корректировки доз препаратов в плане лечения на основании клинических или антропометрических данных, инструкций к препаратам;</a:t>
            </a:r>
          </a:p>
          <a:p>
            <a:pPr marL="350838" lvl="1" indent="-171450">
              <a:buFont typeface="Arial" panose="020B0604020202020204" pitchFamily="34" charset="0"/>
              <a:buChar char="•"/>
            </a:pPr>
            <a:r>
              <a:rPr lang="ru-RU" sz="1200" dirty="0">
                <a:latin typeface="Segoe UI" panose="020B0502040204020203" pitchFamily="34" charset="0"/>
                <a:cs typeface="Segoe UI" panose="020B0502040204020203" pitchFamily="34" charset="0"/>
              </a:rPr>
              <a:t>отсутствующие в наборе данных диагностические исследования, необходимые с </a:t>
            </a:r>
            <a:r>
              <a:rPr lang="ru-RU" sz="1200" dirty="0" err="1">
                <a:latin typeface="Segoe UI" panose="020B0502040204020203" pitchFamily="34" charset="0"/>
                <a:cs typeface="Segoe UI" panose="020B0502040204020203" pitchFamily="34" charset="0"/>
              </a:rPr>
              <a:t>т.з</a:t>
            </a:r>
            <a:r>
              <a:rPr lang="ru-RU" sz="1200" dirty="0">
                <a:latin typeface="Segoe UI" panose="020B0502040204020203" pitchFamily="34" charset="0"/>
                <a:cs typeface="Segoe UI" panose="020B0502040204020203" pitchFamily="34" charset="0"/>
              </a:rPr>
              <a:t>. нормативных документов.</a:t>
            </a:r>
          </a:p>
          <a:p>
            <a:pPr>
              <a:spcBef>
                <a:spcPts val="300"/>
              </a:spcBef>
            </a:pPr>
            <a:r>
              <a:rPr lang="ru-RU" sz="1200" dirty="0">
                <a:latin typeface="Segoe UI" panose="020B0502040204020203" pitchFamily="34" charset="0"/>
                <a:cs typeface="Segoe UI" panose="020B0502040204020203" pitchFamily="34" charset="0"/>
              </a:rPr>
              <a:t>По мере появления в наборе документов новых данных в процессе работы с пациентом, этот список будет автоматически корректироваться, чтобы пользователь видел актуальный набор подсказок по данному клиническому случаю.</a:t>
            </a:r>
          </a:p>
        </p:txBody>
      </p:sp>
      <p:sp>
        <p:nvSpPr>
          <p:cNvPr id="9" name="Заголовок 1">
            <a:extLst>
              <a:ext uri="{FF2B5EF4-FFF2-40B4-BE49-F238E27FC236}">
                <a16:creationId xmlns:a16="http://schemas.microsoft.com/office/drawing/2014/main" id="{910D4169-7D4B-4156-9F36-DD04A42AACA7}"/>
              </a:ext>
            </a:extLst>
          </p:cNvPr>
          <p:cNvSpPr txBox="1">
            <a:spLocks/>
          </p:cNvSpPr>
          <p:nvPr/>
        </p:nvSpPr>
        <p:spPr>
          <a:xfrm>
            <a:off x="838200" y="365126"/>
            <a:ext cx="5120148" cy="505030"/>
          </a:xfrm>
          <a:prstGeom prst="rect">
            <a:avLst/>
          </a:prstGeom>
        </p:spPr>
        <p:txBody>
          <a:bodyPr>
            <a:normAutofit/>
          </a:bodyPr>
          <a:lstStyle>
            <a:defPPr>
              <a:defRPr lang="ru-RU"/>
            </a:defPPr>
            <a:lvl1pPr>
              <a:lnSpc>
                <a:spcPct val="90000"/>
              </a:lnSpc>
              <a:spcBef>
                <a:spcPct val="0"/>
              </a:spcBef>
              <a:buNone/>
              <a:defRPr sz="2400">
                <a:solidFill>
                  <a:srgbClr val="4D5272"/>
                </a:solidFill>
                <a:latin typeface="+mj-lt"/>
                <a:ea typeface="+mj-ea"/>
                <a:cs typeface="+mj-cs"/>
              </a:defRPr>
            </a:lvl1pPr>
          </a:lstStyle>
          <a:p>
            <a:r>
              <a:rPr lang="ru-RU" dirty="0"/>
              <a:t>Сценарий работы СППР</a:t>
            </a:r>
          </a:p>
        </p:txBody>
      </p:sp>
      <p:cxnSp>
        <p:nvCxnSpPr>
          <p:cNvPr id="10" name="Прямая соединительная линия 9">
            <a:extLst>
              <a:ext uri="{FF2B5EF4-FFF2-40B4-BE49-F238E27FC236}">
                <a16:creationId xmlns:a16="http://schemas.microsoft.com/office/drawing/2014/main" id="{6C657F1F-15BA-43EE-B965-41E38DB24524}"/>
              </a:ext>
            </a:extLst>
          </p:cNvPr>
          <p:cNvCxnSpPr>
            <a:cxnSpLocks/>
          </p:cNvCxnSpPr>
          <p:nvPr/>
        </p:nvCxnSpPr>
        <p:spPr>
          <a:xfrm>
            <a:off x="874713" y="1002082"/>
            <a:ext cx="4165373" cy="0"/>
          </a:xfrm>
          <a:prstGeom prst="line">
            <a:avLst/>
          </a:prstGeom>
          <a:ln>
            <a:solidFill>
              <a:srgbClr val="F18F01"/>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a:extLst>
              <a:ext uri="{FF2B5EF4-FFF2-40B4-BE49-F238E27FC236}">
                <a16:creationId xmlns:a16="http://schemas.microsoft.com/office/drawing/2014/main" id="{7DEA97FB-52F7-4837-A63D-A8FFFD193173}"/>
              </a:ext>
            </a:extLst>
          </p:cNvPr>
          <p:cNvSpPr/>
          <p:nvPr/>
        </p:nvSpPr>
        <p:spPr>
          <a:xfrm>
            <a:off x="7457607" y="3814998"/>
            <a:ext cx="4564504" cy="28931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Равнобедренный треугольник 6">
            <a:extLst>
              <a:ext uri="{FF2B5EF4-FFF2-40B4-BE49-F238E27FC236}">
                <a16:creationId xmlns:a16="http://schemas.microsoft.com/office/drawing/2014/main" id="{9866EA4F-F0BC-4E2A-9D5E-1C8666AD1705}"/>
              </a:ext>
            </a:extLst>
          </p:cNvPr>
          <p:cNvSpPr/>
          <p:nvPr/>
        </p:nvSpPr>
        <p:spPr>
          <a:xfrm rot="5400000">
            <a:off x="6471131" y="4642238"/>
            <a:ext cx="382150" cy="1590801"/>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289466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Равнобедренный треугольник 6">
            <a:extLst>
              <a:ext uri="{FF2B5EF4-FFF2-40B4-BE49-F238E27FC236}">
                <a16:creationId xmlns:a16="http://schemas.microsoft.com/office/drawing/2014/main" id="{9866EA4F-F0BC-4E2A-9D5E-1C8666AD1705}"/>
              </a:ext>
            </a:extLst>
          </p:cNvPr>
          <p:cNvSpPr/>
          <p:nvPr/>
        </p:nvSpPr>
        <p:spPr>
          <a:xfrm rot="5400000">
            <a:off x="5525848" y="3026389"/>
            <a:ext cx="382150" cy="1590801"/>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скругленные углы 5">
            <a:extLst>
              <a:ext uri="{FF2B5EF4-FFF2-40B4-BE49-F238E27FC236}">
                <a16:creationId xmlns:a16="http://schemas.microsoft.com/office/drawing/2014/main" id="{FF8DCFFB-F25E-49A6-BE30-1E0A93A05D0F}"/>
              </a:ext>
            </a:extLst>
          </p:cNvPr>
          <p:cNvSpPr/>
          <p:nvPr/>
        </p:nvSpPr>
        <p:spPr>
          <a:xfrm>
            <a:off x="934317" y="1338490"/>
            <a:ext cx="4779686" cy="466607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Рисунок 2">
            <a:extLst>
              <a:ext uri="{FF2B5EF4-FFF2-40B4-BE49-F238E27FC236}">
                <a16:creationId xmlns:a16="http://schemas.microsoft.com/office/drawing/2014/main" id="{5DDE82CD-76A2-7E19-CD36-ACDF35EEB205}"/>
              </a:ext>
            </a:extLst>
          </p:cNvPr>
          <p:cNvPicPr>
            <a:picLocks noChangeAspect="1"/>
          </p:cNvPicPr>
          <p:nvPr/>
        </p:nvPicPr>
        <p:blipFill>
          <a:blip r:embed="rId2"/>
          <a:stretch>
            <a:fillRect/>
          </a:stretch>
        </p:blipFill>
        <p:spPr>
          <a:xfrm>
            <a:off x="6379911" y="1685653"/>
            <a:ext cx="5550760" cy="3597435"/>
          </a:xfrm>
          <a:prstGeom prst="rect">
            <a:avLst/>
          </a:prstGeom>
        </p:spPr>
      </p:pic>
      <p:sp>
        <p:nvSpPr>
          <p:cNvPr id="8" name="Прямоугольник 7">
            <a:extLst>
              <a:ext uri="{FF2B5EF4-FFF2-40B4-BE49-F238E27FC236}">
                <a16:creationId xmlns:a16="http://schemas.microsoft.com/office/drawing/2014/main" id="{E0577447-4D94-44DA-B981-8C59C9804C8D}"/>
              </a:ext>
            </a:extLst>
          </p:cNvPr>
          <p:cNvSpPr/>
          <p:nvPr/>
        </p:nvSpPr>
        <p:spPr>
          <a:xfrm>
            <a:off x="1254760" y="1894339"/>
            <a:ext cx="3957320" cy="3854901"/>
          </a:xfrm>
          <a:prstGeom prst="rect">
            <a:avLst/>
          </a:prstGeom>
        </p:spPr>
        <p:txBody>
          <a:bodyPr wrap="square">
            <a:spAutoFit/>
          </a:bodyPr>
          <a:lstStyle/>
          <a:p>
            <a:r>
              <a:rPr lang="ru-RU" sz="1400" b="1" cap="all" dirty="0">
                <a:solidFill>
                  <a:srgbClr val="2176AE"/>
                </a:solidFill>
                <a:latin typeface="Segoe UI" panose="020B0502040204020203" pitchFamily="34" charset="0"/>
                <a:cs typeface="Segoe UI" panose="020B0502040204020203" pitchFamily="34" charset="0"/>
              </a:rPr>
              <a:t>Анализ контингента пациентов на соответствие требованиям нормативных документов</a:t>
            </a:r>
            <a:endParaRPr lang="ru-RU" sz="1400" b="1" dirty="0">
              <a:solidFill>
                <a:srgbClr val="2176AE"/>
              </a:solidFill>
              <a:latin typeface="Segoe UI" panose="020B0502040204020203" pitchFamily="34" charset="0"/>
              <a:cs typeface="Segoe UI" panose="020B0502040204020203" pitchFamily="34" charset="0"/>
            </a:endParaRPr>
          </a:p>
          <a:p>
            <a:endParaRPr lang="ru-RU" sz="1050" b="1" dirty="0">
              <a:latin typeface="Segoe UI" panose="020B0502040204020203" pitchFamily="34" charset="0"/>
              <a:cs typeface="Segoe UI" panose="020B0502040204020203" pitchFamily="34" charset="0"/>
            </a:endParaRPr>
          </a:p>
          <a:p>
            <a:r>
              <a:rPr lang="ru-RU" sz="1200" dirty="0">
                <a:latin typeface="Segoe UI" panose="020B0502040204020203" pitchFamily="34" charset="0"/>
                <a:cs typeface="Segoe UI" panose="020B0502040204020203" pitchFamily="34" charset="0"/>
              </a:rPr>
              <a:t>На основе  проведенного по каждому пациенту анализа на соответствие требованиям нормативных документов:</a:t>
            </a:r>
          </a:p>
          <a:p>
            <a:pPr marL="171450" indent="-171450">
              <a:buFontTx/>
              <a:buChar char="-"/>
            </a:pPr>
            <a:r>
              <a:rPr lang="ru-RU" sz="1200" dirty="0">
                <a:latin typeface="Segoe UI" panose="020B0502040204020203" pitchFamily="34" charset="0"/>
                <a:cs typeface="Segoe UI" panose="020B0502040204020203" pitchFamily="34" charset="0"/>
              </a:rPr>
              <a:t>КР по нозологиям</a:t>
            </a:r>
          </a:p>
          <a:p>
            <a:pPr marL="171450" indent="-171450">
              <a:buFontTx/>
              <a:buChar char="-"/>
            </a:pPr>
            <a:r>
              <a:rPr lang="ru-RU" sz="1200" dirty="0">
                <a:latin typeface="Segoe UI" panose="020B0502040204020203" pitchFamily="34" charset="0"/>
                <a:cs typeface="Segoe UI" panose="020B0502040204020203" pitchFamily="34" charset="0"/>
              </a:rPr>
              <a:t>Порядков оказания медицинской помощи</a:t>
            </a:r>
          </a:p>
          <a:p>
            <a:pPr marL="171450" indent="-171450">
              <a:buFontTx/>
              <a:buChar char="-"/>
            </a:pPr>
            <a:r>
              <a:rPr lang="ru-RU" sz="1200" dirty="0">
                <a:latin typeface="Segoe UI" panose="020B0502040204020203" pitchFamily="34" charset="0"/>
                <a:cs typeface="Segoe UI" panose="020B0502040204020203" pitchFamily="34" charset="0"/>
              </a:rPr>
              <a:t>Отдельных приказов федерального уровня (168н, 548н, 404н)</a:t>
            </a:r>
          </a:p>
          <a:p>
            <a:pPr marL="171450" indent="-171450">
              <a:buFontTx/>
              <a:buChar char="-"/>
            </a:pPr>
            <a:r>
              <a:rPr lang="ru-RU" sz="1200" dirty="0">
                <a:latin typeface="Segoe UI" panose="020B0502040204020203" pitchFamily="34" charset="0"/>
                <a:cs typeface="Segoe UI" panose="020B0502040204020203" pitchFamily="34" charset="0"/>
              </a:rPr>
              <a:t>Критериев качества оказания медицинской помощи 203н</a:t>
            </a:r>
          </a:p>
          <a:p>
            <a:r>
              <a:rPr lang="ru-RU" sz="1200" dirty="0">
                <a:latin typeface="Segoe UI" panose="020B0502040204020203" pitchFamily="34" charset="0"/>
                <a:cs typeface="Segoe UI" panose="020B0502040204020203" pitchFamily="34" charset="0"/>
              </a:rPr>
              <a:t>возможно формирование консолидированных отчетов в разрезе</a:t>
            </a:r>
          </a:p>
          <a:p>
            <a:pPr marL="171450" indent="-171450">
              <a:buFont typeface="Arial" panose="020B0604020202020204" pitchFamily="34" charset="0"/>
              <a:buChar char="•"/>
            </a:pPr>
            <a:r>
              <a:rPr lang="ru-RU" sz="1200" dirty="0">
                <a:latin typeface="Segoe UI" panose="020B0502040204020203" pitchFamily="34" charset="0"/>
                <a:cs typeface="Segoe UI" panose="020B0502040204020203" pitchFamily="34" charset="0"/>
              </a:rPr>
              <a:t>Региона</a:t>
            </a:r>
          </a:p>
          <a:p>
            <a:pPr marL="171450" indent="-171450">
              <a:buFont typeface="Arial" panose="020B0604020202020204" pitchFamily="34" charset="0"/>
              <a:buChar char="•"/>
            </a:pPr>
            <a:r>
              <a:rPr lang="ru-RU" sz="1200" dirty="0">
                <a:latin typeface="Segoe UI" panose="020B0502040204020203" pitchFamily="34" charset="0"/>
                <a:cs typeface="Segoe UI" panose="020B0502040204020203" pitchFamily="34" charset="0"/>
              </a:rPr>
              <a:t>Муниципального образования</a:t>
            </a:r>
          </a:p>
          <a:p>
            <a:pPr marL="171450" indent="-171450">
              <a:buFont typeface="Arial" panose="020B0604020202020204" pitchFamily="34" charset="0"/>
              <a:buChar char="•"/>
            </a:pPr>
            <a:r>
              <a:rPr lang="ru-RU" sz="1200" dirty="0">
                <a:latin typeface="Segoe UI" panose="020B0502040204020203" pitchFamily="34" charset="0"/>
                <a:cs typeface="Segoe UI" panose="020B0502040204020203" pitchFamily="34" charset="0"/>
              </a:rPr>
              <a:t>МО</a:t>
            </a:r>
          </a:p>
          <a:p>
            <a:pPr marL="171450" indent="-171450">
              <a:buFont typeface="Arial" panose="020B0604020202020204" pitchFamily="34" charset="0"/>
              <a:buChar char="•"/>
            </a:pPr>
            <a:r>
              <a:rPr lang="ru-RU" sz="1200" dirty="0">
                <a:latin typeface="Segoe UI" panose="020B0502040204020203" pitchFamily="34" charset="0"/>
                <a:cs typeface="Segoe UI" panose="020B0502040204020203" pitchFamily="34" charset="0"/>
              </a:rPr>
              <a:t>Отделения МО</a:t>
            </a:r>
          </a:p>
          <a:p>
            <a:pPr marL="171450" indent="-171450">
              <a:buFont typeface="Arial" panose="020B0604020202020204" pitchFamily="34" charset="0"/>
              <a:buChar char="•"/>
            </a:pPr>
            <a:endParaRPr lang="ru-RU" sz="1200" dirty="0">
              <a:latin typeface="Segoe UI" panose="020B0502040204020203" pitchFamily="34" charset="0"/>
              <a:cs typeface="Segoe UI" panose="020B0502040204020203" pitchFamily="34" charset="0"/>
            </a:endParaRPr>
          </a:p>
        </p:txBody>
      </p:sp>
      <p:sp>
        <p:nvSpPr>
          <p:cNvPr id="9" name="Заголовок 1">
            <a:extLst>
              <a:ext uri="{FF2B5EF4-FFF2-40B4-BE49-F238E27FC236}">
                <a16:creationId xmlns:a16="http://schemas.microsoft.com/office/drawing/2014/main" id="{910D4169-7D4B-4156-9F36-DD04A42AACA7}"/>
              </a:ext>
            </a:extLst>
          </p:cNvPr>
          <p:cNvSpPr txBox="1">
            <a:spLocks/>
          </p:cNvSpPr>
          <p:nvPr/>
        </p:nvSpPr>
        <p:spPr>
          <a:xfrm>
            <a:off x="838200" y="365126"/>
            <a:ext cx="5120148" cy="505030"/>
          </a:xfrm>
          <a:prstGeom prst="rect">
            <a:avLst/>
          </a:prstGeom>
        </p:spPr>
        <p:txBody>
          <a:bodyPr>
            <a:normAutofit/>
          </a:bodyPr>
          <a:lstStyle>
            <a:defPPr>
              <a:defRPr lang="ru-RU"/>
            </a:defPPr>
            <a:lvl1pPr>
              <a:lnSpc>
                <a:spcPct val="90000"/>
              </a:lnSpc>
              <a:spcBef>
                <a:spcPct val="0"/>
              </a:spcBef>
              <a:buNone/>
              <a:defRPr sz="2400">
                <a:solidFill>
                  <a:srgbClr val="4D5272"/>
                </a:solidFill>
                <a:latin typeface="+mj-lt"/>
                <a:ea typeface="+mj-ea"/>
                <a:cs typeface="+mj-cs"/>
              </a:defRPr>
            </a:lvl1pPr>
          </a:lstStyle>
          <a:p>
            <a:r>
              <a:rPr lang="ru-RU" dirty="0"/>
              <a:t>Сценарий работы СППР</a:t>
            </a:r>
          </a:p>
        </p:txBody>
      </p:sp>
      <p:cxnSp>
        <p:nvCxnSpPr>
          <p:cNvPr id="10" name="Прямая соединительная линия 9">
            <a:extLst>
              <a:ext uri="{FF2B5EF4-FFF2-40B4-BE49-F238E27FC236}">
                <a16:creationId xmlns:a16="http://schemas.microsoft.com/office/drawing/2014/main" id="{6C657F1F-15BA-43EE-B965-41E38DB24524}"/>
              </a:ext>
            </a:extLst>
          </p:cNvPr>
          <p:cNvCxnSpPr>
            <a:cxnSpLocks/>
          </p:cNvCxnSpPr>
          <p:nvPr/>
        </p:nvCxnSpPr>
        <p:spPr>
          <a:xfrm>
            <a:off x="874713" y="1002082"/>
            <a:ext cx="4165373" cy="0"/>
          </a:xfrm>
          <a:prstGeom prst="line">
            <a:avLst/>
          </a:prstGeom>
          <a:ln>
            <a:solidFill>
              <a:srgbClr val="F18F01"/>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a:extLst>
              <a:ext uri="{FF2B5EF4-FFF2-40B4-BE49-F238E27FC236}">
                <a16:creationId xmlns:a16="http://schemas.microsoft.com/office/drawing/2014/main" id="{7DEA97FB-52F7-4837-A63D-A8FFFD193173}"/>
              </a:ext>
            </a:extLst>
          </p:cNvPr>
          <p:cNvSpPr/>
          <p:nvPr/>
        </p:nvSpPr>
        <p:spPr>
          <a:xfrm>
            <a:off x="6379911" y="1685653"/>
            <a:ext cx="5550760" cy="361655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85848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скругленные углы 4">
            <a:extLst>
              <a:ext uri="{FF2B5EF4-FFF2-40B4-BE49-F238E27FC236}">
                <a16:creationId xmlns:a16="http://schemas.microsoft.com/office/drawing/2014/main" id="{AD26811B-416E-432B-B2FC-2A8325C28589}"/>
              </a:ext>
            </a:extLst>
          </p:cNvPr>
          <p:cNvSpPr/>
          <p:nvPr/>
        </p:nvSpPr>
        <p:spPr>
          <a:xfrm>
            <a:off x="8547730" y="2404202"/>
            <a:ext cx="1565318" cy="1042733"/>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68BF4EAB-764F-4F2A-B306-BAFBB7BDBC36}"/>
              </a:ext>
            </a:extLst>
          </p:cNvPr>
          <p:cNvSpPr txBox="1">
            <a:spLocks/>
          </p:cNvSpPr>
          <p:nvPr/>
        </p:nvSpPr>
        <p:spPr>
          <a:xfrm>
            <a:off x="838200" y="365125"/>
            <a:ext cx="6056087" cy="534527"/>
          </a:xfrm>
          <a:prstGeom prst="rect">
            <a:avLst/>
          </a:prstGeom>
        </p:spPr>
        <p:txBody>
          <a:bodyPr>
            <a:normAutofit/>
          </a:bodyPr>
          <a:lstStyle>
            <a:defPPr>
              <a:defRPr lang="ru-RU"/>
            </a:defPPr>
            <a:lvl1pPr>
              <a:lnSpc>
                <a:spcPct val="90000"/>
              </a:lnSpc>
              <a:spcBef>
                <a:spcPct val="0"/>
              </a:spcBef>
              <a:buNone/>
              <a:defRPr sz="2400">
                <a:solidFill>
                  <a:srgbClr val="4D5272"/>
                </a:solidFill>
                <a:latin typeface="+mj-lt"/>
                <a:ea typeface="+mj-ea"/>
                <a:cs typeface="+mj-cs"/>
              </a:defRPr>
            </a:lvl1pPr>
          </a:lstStyle>
          <a:p>
            <a:r>
              <a:rPr lang="ru-RU" dirty="0"/>
              <a:t>Схема работы СППР</a:t>
            </a:r>
          </a:p>
        </p:txBody>
      </p:sp>
      <p:sp>
        <p:nvSpPr>
          <p:cNvPr id="3" name="Прямоугольник 2">
            <a:extLst>
              <a:ext uri="{FF2B5EF4-FFF2-40B4-BE49-F238E27FC236}">
                <a16:creationId xmlns:a16="http://schemas.microsoft.com/office/drawing/2014/main" id="{1DBF93A6-ADBB-4E0B-97BE-30D1129EA557}"/>
              </a:ext>
            </a:extLst>
          </p:cNvPr>
          <p:cNvSpPr/>
          <p:nvPr/>
        </p:nvSpPr>
        <p:spPr>
          <a:xfrm>
            <a:off x="1033610" y="2611244"/>
            <a:ext cx="1152525" cy="628650"/>
          </a:xfrm>
          <a:prstGeom prst="rect">
            <a:avLst/>
          </a:prstGeom>
          <a:solidFill>
            <a:schemeClr val="accent2">
              <a:lumMod val="40000"/>
              <a:lumOff val="60000"/>
            </a:schemeClr>
          </a:solidFill>
          <a:ln>
            <a:solidFill>
              <a:schemeClr val="bg2">
                <a:lumMod val="75000"/>
              </a:schemeClr>
            </a:solidFill>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Пациент</a:t>
            </a:r>
          </a:p>
        </p:txBody>
      </p:sp>
      <p:sp>
        <p:nvSpPr>
          <p:cNvPr id="4" name="Прямоугольник 3">
            <a:extLst>
              <a:ext uri="{FF2B5EF4-FFF2-40B4-BE49-F238E27FC236}">
                <a16:creationId xmlns:a16="http://schemas.microsoft.com/office/drawing/2014/main" id="{894A7F58-A210-465C-A4D5-4F23BF7CE5A2}"/>
              </a:ext>
            </a:extLst>
          </p:cNvPr>
          <p:cNvSpPr/>
          <p:nvPr/>
        </p:nvSpPr>
        <p:spPr>
          <a:xfrm>
            <a:off x="3156956" y="2322157"/>
            <a:ext cx="1152525" cy="1206824"/>
          </a:xfrm>
          <a:prstGeom prst="rect">
            <a:avLst/>
          </a:prstGeom>
          <a:solidFill>
            <a:schemeClr val="accent2">
              <a:lumMod val="40000"/>
              <a:lumOff val="60000"/>
            </a:schemeClr>
          </a:solidFill>
          <a:ln>
            <a:solidFill>
              <a:schemeClr val="bg2">
                <a:lumMod val="75000"/>
              </a:schemeClr>
            </a:solidFill>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Врач</a:t>
            </a:r>
          </a:p>
        </p:txBody>
      </p:sp>
      <p:sp>
        <p:nvSpPr>
          <p:cNvPr id="6" name="Прямоугольник 5">
            <a:extLst>
              <a:ext uri="{FF2B5EF4-FFF2-40B4-BE49-F238E27FC236}">
                <a16:creationId xmlns:a16="http://schemas.microsoft.com/office/drawing/2014/main" id="{1FAF10B2-0D7E-468B-8E47-44252CB9A52F}"/>
              </a:ext>
            </a:extLst>
          </p:cNvPr>
          <p:cNvSpPr/>
          <p:nvPr/>
        </p:nvSpPr>
        <p:spPr>
          <a:xfrm>
            <a:off x="5971126" y="1504052"/>
            <a:ext cx="1165905" cy="2880742"/>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МИС</a:t>
            </a:r>
          </a:p>
        </p:txBody>
      </p:sp>
      <p:pic>
        <p:nvPicPr>
          <p:cNvPr id="12" name="Рисунок 11">
            <a:extLst>
              <a:ext uri="{FF2B5EF4-FFF2-40B4-BE49-F238E27FC236}">
                <a16:creationId xmlns:a16="http://schemas.microsoft.com/office/drawing/2014/main" id="{FA48D7A6-FCEE-4246-BA77-73A0DE585D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77811" y="2720680"/>
            <a:ext cx="1255442" cy="447486"/>
          </a:xfrm>
          <a:prstGeom prst="rect">
            <a:avLst/>
          </a:prstGeom>
        </p:spPr>
      </p:pic>
      <p:cxnSp>
        <p:nvCxnSpPr>
          <p:cNvPr id="13" name="Прямая со стрелкой 12">
            <a:extLst>
              <a:ext uri="{FF2B5EF4-FFF2-40B4-BE49-F238E27FC236}">
                <a16:creationId xmlns:a16="http://schemas.microsoft.com/office/drawing/2014/main" id="{C8E3DCBA-38DE-458C-8122-BDB02B071B86}"/>
              </a:ext>
            </a:extLst>
          </p:cNvPr>
          <p:cNvCxnSpPr>
            <a:cxnSpLocks/>
            <a:stCxn id="3" idx="3"/>
            <a:endCxn id="4" idx="1"/>
          </p:cNvCxnSpPr>
          <p:nvPr/>
        </p:nvCxnSpPr>
        <p:spPr>
          <a:xfrm>
            <a:off x="2186135" y="2925569"/>
            <a:ext cx="970821" cy="0"/>
          </a:xfrm>
          <a:prstGeom prst="straightConnector1">
            <a:avLst/>
          </a:prstGeom>
          <a:ln w="76200">
            <a:solidFill>
              <a:schemeClr val="tx2">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a:extLst>
              <a:ext uri="{FF2B5EF4-FFF2-40B4-BE49-F238E27FC236}">
                <a16:creationId xmlns:a16="http://schemas.microsoft.com/office/drawing/2014/main" id="{BA6BFEF9-1A96-4B6C-8DA8-7EC3DDABB02B}"/>
              </a:ext>
            </a:extLst>
          </p:cNvPr>
          <p:cNvCxnSpPr>
            <a:cxnSpLocks/>
          </p:cNvCxnSpPr>
          <p:nvPr/>
        </p:nvCxnSpPr>
        <p:spPr>
          <a:xfrm>
            <a:off x="4312154" y="2646007"/>
            <a:ext cx="1673451" cy="0"/>
          </a:xfrm>
          <a:prstGeom prst="straightConnector1">
            <a:avLst/>
          </a:prstGeom>
          <a:ln w="762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a:extLst>
              <a:ext uri="{FF2B5EF4-FFF2-40B4-BE49-F238E27FC236}">
                <a16:creationId xmlns:a16="http://schemas.microsoft.com/office/drawing/2014/main" id="{6166D11F-437C-4DB2-B023-07EA05AAFEE4}"/>
              </a:ext>
            </a:extLst>
          </p:cNvPr>
          <p:cNvCxnSpPr>
            <a:cxnSpLocks/>
          </p:cNvCxnSpPr>
          <p:nvPr/>
        </p:nvCxnSpPr>
        <p:spPr>
          <a:xfrm flipH="1">
            <a:off x="4319185" y="3309506"/>
            <a:ext cx="1651941" cy="0"/>
          </a:xfrm>
          <a:prstGeom prst="straightConnector1">
            <a:avLst/>
          </a:prstGeom>
          <a:ln w="76200">
            <a:solidFill>
              <a:srgbClr val="F18F0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a:extLst>
              <a:ext uri="{FF2B5EF4-FFF2-40B4-BE49-F238E27FC236}">
                <a16:creationId xmlns:a16="http://schemas.microsoft.com/office/drawing/2014/main" id="{A316E078-0C45-4A2F-9022-FBAF20EACA14}"/>
              </a:ext>
            </a:extLst>
          </p:cNvPr>
          <p:cNvCxnSpPr>
            <a:cxnSpLocks/>
            <a:stCxn id="5" idx="1"/>
            <a:endCxn id="6" idx="3"/>
          </p:cNvCxnSpPr>
          <p:nvPr/>
        </p:nvCxnSpPr>
        <p:spPr>
          <a:xfrm flipH="1">
            <a:off x="7137031" y="2925569"/>
            <a:ext cx="1410699" cy="18854"/>
          </a:xfrm>
          <a:prstGeom prst="straightConnector1">
            <a:avLst/>
          </a:prstGeom>
          <a:ln w="76200">
            <a:solidFill>
              <a:srgbClr val="F18F0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36" name="TextBox 5135">
            <a:extLst>
              <a:ext uri="{FF2B5EF4-FFF2-40B4-BE49-F238E27FC236}">
                <a16:creationId xmlns:a16="http://schemas.microsoft.com/office/drawing/2014/main" id="{E860ABC5-88B6-42A7-BE00-3769E792A1EC}"/>
              </a:ext>
            </a:extLst>
          </p:cNvPr>
          <p:cNvSpPr txBox="1"/>
          <p:nvPr/>
        </p:nvSpPr>
        <p:spPr>
          <a:xfrm>
            <a:off x="2325904" y="2531147"/>
            <a:ext cx="960580" cy="261610"/>
          </a:xfrm>
          <a:prstGeom prst="rect">
            <a:avLst/>
          </a:prstGeom>
          <a:noFill/>
        </p:spPr>
        <p:txBody>
          <a:bodyPr wrap="square" rtlCol="0">
            <a:spAutoFit/>
          </a:bodyPr>
          <a:lstStyle/>
          <a:p>
            <a:r>
              <a:rPr lang="ru-RU" sz="1100" dirty="0"/>
              <a:t>Анамнез</a:t>
            </a:r>
          </a:p>
        </p:txBody>
      </p:sp>
      <p:sp>
        <p:nvSpPr>
          <p:cNvPr id="53" name="TextBox 52">
            <a:extLst>
              <a:ext uri="{FF2B5EF4-FFF2-40B4-BE49-F238E27FC236}">
                <a16:creationId xmlns:a16="http://schemas.microsoft.com/office/drawing/2014/main" id="{877929F2-F879-4CAB-95FB-EC31CB4237E9}"/>
              </a:ext>
            </a:extLst>
          </p:cNvPr>
          <p:cNvSpPr txBox="1"/>
          <p:nvPr/>
        </p:nvSpPr>
        <p:spPr>
          <a:xfrm>
            <a:off x="4842650" y="2310649"/>
            <a:ext cx="960580" cy="261610"/>
          </a:xfrm>
          <a:prstGeom prst="rect">
            <a:avLst/>
          </a:prstGeom>
          <a:noFill/>
        </p:spPr>
        <p:txBody>
          <a:bodyPr wrap="square" rtlCol="0">
            <a:spAutoFit/>
          </a:bodyPr>
          <a:lstStyle/>
          <a:p>
            <a:r>
              <a:rPr lang="ru-RU" sz="1100" dirty="0"/>
              <a:t>ЭМК</a:t>
            </a:r>
          </a:p>
        </p:txBody>
      </p:sp>
      <p:sp>
        <p:nvSpPr>
          <p:cNvPr id="57" name="TextBox 56">
            <a:extLst>
              <a:ext uri="{FF2B5EF4-FFF2-40B4-BE49-F238E27FC236}">
                <a16:creationId xmlns:a16="http://schemas.microsoft.com/office/drawing/2014/main" id="{769F0FD3-3E0E-4ECD-80A7-A25F251CD010}"/>
              </a:ext>
            </a:extLst>
          </p:cNvPr>
          <p:cNvSpPr txBox="1"/>
          <p:nvPr/>
        </p:nvSpPr>
        <p:spPr>
          <a:xfrm>
            <a:off x="7304529" y="3061225"/>
            <a:ext cx="1165905" cy="600164"/>
          </a:xfrm>
          <a:prstGeom prst="rect">
            <a:avLst/>
          </a:prstGeom>
          <a:noFill/>
        </p:spPr>
        <p:txBody>
          <a:bodyPr wrap="square" rtlCol="0">
            <a:spAutoFit/>
          </a:bodyPr>
          <a:lstStyle/>
          <a:p>
            <a:pPr algn="ctr"/>
            <a:r>
              <a:rPr lang="ru-RU" sz="1100" dirty="0"/>
              <a:t>Ссылка на </a:t>
            </a:r>
            <a:r>
              <a:rPr lang="en-US" sz="1100" dirty="0"/>
              <a:t>web-</a:t>
            </a:r>
            <a:r>
              <a:rPr lang="ru-RU" sz="1100" dirty="0"/>
              <a:t>страницу с ответом СППР</a:t>
            </a:r>
          </a:p>
        </p:txBody>
      </p:sp>
      <p:sp>
        <p:nvSpPr>
          <p:cNvPr id="58" name="TextBox 57">
            <a:extLst>
              <a:ext uri="{FF2B5EF4-FFF2-40B4-BE49-F238E27FC236}">
                <a16:creationId xmlns:a16="http://schemas.microsoft.com/office/drawing/2014/main" id="{DFB49CF8-33C9-40E6-B523-55B0F7770BFB}"/>
              </a:ext>
            </a:extLst>
          </p:cNvPr>
          <p:cNvSpPr txBox="1"/>
          <p:nvPr/>
        </p:nvSpPr>
        <p:spPr>
          <a:xfrm>
            <a:off x="4278049" y="3373601"/>
            <a:ext cx="1771522" cy="430887"/>
          </a:xfrm>
          <a:prstGeom prst="rect">
            <a:avLst/>
          </a:prstGeom>
          <a:noFill/>
        </p:spPr>
        <p:txBody>
          <a:bodyPr wrap="square" rtlCol="0">
            <a:spAutoFit/>
          </a:bodyPr>
          <a:lstStyle/>
          <a:p>
            <a:pPr algn="ctr"/>
            <a:r>
              <a:rPr lang="ru-RU" sz="1100" dirty="0"/>
              <a:t>Ссылка на </a:t>
            </a:r>
            <a:r>
              <a:rPr lang="en-US" sz="1100" dirty="0"/>
              <a:t>web-</a:t>
            </a:r>
            <a:r>
              <a:rPr lang="ru-RU" sz="1100" dirty="0"/>
              <a:t>страницу с ответом СППР</a:t>
            </a:r>
          </a:p>
        </p:txBody>
      </p:sp>
      <p:sp>
        <p:nvSpPr>
          <p:cNvPr id="60" name="TextBox 59">
            <a:extLst>
              <a:ext uri="{FF2B5EF4-FFF2-40B4-BE49-F238E27FC236}">
                <a16:creationId xmlns:a16="http://schemas.microsoft.com/office/drawing/2014/main" id="{50DE4EE3-2897-4416-B0EF-CC8407E57EC1}"/>
              </a:ext>
            </a:extLst>
          </p:cNvPr>
          <p:cNvSpPr txBox="1"/>
          <p:nvPr/>
        </p:nvSpPr>
        <p:spPr>
          <a:xfrm>
            <a:off x="2242779" y="3051297"/>
            <a:ext cx="960580" cy="261610"/>
          </a:xfrm>
          <a:prstGeom prst="rect">
            <a:avLst/>
          </a:prstGeom>
          <a:noFill/>
        </p:spPr>
        <p:txBody>
          <a:bodyPr wrap="square" rtlCol="0">
            <a:spAutoFit/>
          </a:bodyPr>
          <a:lstStyle/>
          <a:p>
            <a:r>
              <a:rPr lang="ru-RU" sz="1100" dirty="0"/>
              <a:t>Назначения</a:t>
            </a:r>
          </a:p>
        </p:txBody>
      </p:sp>
      <p:sp>
        <p:nvSpPr>
          <p:cNvPr id="67" name="TextBox 66">
            <a:extLst>
              <a:ext uri="{FF2B5EF4-FFF2-40B4-BE49-F238E27FC236}">
                <a16:creationId xmlns:a16="http://schemas.microsoft.com/office/drawing/2014/main" id="{1E90EAF4-A316-4636-9A91-EE0B4ADD27B7}"/>
              </a:ext>
            </a:extLst>
          </p:cNvPr>
          <p:cNvSpPr txBox="1"/>
          <p:nvPr/>
        </p:nvSpPr>
        <p:spPr>
          <a:xfrm>
            <a:off x="7200170" y="2635223"/>
            <a:ext cx="971456" cy="261610"/>
          </a:xfrm>
          <a:prstGeom prst="rect">
            <a:avLst/>
          </a:prstGeom>
          <a:noFill/>
        </p:spPr>
        <p:txBody>
          <a:bodyPr wrap="square" rtlCol="0">
            <a:spAutoFit/>
          </a:bodyPr>
          <a:lstStyle/>
          <a:p>
            <a:pPr algn="ctr"/>
            <a:r>
              <a:rPr lang="ru-RU" sz="1100" dirty="0"/>
              <a:t>ЭМК</a:t>
            </a:r>
          </a:p>
        </p:txBody>
      </p:sp>
      <p:sp>
        <p:nvSpPr>
          <p:cNvPr id="5142" name="Прямоугольник: скругленные углы 5141">
            <a:extLst>
              <a:ext uri="{FF2B5EF4-FFF2-40B4-BE49-F238E27FC236}">
                <a16:creationId xmlns:a16="http://schemas.microsoft.com/office/drawing/2014/main" id="{32334CD4-B1CD-41BB-A9A8-B53F904EE291}"/>
              </a:ext>
            </a:extLst>
          </p:cNvPr>
          <p:cNvSpPr/>
          <p:nvPr/>
        </p:nvSpPr>
        <p:spPr>
          <a:xfrm>
            <a:off x="2500878" y="4012953"/>
            <a:ext cx="3276463" cy="217555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43" name="Равнобедренный треугольник 5142">
            <a:extLst>
              <a:ext uri="{FF2B5EF4-FFF2-40B4-BE49-F238E27FC236}">
                <a16:creationId xmlns:a16="http://schemas.microsoft.com/office/drawing/2014/main" id="{39320062-B054-47EA-8B71-61D451251B94}"/>
              </a:ext>
            </a:extLst>
          </p:cNvPr>
          <p:cNvSpPr/>
          <p:nvPr/>
        </p:nvSpPr>
        <p:spPr>
          <a:xfrm>
            <a:off x="4966440" y="3743525"/>
            <a:ext cx="350982" cy="302571"/>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9081E4A9-4943-433C-89D3-C3758EE89016}"/>
              </a:ext>
            </a:extLst>
          </p:cNvPr>
          <p:cNvSpPr txBox="1"/>
          <p:nvPr/>
        </p:nvSpPr>
        <p:spPr>
          <a:xfrm>
            <a:off x="2544898" y="4072166"/>
            <a:ext cx="3293717" cy="1954381"/>
          </a:xfrm>
          <a:prstGeom prst="rect">
            <a:avLst/>
          </a:prstGeom>
          <a:noFill/>
        </p:spPr>
        <p:txBody>
          <a:bodyPr wrap="square" rtlCol="0">
            <a:spAutoFit/>
          </a:bodyPr>
          <a:lstStyle/>
          <a:p>
            <a:pPr algn="ctr"/>
            <a:r>
              <a:rPr lang="ru-RU" sz="1100" b="1" dirty="0"/>
              <a:t>Уведомления и рекомендации СППР</a:t>
            </a:r>
            <a:endParaRPr lang="en-US" sz="1100" b="1" dirty="0"/>
          </a:p>
          <a:p>
            <a:pPr marL="171450" indent="-171450">
              <a:buFont typeface="Arial" panose="020B0604020202020204" pitchFamily="34" charset="0"/>
              <a:buChar char="•"/>
            </a:pPr>
            <a:r>
              <a:rPr lang="ru-RU" sz="1100" dirty="0"/>
              <a:t>Уведомление о недостаточной диагностике</a:t>
            </a:r>
          </a:p>
          <a:p>
            <a:pPr marL="171450" indent="-171450">
              <a:buFont typeface="Arial" panose="020B0604020202020204" pitchFamily="34" charset="0"/>
              <a:buChar char="•"/>
            </a:pPr>
            <a:r>
              <a:rPr lang="ru-RU" sz="1100" dirty="0"/>
              <a:t>Перечень требуемых процедур</a:t>
            </a:r>
          </a:p>
          <a:p>
            <a:pPr marL="171450" indent="-171450">
              <a:buFont typeface="Arial" panose="020B0604020202020204" pitchFamily="34" charset="0"/>
              <a:buChar char="•"/>
            </a:pPr>
            <a:r>
              <a:rPr lang="ru-RU" sz="1100" dirty="0"/>
              <a:t>Агрегированные сведения об анамнезе</a:t>
            </a:r>
          </a:p>
          <a:p>
            <a:pPr marL="171450" indent="-171450">
              <a:buFont typeface="Arial" panose="020B0604020202020204" pitchFamily="34" charset="0"/>
              <a:buChar char="•"/>
            </a:pPr>
            <a:r>
              <a:rPr lang="ru-RU" sz="1100" dirty="0"/>
              <a:t>Клинические рекомендации</a:t>
            </a:r>
          </a:p>
          <a:p>
            <a:pPr marL="171450" indent="-171450">
              <a:buFont typeface="Arial" panose="020B0604020202020204" pitchFamily="34" charset="0"/>
              <a:buChar char="•"/>
            </a:pPr>
            <a:r>
              <a:rPr lang="ru-RU" sz="1100" dirty="0"/>
              <a:t>Рекомендуемая схема терапии</a:t>
            </a:r>
          </a:p>
          <a:p>
            <a:pPr marL="171450" indent="-171450">
              <a:buFont typeface="Arial" panose="020B0604020202020204" pitchFamily="34" charset="0"/>
              <a:buChar char="•"/>
            </a:pPr>
            <a:r>
              <a:rPr lang="ru-RU" sz="1100" dirty="0"/>
              <a:t>Расчёт дозы</a:t>
            </a:r>
          </a:p>
          <a:p>
            <a:pPr marL="171450" indent="-171450">
              <a:buFont typeface="Arial" panose="020B0604020202020204" pitchFamily="34" charset="0"/>
              <a:buChar char="•"/>
            </a:pPr>
            <a:r>
              <a:rPr lang="ru-RU" sz="1100" dirty="0"/>
              <a:t>Побочные эффекты</a:t>
            </a:r>
          </a:p>
          <a:p>
            <a:pPr marL="171450" indent="-171450">
              <a:buFont typeface="Arial" panose="020B0604020202020204" pitchFamily="34" charset="0"/>
              <a:buChar char="•"/>
            </a:pPr>
            <a:r>
              <a:rPr lang="ru-RU" sz="1100" dirty="0"/>
              <a:t>Перечень ожидаемых осложнений</a:t>
            </a:r>
          </a:p>
          <a:p>
            <a:pPr marL="171450" indent="-171450">
              <a:buFont typeface="Arial" panose="020B0604020202020204" pitchFamily="34" charset="0"/>
              <a:buChar char="•"/>
            </a:pPr>
            <a:r>
              <a:rPr lang="ru-RU" sz="1100" dirty="0"/>
              <a:t>Нарушения в применённых схемах терапии</a:t>
            </a:r>
          </a:p>
          <a:p>
            <a:pPr marL="171450" indent="-171450">
              <a:buFont typeface="Arial" panose="020B0604020202020204" pitchFamily="34" charset="0"/>
              <a:buChar char="•"/>
            </a:pPr>
            <a:r>
              <a:rPr lang="ru-RU" sz="1100" dirty="0"/>
              <a:t>Валидация плана лечения</a:t>
            </a:r>
            <a:endParaRPr lang="en-US" sz="1100" dirty="0"/>
          </a:p>
        </p:txBody>
      </p:sp>
      <p:sp>
        <p:nvSpPr>
          <p:cNvPr id="72" name="Прямоугольник: скругленные углы 71">
            <a:extLst>
              <a:ext uri="{FF2B5EF4-FFF2-40B4-BE49-F238E27FC236}">
                <a16:creationId xmlns:a16="http://schemas.microsoft.com/office/drawing/2014/main" id="{5B2A4227-C99A-4E1D-9062-8F803AE8982D}"/>
              </a:ext>
            </a:extLst>
          </p:cNvPr>
          <p:cNvSpPr/>
          <p:nvPr/>
        </p:nvSpPr>
        <p:spPr>
          <a:xfrm>
            <a:off x="8281692" y="3613915"/>
            <a:ext cx="2163087" cy="97402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3" name="Равнобедренный треугольник 72">
            <a:extLst>
              <a:ext uri="{FF2B5EF4-FFF2-40B4-BE49-F238E27FC236}">
                <a16:creationId xmlns:a16="http://schemas.microsoft.com/office/drawing/2014/main" id="{24BAA37A-336A-4A38-94B7-CE2006EA3E76}"/>
              </a:ext>
            </a:extLst>
          </p:cNvPr>
          <p:cNvSpPr/>
          <p:nvPr/>
        </p:nvSpPr>
        <p:spPr>
          <a:xfrm>
            <a:off x="9214949" y="3475974"/>
            <a:ext cx="296572" cy="215082"/>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4" name="TextBox 73">
            <a:extLst>
              <a:ext uri="{FF2B5EF4-FFF2-40B4-BE49-F238E27FC236}">
                <a16:creationId xmlns:a16="http://schemas.microsoft.com/office/drawing/2014/main" id="{C79744DB-B4EE-4966-87DC-2A20B29E9962}"/>
              </a:ext>
            </a:extLst>
          </p:cNvPr>
          <p:cNvSpPr txBox="1"/>
          <p:nvPr/>
        </p:nvSpPr>
        <p:spPr>
          <a:xfrm>
            <a:off x="8377985" y="3755150"/>
            <a:ext cx="1990880" cy="769441"/>
          </a:xfrm>
          <a:prstGeom prst="rect">
            <a:avLst/>
          </a:prstGeom>
          <a:noFill/>
        </p:spPr>
        <p:txBody>
          <a:bodyPr wrap="square" rtlCol="0">
            <a:spAutoFit/>
          </a:bodyPr>
          <a:lstStyle/>
          <a:p>
            <a:pPr algn="ctr"/>
            <a:r>
              <a:rPr lang="ru-RU" sz="1100" b="1" dirty="0"/>
              <a:t>Подключение любых других СППР </a:t>
            </a:r>
            <a:r>
              <a:rPr lang="ru-RU" sz="1100" dirty="0"/>
              <a:t>к интегральному анамнезу заболевания, агрегированному в </a:t>
            </a:r>
            <a:r>
              <a:rPr lang="en-US" sz="1100" dirty="0" err="1"/>
              <a:t>Galenos</a:t>
            </a:r>
            <a:endParaRPr lang="ru-RU" sz="1100" dirty="0"/>
          </a:p>
        </p:txBody>
      </p:sp>
      <p:sp>
        <p:nvSpPr>
          <p:cNvPr id="77" name="TextBox 76">
            <a:extLst>
              <a:ext uri="{FF2B5EF4-FFF2-40B4-BE49-F238E27FC236}">
                <a16:creationId xmlns:a16="http://schemas.microsoft.com/office/drawing/2014/main" id="{85F22305-7E8F-4C05-B324-F683D0E7C76A}"/>
              </a:ext>
            </a:extLst>
          </p:cNvPr>
          <p:cNvSpPr txBox="1"/>
          <p:nvPr/>
        </p:nvSpPr>
        <p:spPr>
          <a:xfrm>
            <a:off x="9276819" y="6310608"/>
            <a:ext cx="3276463" cy="261610"/>
          </a:xfrm>
          <a:prstGeom prst="rect">
            <a:avLst/>
          </a:prstGeom>
          <a:noFill/>
        </p:spPr>
        <p:txBody>
          <a:bodyPr wrap="square" rtlCol="0">
            <a:spAutoFit/>
          </a:bodyPr>
          <a:lstStyle/>
          <a:p>
            <a:r>
              <a:rPr lang="ru-RU" sz="1100" dirty="0"/>
              <a:t>*ЭМК – электронная медицинская карта</a:t>
            </a:r>
          </a:p>
        </p:txBody>
      </p:sp>
    </p:spTree>
    <p:extLst>
      <p:ext uri="{BB962C8B-B14F-4D97-AF65-F5344CB8AC3E}">
        <p14:creationId xmlns:p14="http://schemas.microsoft.com/office/powerpoint/2010/main" val="48481046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11195</TotalTime>
  <Words>527</Words>
  <Application>Microsoft Macintosh PowerPoint</Application>
  <PresentationFormat>Широкоэкранный</PresentationFormat>
  <Paragraphs>94</Paragraphs>
  <Slides>7</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7</vt:i4>
      </vt:variant>
    </vt:vector>
  </HeadingPairs>
  <TitlesOfParts>
    <vt:vector size="15" baseType="lpstr">
      <vt:lpstr>Arial</vt:lpstr>
      <vt:lpstr>Calibri</vt:lpstr>
      <vt:lpstr>Calibri Light</vt:lpstr>
      <vt:lpstr>Gill Sans</vt:lpstr>
      <vt:lpstr>Segoe UI</vt:lpstr>
      <vt:lpstr>Segoe UI Light</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user78</dc:creator>
  <cp:lastModifiedBy>mk</cp:lastModifiedBy>
  <cp:revision>172</cp:revision>
  <dcterms:created xsi:type="dcterms:W3CDTF">2020-02-21T14:39:52Z</dcterms:created>
  <dcterms:modified xsi:type="dcterms:W3CDTF">2022-08-31T15:09:58Z</dcterms:modified>
</cp:coreProperties>
</file>