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20" r:id="rId4"/>
    <p:sldMasterId id="2147483732" r:id="rId5"/>
    <p:sldMasterId id="2147483744" r:id="rId6"/>
    <p:sldMasterId id="2147483756" r:id="rId7"/>
  </p:sldMasterIdLst>
  <p:sldIdLst>
    <p:sldId id="256" r:id="rId8"/>
    <p:sldId id="257" r:id="rId9"/>
    <p:sldId id="258" r:id="rId10"/>
    <p:sldId id="259" r:id="rId11"/>
    <p:sldId id="260" r:id="rId12"/>
    <p:sldId id="265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D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42E5-884F-4BF4-8280-83B8331AEA4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7669-75BF-4C8C-9F66-0EFF2CFA3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64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42E5-884F-4BF4-8280-83B8331AEA4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7669-75BF-4C8C-9F66-0EFF2CFA3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81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42E5-884F-4BF4-8280-83B8331AEA4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7669-75BF-4C8C-9F66-0EFF2CFA3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865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62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90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42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08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17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10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21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4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42E5-884F-4BF4-8280-83B8331AEA4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7669-75BF-4C8C-9F66-0EFF2CFA3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0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1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01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33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77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99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1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21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56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04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42E5-884F-4BF4-8280-83B8331AEA4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7669-75BF-4C8C-9F66-0EFF2CFA3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137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186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35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94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95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620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39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45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13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51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09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42E5-884F-4BF4-8280-83B8331AEA4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7669-75BF-4C8C-9F66-0EFF2CFA3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41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95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56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854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54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672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18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79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085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728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55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42E5-884F-4BF4-8280-83B8331AEA4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7669-75BF-4C8C-9F66-0EFF2CFA3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5383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8825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4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155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191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243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710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867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373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739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35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42E5-884F-4BF4-8280-83B8331AEA4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7669-75BF-4C8C-9F66-0EFF2CFA3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4438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684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267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59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889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36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08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495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A992-44D8-4C6C-90B0-2D3ED99970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DA7-3549-4123-814A-25846BBB04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645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A992-44D8-4C6C-90B0-2D3ED99970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DA7-3549-4123-814A-25846BBB04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618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A992-44D8-4C6C-90B0-2D3ED99970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DA7-3549-4123-814A-25846BBB04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3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42E5-884F-4BF4-8280-83B8331AEA4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7669-75BF-4C8C-9F66-0EFF2CFA3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1723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A992-44D8-4C6C-90B0-2D3ED99970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DA7-3549-4123-814A-25846BBB04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20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A992-44D8-4C6C-90B0-2D3ED99970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DA7-3549-4123-814A-25846BBB04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731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A992-44D8-4C6C-90B0-2D3ED99970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DA7-3549-4123-814A-25846BBB04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516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A992-44D8-4C6C-90B0-2D3ED99970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DA7-3549-4123-814A-25846BBB04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786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A992-44D8-4C6C-90B0-2D3ED99970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DA7-3549-4123-814A-25846BBB04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222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A992-44D8-4C6C-90B0-2D3ED99970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DA7-3549-4123-814A-25846BBB04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965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A992-44D8-4C6C-90B0-2D3ED99970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DA7-3549-4123-814A-25846BBB04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660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A992-44D8-4C6C-90B0-2D3ED99970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DA7-3549-4123-814A-25846BBB04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03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42E5-884F-4BF4-8280-83B8331AEA4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7669-75BF-4C8C-9F66-0EFF2CFA3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858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642E5-884F-4BF4-8280-83B8331AEA4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7669-75BF-4C8C-9F66-0EFF2CFA3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75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642E5-884F-4BF4-8280-83B8331AEA4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F7669-75BF-4C8C-9F66-0EFF2CFA3A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83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6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6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6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6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0D3DB-9D80-4AC1-B34B-4DA28B583F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714C6-FC60-4B3E-8A6C-D02F842D27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6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8A992-44D8-4C6C-90B0-2D3ED99970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BDDA7-3549-4123-814A-25846BBB04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3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6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audio" Target="../media/media6.mp3"/><Relationship Id="rId16" Type="http://schemas.openxmlformats.org/officeDocument/2006/relationships/image" Target="../media/image48.png"/><Relationship Id="rId1" Type="http://schemas.microsoft.com/office/2007/relationships/media" Target="../media/media6.mp3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6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7.png"/><Relationship Id="rId4" Type="http://schemas.openxmlformats.org/officeDocument/2006/relationships/image" Target="../media/image51.gif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6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6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42" y="307975"/>
            <a:ext cx="2921000" cy="21907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94" y="0"/>
            <a:ext cx="5194300" cy="2633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97" y="4244196"/>
            <a:ext cx="5227607" cy="26138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67385" y="4235570"/>
            <a:ext cx="5296619" cy="2622430"/>
          </a:xfrm>
          <a:prstGeom prst="rect">
            <a:avLst/>
          </a:prstGeom>
          <a:solidFill>
            <a:srgbClr val="84D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088694" y="0"/>
            <a:ext cx="5296619" cy="2806700"/>
          </a:xfrm>
          <a:prstGeom prst="rect">
            <a:avLst/>
          </a:prstGeom>
          <a:solidFill>
            <a:srgbClr val="84D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5" y="2666824"/>
            <a:ext cx="4400550" cy="1535433"/>
          </a:xfrm>
          <a:prstGeom prst="rect">
            <a:avLst/>
          </a:prstGeom>
        </p:spPr>
      </p:pic>
      <p:pic>
        <p:nvPicPr>
          <p:cNvPr id="12" name="00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59911" y="2909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23"/>
    </mc:Choice>
    <mc:Fallback xmlns="">
      <p:transition advTm="10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-1.00234 -0.0023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17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375E-6 3.7037E-6 L 0.44037 -0.00116 " pathEditMode="relative" rAng="0" ptsTypes="AA">
                                      <p:cBhvr>
                                        <p:cTn id="10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4.79167E-6 3.7037E-7 L 0.42473 0.00278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  <p:extLst mod="1">
    <p:ext uri="{E180D4A7-C9FB-4DFB-919C-405C955672EB}">
      <p14:showEvtLst xmlns:p14="http://schemas.microsoft.com/office/powerpoint/2010/main">
        <p14:playEvt time="54" objId="12"/>
        <p14:stopEvt time="9406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098735" y="2748277"/>
            <a:ext cx="189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ИИЛС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26676" y="3364236"/>
            <a:ext cx="94359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ИНТЕГРИРОВАННАЯ </a:t>
            </a: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ИНФОРМАЦИОННАЯ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01800" y="3788374"/>
            <a:ext cx="60149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ЛАБОРАТОРНАЯ СИСТЕМА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72" y="174628"/>
            <a:ext cx="2662436" cy="26673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106" y="4279232"/>
            <a:ext cx="3349206" cy="21782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85" y="3927030"/>
            <a:ext cx="3233360" cy="25304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10" y="4594364"/>
            <a:ext cx="1082111" cy="21642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5" y="-1912535"/>
            <a:ext cx="3094911" cy="1657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772" y="-1912535"/>
            <a:ext cx="3094911" cy="1701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746" y="-1786505"/>
            <a:ext cx="3094911" cy="1703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16" y="-1958467"/>
            <a:ext cx="3094911" cy="1703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002_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02967" y="2138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55795"/>
      </p:ext>
    </p:extLst>
  </p:cSld>
  <p:clrMapOvr>
    <a:masterClrMapping/>
  </p:clrMapOvr>
  <p:transition advTm="995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00248 0.30069 " pathEditMode="relative" rAng="0" ptsTypes="AA">
                                      <p:cBhvr>
                                        <p:cTn id="1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504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6 0.01365 L -0.05664 0.46412 " pathEditMode="relative" rAng="0" ptsTypes="AA">
                                      <p:cBhvr>
                                        <p:cTn id="1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25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0026 0.31412 " pathEditMode="relative" rAng="0" ptsTypes="AA">
                                      <p:cBhvr>
                                        <p:cTn id="2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569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347 L 0.00156 0.43079 " pathEditMode="relative" rAng="0" ptsTypes="AA">
                                      <p:cBhvr>
                                        <p:cTn id="2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2136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1" grpId="0"/>
      <p:bldP spid="13" grpId="0"/>
    </p:bldLst>
  </p:timing>
  <p:extLst mod="1">
    <p:ext uri="{E180D4A7-C9FB-4DFB-919C-405C955672EB}">
      <p14:showEvtLst xmlns:p14="http://schemas.microsoft.com/office/powerpoint/2010/main">
        <p14:playEvt time="9" objId="7"/>
        <p14:stopEvt time="9587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60" y="2073709"/>
            <a:ext cx="6681774" cy="40742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09" y="2251148"/>
            <a:ext cx="8338905" cy="432202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15190" y="257827"/>
            <a:ext cx="936206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Федеральное государственное бюджетное учреждение "Информационно-методический центр по экспертизе, учету и анализу обращения средств медицинского применения" Росздравнадзора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94" y="212159"/>
            <a:ext cx="2314243" cy="23142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58" y="360272"/>
            <a:ext cx="2236007" cy="22360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186" y="313628"/>
            <a:ext cx="2305667" cy="23098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2" y="357487"/>
            <a:ext cx="1465682" cy="16165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466" y="2679258"/>
            <a:ext cx="1730668" cy="20461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4" y="4960790"/>
            <a:ext cx="2491631" cy="17898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7493" y="2202671"/>
            <a:ext cx="8453221" cy="44189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42275"/>
            <a:ext cx="12192000" cy="1911919"/>
          </a:xfrm>
          <a:prstGeom prst="rect">
            <a:avLst/>
          </a:prstGeom>
        </p:spPr>
      </p:pic>
      <p:pic>
        <p:nvPicPr>
          <p:cNvPr id="13" name="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3185" y="1641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35815"/>
      </p:ext>
    </p:extLst>
  </p:cSld>
  <p:clrMapOvr>
    <a:masterClrMapping/>
  </p:clrMapOvr>
  <p:transition advTm="2293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0.85052 -0.00047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26" y="-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1.00924 -0.01505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56" y="-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2.59259E-6 L 0.00091 -0.347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73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2.70833E-6 2.59259E-6 L 0.00013 -0.318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9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6.25E-7 2.96296E-6 L 0.00338 0.735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3678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</p:bldLst>
  </p:timing>
  <p:extLst mod="1">
    <p:ext uri="{E180D4A7-C9FB-4DFB-919C-405C955672EB}">
      <p14:showEvtLst xmlns:p14="http://schemas.microsoft.com/office/powerpoint/2010/main">
        <p14:playEvt time="0" objId="13"/>
        <p14:stopEvt time="22851" objId="1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2"/>
            <a:ext cx="12419761" cy="70668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74" y="481751"/>
            <a:ext cx="3606861" cy="22903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52" y="3099863"/>
            <a:ext cx="2120852" cy="21208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305" y="3241112"/>
            <a:ext cx="3970984" cy="18956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7" y="649331"/>
            <a:ext cx="3652661" cy="2117039"/>
          </a:xfrm>
          <a:prstGeom prst="rect">
            <a:avLst/>
          </a:prstGeom>
        </p:spPr>
      </p:pic>
      <p:pic>
        <p:nvPicPr>
          <p:cNvPr id="4" name="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7689" y="3233494"/>
            <a:ext cx="609600" cy="6096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461431" y="649331"/>
            <a:ext cx="3479667" cy="2450532"/>
            <a:chOff x="8554289" y="649331"/>
            <a:chExt cx="3479667" cy="245053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4910" y="940247"/>
              <a:ext cx="3449046" cy="172452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4289" y="649331"/>
              <a:ext cx="941500" cy="94150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85961" flipH="1">
              <a:off x="9552836" y="875077"/>
              <a:ext cx="502025" cy="493016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750" y="2019657"/>
              <a:ext cx="1080206" cy="1080206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263">
              <a:off x="10329027" y="2535790"/>
              <a:ext cx="559194" cy="525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387239"/>
      </p:ext>
    </p:extLst>
  </p:cSld>
  <p:clrMapOvr>
    <a:masterClrMapping/>
  </p:clrMapOvr>
  <p:transition spd="slow" advClick="0" advTm="2243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" objId="4"/>
        <p14:stopEvt time="22439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6686808" y="219411"/>
            <a:ext cx="4637808" cy="5145104"/>
            <a:chOff x="6799697" y="135274"/>
            <a:chExt cx="4637808" cy="5145104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6467" y="776110"/>
              <a:ext cx="4504268" cy="4504268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6799697" y="135274"/>
              <a:ext cx="4637808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dirty="0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rPr>
                <a:t>НОРМАТИВНО-СПРАВОЧНАЯ</a:t>
              </a:r>
            </a:p>
            <a:p>
              <a:pPr algn="ctr"/>
              <a:r>
                <a:rPr lang="ru-RU" sz="2800" b="1" dirty="0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rPr>
                <a:t>ИНФОРМАЦИЯ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335502" y="4643031"/>
            <a:ext cx="4514850" cy="2034011"/>
            <a:chOff x="7222613" y="4706516"/>
            <a:chExt cx="4514850" cy="2034011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613" y="5892802"/>
              <a:ext cx="4514850" cy="847725"/>
            </a:xfrm>
            <a:prstGeom prst="rect">
              <a:avLst/>
            </a:prstGeom>
          </p:spPr>
        </p:pic>
        <p:sp>
          <p:nvSpPr>
            <p:cNvPr id="34" name="Стрелка вправо 33"/>
            <p:cNvSpPr/>
            <p:nvPr/>
          </p:nvSpPr>
          <p:spPr>
            <a:xfrm rot="16200000">
              <a:off x="8936548" y="5025640"/>
              <a:ext cx="1086979" cy="448731"/>
            </a:xfrm>
            <a:prstGeom prst="rightArrow">
              <a:avLst>
                <a:gd name="adj1" fmla="val 34905"/>
                <a:gd name="adj2" fmla="val 200944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3276432" y="259646"/>
            <a:ext cx="3191996" cy="1546578"/>
            <a:chOff x="3276432" y="259646"/>
            <a:chExt cx="3191996" cy="1546578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432" y="259646"/>
              <a:ext cx="1772582" cy="1546578"/>
            </a:xfrm>
            <a:prstGeom prst="rect">
              <a:avLst/>
            </a:prstGeom>
          </p:spPr>
        </p:pic>
        <p:sp>
          <p:nvSpPr>
            <p:cNvPr id="31" name="Стрелка вправо 30"/>
            <p:cNvSpPr/>
            <p:nvPr/>
          </p:nvSpPr>
          <p:spPr>
            <a:xfrm>
              <a:off x="5149168" y="860247"/>
              <a:ext cx="1319260" cy="448731"/>
            </a:xfrm>
            <a:prstGeom prst="rightArrow">
              <a:avLst>
                <a:gd name="adj1" fmla="val 34905"/>
                <a:gd name="adj2" fmla="val 200944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mtClean="0">
                <a:solidFill>
                  <a:prstClr val="white"/>
                </a:solidFill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3364876" y="902079"/>
              <a:ext cx="159569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НОРМАТИВНЫЕ</a:t>
              </a:r>
            </a:p>
            <a:p>
              <a:pPr algn="ctr"/>
              <a:r>
                <a:rPr lang="ru-RU" sz="16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ДОКУМЕНТЫ</a:t>
              </a: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549968" y="1481666"/>
            <a:ext cx="5918461" cy="1546578"/>
            <a:chOff x="549968" y="1481666"/>
            <a:chExt cx="5918461" cy="1546578"/>
          </a:xfrm>
        </p:grpSpPr>
        <p:sp>
          <p:nvSpPr>
            <p:cNvPr id="29" name="Стрелка вправо 28"/>
            <p:cNvSpPr/>
            <p:nvPr/>
          </p:nvSpPr>
          <p:spPr>
            <a:xfrm>
              <a:off x="2607698" y="2023536"/>
              <a:ext cx="3860731" cy="448731"/>
            </a:xfrm>
            <a:prstGeom prst="rightArrow">
              <a:avLst>
                <a:gd name="adj1" fmla="val 34905"/>
                <a:gd name="adj2" fmla="val 200944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mtClean="0">
                <a:solidFill>
                  <a:prstClr val="white"/>
                </a:solidFill>
              </a:endParaRPr>
            </a:p>
          </p:txBody>
        </p:sp>
        <p:grpSp>
          <p:nvGrpSpPr>
            <p:cNvPr id="42" name="Группа 41"/>
            <p:cNvGrpSpPr/>
            <p:nvPr/>
          </p:nvGrpSpPr>
          <p:grpSpPr>
            <a:xfrm>
              <a:off x="549968" y="1481666"/>
              <a:ext cx="1772582" cy="1546578"/>
              <a:chOff x="549968" y="1481666"/>
              <a:chExt cx="1772582" cy="1546578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968" y="1481666"/>
                <a:ext cx="1772582" cy="1546578"/>
              </a:xfrm>
              <a:prstGeom prst="rect">
                <a:avLst/>
              </a:prstGeom>
            </p:spPr>
          </p:pic>
          <p:sp>
            <p:nvSpPr>
              <p:cNvPr id="37" name="Прямоугольник 36"/>
              <p:cNvSpPr/>
              <p:nvPr/>
            </p:nvSpPr>
            <p:spPr>
              <a:xfrm>
                <a:off x="580897" y="2164490"/>
                <a:ext cx="1710725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1600" b="1" dirty="0" smtClean="0">
                    <a:ln w="0"/>
                    <a:solidFill>
                      <a:srgbClr val="00206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ЛЕКАРСТВЕННЫЕ</a:t>
                </a:r>
              </a:p>
              <a:p>
                <a:pPr algn="ctr"/>
                <a:r>
                  <a:rPr lang="ru-RU" sz="1600" b="1" dirty="0" smtClean="0">
                    <a:ln w="0"/>
                    <a:solidFill>
                      <a:srgbClr val="00206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СРЕДСТВА</a:t>
                </a:r>
              </a:p>
            </p:txBody>
          </p:sp>
        </p:grpSp>
      </p:grpSp>
      <p:grpSp>
        <p:nvGrpSpPr>
          <p:cNvPr id="44" name="Группа 43"/>
          <p:cNvGrpSpPr/>
          <p:nvPr/>
        </p:nvGrpSpPr>
        <p:grpSpPr>
          <a:xfrm>
            <a:off x="3263488" y="2689579"/>
            <a:ext cx="3171556" cy="1546578"/>
            <a:chOff x="3263488" y="2689579"/>
            <a:chExt cx="3171556" cy="1546578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432" y="2689579"/>
              <a:ext cx="1772582" cy="1546578"/>
            </a:xfrm>
            <a:prstGeom prst="rect">
              <a:avLst/>
            </a:prstGeom>
          </p:spPr>
        </p:pic>
        <p:sp>
          <p:nvSpPr>
            <p:cNvPr id="32" name="Стрелка вправо 31"/>
            <p:cNvSpPr/>
            <p:nvPr/>
          </p:nvSpPr>
          <p:spPr>
            <a:xfrm>
              <a:off x="5115784" y="3238502"/>
              <a:ext cx="1319260" cy="448731"/>
            </a:xfrm>
            <a:prstGeom prst="rightArrow">
              <a:avLst>
                <a:gd name="adj1" fmla="val 34905"/>
                <a:gd name="adj2" fmla="val 200944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mtClean="0">
                <a:solidFill>
                  <a:prstClr val="white"/>
                </a:solidFill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3263488" y="3348679"/>
              <a:ext cx="1776769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ПРОИЗВОДИТЕЛИ</a:t>
              </a: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549968" y="3817937"/>
            <a:ext cx="5918460" cy="1546578"/>
            <a:chOff x="549968" y="3817937"/>
            <a:chExt cx="5918460" cy="1546578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68" y="3817937"/>
              <a:ext cx="1772582" cy="1546578"/>
            </a:xfrm>
            <a:prstGeom prst="rect">
              <a:avLst/>
            </a:prstGeom>
          </p:spPr>
        </p:pic>
        <p:sp>
          <p:nvSpPr>
            <p:cNvPr id="30" name="Стрелка вправо 29"/>
            <p:cNvSpPr/>
            <p:nvPr/>
          </p:nvSpPr>
          <p:spPr>
            <a:xfrm>
              <a:off x="2607697" y="4366860"/>
              <a:ext cx="3860731" cy="448731"/>
            </a:xfrm>
            <a:prstGeom prst="rightArrow">
              <a:avLst>
                <a:gd name="adj1" fmla="val 34905"/>
                <a:gd name="adj2" fmla="val 200944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mtClean="0">
                <a:solidFill>
                  <a:prstClr val="white"/>
                </a:solidFill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581931" y="4400092"/>
              <a:ext cx="17251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СЕРИИ</a:t>
              </a:r>
            </a:p>
            <a:p>
              <a:pPr algn="ctr"/>
              <a:r>
                <a:rPr lang="ru-RU" sz="16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ЛЕКАРСТВЕННЫХ</a:t>
              </a:r>
            </a:p>
            <a:p>
              <a:pPr algn="ctr"/>
              <a:r>
                <a:rPr lang="ru-RU" sz="16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СРЕДСТВ</a:t>
              </a: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276432" y="5119513"/>
            <a:ext cx="3317877" cy="1546578"/>
            <a:chOff x="3276432" y="5119513"/>
            <a:chExt cx="3317877" cy="1546578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432" y="5119513"/>
              <a:ext cx="1772582" cy="1546578"/>
            </a:xfrm>
            <a:prstGeom prst="rect">
              <a:avLst/>
            </a:prstGeom>
          </p:spPr>
        </p:pic>
        <p:sp>
          <p:nvSpPr>
            <p:cNvPr id="33" name="Стрелка вправо 32"/>
            <p:cNvSpPr/>
            <p:nvPr/>
          </p:nvSpPr>
          <p:spPr>
            <a:xfrm rot="19581217">
              <a:off x="5208279" y="5357461"/>
              <a:ext cx="1386030" cy="448731"/>
            </a:xfrm>
            <a:prstGeom prst="rightArrow">
              <a:avLst>
                <a:gd name="adj1" fmla="val 34905"/>
                <a:gd name="adj2" fmla="val 200944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mtClean="0">
                <a:solidFill>
                  <a:prstClr val="white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414233" y="5838362"/>
              <a:ext cx="147527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СТАТЬИ</a:t>
              </a:r>
            </a:p>
            <a:p>
              <a:pPr algn="ctr"/>
              <a:r>
                <a:rPr lang="ru-RU" sz="16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ФАРМАКОПЕИ</a:t>
              </a:r>
            </a:p>
          </p:txBody>
        </p:sp>
      </p:grpSp>
      <p:pic>
        <p:nvPicPr>
          <p:cNvPr id="2" name="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4656" y="4236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57596"/>
      </p:ext>
    </p:extLst>
  </p:cSld>
  <p:clrMapOvr>
    <a:masterClrMapping/>
  </p:clrMapOvr>
  <p:transition spd="slow" advTm="2039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" objId="2"/>
        <p14:stopEvt time="20391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32" y="2483556"/>
            <a:ext cx="2956686" cy="1969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139342" y="2021891"/>
            <a:ext cx="189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ИИЛС</a:t>
            </a:r>
            <a:endParaRPr lang="ru-RU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4" name="005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0623" y="3956241"/>
            <a:ext cx="609600" cy="6096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4194063" y="44747"/>
            <a:ext cx="2307043" cy="1820989"/>
            <a:chOff x="4194063" y="44747"/>
            <a:chExt cx="2307043" cy="1820989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4320092" y="111619"/>
              <a:ext cx="1956529" cy="1754117"/>
              <a:chOff x="4320092" y="111619"/>
              <a:chExt cx="1956529" cy="1754117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2504" y="111619"/>
                <a:ext cx="1754117" cy="175411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0092" y="319306"/>
                <a:ext cx="876483" cy="6210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4105" y="1129051"/>
                <a:ext cx="514304" cy="6819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4194063" y="44747"/>
              <a:ext cx="2307043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dirty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</a:rPr>
                <a:t>АВТОМАТИЗАЦИЯ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545407" y="132322"/>
            <a:ext cx="2937259" cy="1840412"/>
            <a:chOff x="6545407" y="132322"/>
            <a:chExt cx="2937259" cy="184041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407" y="132322"/>
              <a:ext cx="2937259" cy="18333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6745900" y="1634180"/>
              <a:ext cx="253627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dirty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</a:rPr>
                <a:t>УЧЕТ РЕЗУЛЬТАТОВ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9406249" y="111619"/>
            <a:ext cx="2842445" cy="1820316"/>
            <a:chOff x="9406249" y="111619"/>
            <a:chExt cx="2842445" cy="182031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816" y="184272"/>
              <a:ext cx="1816517" cy="1747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9406249" y="111619"/>
              <a:ext cx="2842445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dirty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</a:rPr>
                <a:t>ПРОСЛЕЖИВАЕМОСТЬ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8105394" y="2170331"/>
            <a:ext cx="3575306" cy="2164602"/>
            <a:chOff x="8105394" y="2170331"/>
            <a:chExt cx="3575306" cy="216460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5394" y="2170331"/>
              <a:ext cx="3575306" cy="21646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8407704" y="2170331"/>
              <a:ext cx="2970685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dirty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</a:rPr>
                <a:t>ОБМЕН </a:t>
              </a:r>
              <a:r>
                <a:rPr lang="ru-RU" sz="1600" dirty="0" smtClean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</a:rPr>
                <a:t>ИНФОРМАЦИЕЙ</a:t>
              </a:r>
              <a:endParaRPr lang="ru-RU" sz="160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9713276" y="4453466"/>
            <a:ext cx="2315632" cy="2315633"/>
            <a:chOff x="9713276" y="4453466"/>
            <a:chExt cx="2315632" cy="231563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3276" y="4453467"/>
              <a:ext cx="2315632" cy="2315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Прямоугольник 28"/>
            <p:cNvSpPr/>
            <p:nvPr/>
          </p:nvSpPr>
          <p:spPr>
            <a:xfrm>
              <a:off x="9800927" y="4453466"/>
              <a:ext cx="2140330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dirty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</a:rPr>
                <a:t>УЧЕТ ОБРАЗЦОВ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454079" y="4701585"/>
            <a:ext cx="2064600" cy="2064600"/>
            <a:chOff x="7454079" y="4701585"/>
            <a:chExt cx="2064600" cy="206460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4079" y="4701585"/>
              <a:ext cx="2064600" cy="2064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8142374" y="6381882"/>
              <a:ext cx="688009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dirty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</a:rPr>
                <a:t>НСИ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5196575" y="4747333"/>
            <a:ext cx="1801529" cy="1973103"/>
            <a:chOff x="5196575" y="4747333"/>
            <a:chExt cx="1801529" cy="197310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575" y="4747333"/>
              <a:ext cx="1801529" cy="1973103"/>
            </a:xfrm>
            <a:prstGeom prst="rect">
              <a:avLst/>
            </a:prstGeom>
          </p:spPr>
        </p:pic>
        <p:sp>
          <p:nvSpPr>
            <p:cNvPr id="33" name="Прямоугольник 32"/>
            <p:cNvSpPr/>
            <p:nvPr/>
          </p:nvSpPr>
          <p:spPr>
            <a:xfrm>
              <a:off x="5851541" y="4869495"/>
              <a:ext cx="527709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dirty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</a:rPr>
                <a:t>НД</a:t>
              </a: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2284892" y="5287816"/>
            <a:ext cx="2669757" cy="1547575"/>
            <a:chOff x="2284892" y="5287816"/>
            <a:chExt cx="2669757" cy="154757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892" y="5287816"/>
              <a:ext cx="2669757" cy="15017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Прямоугольник 34"/>
            <p:cNvSpPr/>
            <p:nvPr/>
          </p:nvSpPr>
          <p:spPr>
            <a:xfrm>
              <a:off x="2733149" y="6496837"/>
              <a:ext cx="177324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dirty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</a:rPr>
                <a:t>ОТЧЕТНОСТЬ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42045" y="3426026"/>
            <a:ext cx="2870488" cy="1782023"/>
            <a:chOff x="42045" y="3426026"/>
            <a:chExt cx="2870488" cy="178202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341" y="3426026"/>
              <a:ext cx="2781192" cy="1782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42045" y="3532011"/>
              <a:ext cx="147989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dirty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</a:rPr>
                <a:t>ПЕРСОНАЛ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242118" y="1464192"/>
            <a:ext cx="4669337" cy="1875444"/>
            <a:chOff x="242118" y="1464192"/>
            <a:chExt cx="4669337" cy="1875444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292" y="1464192"/>
              <a:ext cx="2886163" cy="18754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Прямоугольник 38"/>
            <p:cNvSpPr/>
            <p:nvPr/>
          </p:nvSpPr>
          <p:spPr>
            <a:xfrm>
              <a:off x="242118" y="2243911"/>
              <a:ext cx="212750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ru-RU" sz="1600" dirty="0" smtClean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</a:rPr>
                <a:t>ОБОРУДОВАНИЕ</a:t>
              </a:r>
            </a:p>
            <a:p>
              <a:r>
                <a:rPr lang="ru-RU" sz="1600" dirty="0" smtClean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</a:rPr>
                <a:t>РЕАКТИВЫ</a:t>
              </a:r>
              <a:endParaRPr lang="ru-RU" sz="160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199849" y="184272"/>
            <a:ext cx="3452630" cy="1614412"/>
            <a:chOff x="199849" y="184272"/>
            <a:chExt cx="3452630" cy="16144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49" y="184272"/>
              <a:ext cx="2016933" cy="16144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Прямоугольник 40"/>
            <p:cNvSpPr/>
            <p:nvPr/>
          </p:nvSpPr>
          <p:spPr>
            <a:xfrm>
              <a:off x="2172587" y="819400"/>
              <a:ext cx="147989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dirty="0" smtClean="0">
                  <a:ln w="127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  <a:cs typeface="Times New Roman" panose="02020603050405020304" pitchFamily="18" charset="0"/>
                </a:rPr>
                <a:t>КОНТРОЛЬ</a:t>
              </a:r>
              <a:endParaRPr lang="ru-RU" sz="160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580165"/>
      </p:ext>
    </p:extLst>
  </p:cSld>
  <p:clrMapOvr>
    <a:masterClrMapping/>
  </p:clrMapOvr>
  <p:transition spd="slow" advTm="5027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4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2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26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29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7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3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7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4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" objId="14"/>
        <p14:stopEvt time="50200" objId="1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84" y="351263"/>
            <a:ext cx="3369733" cy="2527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40" y="1847394"/>
            <a:ext cx="2749784" cy="2062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46" y="255615"/>
            <a:ext cx="3664563" cy="2017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276" y="1614913"/>
            <a:ext cx="3664563" cy="2022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46" y="3799415"/>
            <a:ext cx="2021811" cy="2861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17" y="3799415"/>
            <a:ext cx="2015812" cy="286173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067">
            <a:off x="4506445" y="4045950"/>
            <a:ext cx="1935914" cy="246358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56484" flipH="1">
            <a:off x="4072578" y="-149753"/>
            <a:ext cx="1937206" cy="232046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97" y="4231644"/>
            <a:ext cx="5088848" cy="2202517"/>
          </a:xfrm>
          <a:prstGeom prst="rect">
            <a:avLst/>
          </a:prstGeom>
        </p:spPr>
      </p:pic>
      <p:pic>
        <p:nvPicPr>
          <p:cNvPr id="2" name="005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72159" y="3156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46051"/>
      </p:ext>
    </p:extLst>
  </p:cSld>
  <p:clrMapOvr>
    <a:masterClrMapping/>
  </p:clrMapOvr>
  <p:transition spd="slow" advTm="1995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9551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" y="1721069"/>
            <a:ext cx="3612715" cy="510286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565" y="129430"/>
            <a:ext cx="2793167" cy="395097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98" y="2872958"/>
            <a:ext cx="2793167" cy="395097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584" y="96087"/>
            <a:ext cx="2817542" cy="39843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98" y="2839615"/>
            <a:ext cx="2817542" cy="39843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432" y="3996943"/>
            <a:ext cx="3030392" cy="3030392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656140" y="283249"/>
            <a:ext cx="271099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ИИЛС</a:t>
            </a:r>
            <a:endParaRPr lang="ru-RU" sz="8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2" name="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1766" y="335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22872"/>
      </p:ext>
    </p:extLst>
  </p:cSld>
  <p:clrMapOvr>
    <a:masterClrMapping/>
  </p:clrMapOvr>
  <p:transition spd="slow" advTm="1981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3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3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3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9688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Группа 60"/>
          <p:cNvGrpSpPr/>
          <p:nvPr/>
        </p:nvGrpSpPr>
        <p:grpSpPr>
          <a:xfrm>
            <a:off x="428638" y="274762"/>
            <a:ext cx="968626" cy="6206088"/>
            <a:chOff x="428638" y="274762"/>
            <a:chExt cx="968626" cy="6206088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" y="274762"/>
              <a:ext cx="956733" cy="95673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98" y="1388865"/>
              <a:ext cx="856774" cy="960684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38" y="2330294"/>
              <a:ext cx="959895" cy="959895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25" y="5519412"/>
              <a:ext cx="961438" cy="961438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56" y="4408245"/>
              <a:ext cx="953008" cy="95300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25" y="3290191"/>
              <a:ext cx="959895" cy="959895"/>
            </a:xfrm>
            <a:prstGeom prst="rect">
              <a:avLst/>
            </a:prstGeom>
          </p:spPr>
        </p:pic>
      </p:grpSp>
      <p:sp>
        <p:nvSpPr>
          <p:cNvPr id="55" name="Прямоугольник 54"/>
          <p:cNvSpPr/>
          <p:nvPr/>
        </p:nvSpPr>
        <p:spPr>
          <a:xfrm>
            <a:off x="1395420" y="522295"/>
            <a:ext cx="77946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Иметь </a:t>
            </a:r>
            <a:r>
              <a:rPr lang="ru-RU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доступ в интернет для организации подключения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1395420" y="1382793"/>
            <a:ext cx="89740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Обеспечить наличие усиленной квалификационной электронной</a:t>
            </a:r>
          </a:p>
          <a:p>
            <a:r>
              <a:rPr lang="ru-RU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цифровой подписи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395420" y="2413997"/>
            <a:ext cx="103210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Обратиться с официальным письмом в Учреждение об организации</a:t>
            </a:r>
          </a:p>
          <a:p>
            <a:r>
              <a:rPr lang="ru-RU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мероприятий по подключению к информационной лабораторной системе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388533" y="3354639"/>
            <a:ext cx="73320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Заключить соглашение о соблюдении и обеспечении</a:t>
            </a:r>
          </a:p>
          <a:p>
            <a:r>
              <a:rPr lang="ru-RU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конфиденциальности информации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1395420" y="4653916"/>
            <a:ext cx="100594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Пройти обучение по работе с информационной лабораторной системой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395420" y="5584632"/>
            <a:ext cx="81317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Получить логины и пароли для работы в информационной</a:t>
            </a:r>
          </a:p>
          <a:p>
            <a:r>
              <a:rPr lang="ru-RU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лабораторной системе</a:t>
            </a:r>
          </a:p>
        </p:txBody>
      </p:sp>
      <p:pic>
        <p:nvPicPr>
          <p:cNvPr id="2" name="008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26914" y="374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0350"/>
      </p:ext>
    </p:extLst>
  </p:cSld>
  <p:clrMapOvr>
    <a:masterClrMapping/>
  </p:clrMapOvr>
  <p:transition spd="slow" advTm="3210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4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4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8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</p:bldLst>
  </p:timing>
  <p:extLst>
    <p:ext uri="{E180D4A7-C9FB-4DFB-919C-405C955672EB}">
      <p14:showEvtLst xmlns:p14="http://schemas.microsoft.com/office/powerpoint/2010/main">
        <p14:playEvt time="1" objId="2"/>
        <p14:stopEvt time="32027" objId="2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3872</TotalTime>
  <Words>109</Words>
  <Application>Microsoft Office PowerPoint</Application>
  <PresentationFormat>Широкоэкранный</PresentationFormat>
  <Paragraphs>40</Paragraphs>
  <Slides>9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9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Times New Roman</vt:lpstr>
      <vt:lpstr>Тема Office</vt:lpstr>
      <vt:lpstr>1_Тема Office</vt:lpstr>
      <vt:lpstr>2_Тема Office</vt:lpstr>
      <vt:lpstr>4_Тема Office</vt:lpstr>
      <vt:lpstr>5_Тема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Заремский Е.Ю.</dc:creator>
  <cp:lastModifiedBy>Заремский Е.Ю.</cp:lastModifiedBy>
  <cp:revision>80</cp:revision>
  <dcterms:created xsi:type="dcterms:W3CDTF">2021-05-26T08:36:38Z</dcterms:created>
  <dcterms:modified xsi:type="dcterms:W3CDTF">2021-10-07T09:14:21Z</dcterms:modified>
</cp:coreProperties>
</file>