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906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Arial Black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4qY6Ow72j1I2KQwfQp690dlvI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5236c4832_1_0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d5236c483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d5236c4832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e71056b02c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e71056b02c_0_5:notes"/>
          <p:cNvSpPr/>
          <p:nvPr>
            <p:ph idx="2" type="sldImg"/>
          </p:nvPr>
        </p:nvSpPr>
        <p:spPr>
          <a:xfrm>
            <a:off x="1571625" y="685800"/>
            <a:ext cx="371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5236c4832_0_2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d5236c483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d5236c4832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690018" y="-594516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5370512" y="2085978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830262" y="-60321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71056b02c_0_88"/>
          <p:cNvSpPr txBox="1"/>
          <p:nvPr>
            <p:ph idx="12" type="sldNum"/>
          </p:nvPr>
        </p:nvSpPr>
        <p:spPr>
          <a:xfrm>
            <a:off x="4875609" y="6540499"/>
            <a:ext cx="149700" cy="1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22225" lIns="22225" spcFirstLastPara="1" rIns="22225" wrap="square" tIns="22225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95300" y="1600203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5035550" y="1600203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872972" y="273053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image" Target="../media/image4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Relationship Id="rId6" Type="http://schemas.openxmlformats.org/officeDocument/2006/relationships/image" Target="../media/image3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2.png"/><Relationship Id="rId6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Relationship Id="rId4" Type="http://schemas.openxmlformats.org/officeDocument/2006/relationships/image" Target="../media/image18.png"/><Relationship Id="rId5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hyperlink" Target="mailto:info@sdsys.ru" TargetMode="External"/><Relationship Id="rId9" Type="http://schemas.openxmlformats.org/officeDocument/2006/relationships/image" Target="../media/image18.png"/><Relationship Id="rId5" Type="http://schemas.openxmlformats.org/officeDocument/2006/relationships/hyperlink" Target="mailto:contact@infoclinica.ru" TargetMode="External"/><Relationship Id="rId6" Type="http://schemas.openxmlformats.org/officeDocument/2006/relationships/image" Target="../media/image43.png"/><Relationship Id="rId7" Type="http://schemas.openxmlformats.org/officeDocument/2006/relationships/image" Target="../media/image46.png"/><Relationship Id="rId8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40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24.png"/><Relationship Id="rId7" Type="http://schemas.openxmlformats.org/officeDocument/2006/relationships/image" Target="../media/image34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15.png"/><Relationship Id="rId8" Type="http://schemas.openxmlformats.org/officeDocument/2006/relationships/image" Target="../media/image4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31.png"/><Relationship Id="rId13" Type="http://schemas.openxmlformats.org/officeDocument/2006/relationships/image" Target="../media/image53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Relationship Id="rId15" Type="http://schemas.openxmlformats.org/officeDocument/2006/relationships/image" Target="../media/image37.png"/><Relationship Id="rId14" Type="http://schemas.openxmlformats.org/officeDocument/2006/relationships/image" Target="../media/image27.png"/><Relationship Id="rId16" Type="http://schemas.openxmlformats.org/officeDocument/2006/relationships/image" Target="../media/image39.png"/><Relationship Id="rId5" Type="http://schemas.openxmlformats.org/officeDocument/2006/relationships/image" Target="../media/image30.png"/><Relationship Id="rId6" Type="http://schemas.openxmlformats.org/officeDocument/2006/relationships/image" Target="../media/image19.png"/><Relationship Id="rId7" Type="http://schemas.openxmlformats.org/officeDocument/2006/relationships/image" Target="../media/image29.png"/><Relationship Id="rId8" Type="http://schemas.openxmlformats.org/officeDocument/2006/relationships/image" Target="../media/image4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36.png"/><Relationship Id="rId5" Type="http://schemas.openxmlformats.org/officeDocument/2006/relationships/image" Target="../media/image32.png"/><Relationship Id="rId6" Type="http://schemas.openxmlformats.org/officeDocument/2006/relationships/image" Target="../media/image48.png"/><Relationship Id="rId7" Type="http://schemas.openxmlformats.org/officeDocument/2006/relationships/image" Target="../media/image47.png"/><Relationship Id="rId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993659" y="3435927"/>
            <a:ext cx="8076300" cy="15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2800"/>
              <a:buFont typeface="Arial Black"/>
              <a:buNone/>
            </a:pPr>
            <a:r>
              <a:rPr b="1" i="0" lang="ru-RU" sz="2800" u="none" cap="none" strike="noStrik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ЛАБПОРТАЛ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2800"/>
              <a:buFont typeface="Arial Black"/>
              <a:buNone/>
            </a:pPr>
            <a:r>
              <a:rPr b="1" i="0" lang="ru-RU" sz="2800" u="none" cap="none" strike="noStrik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МАРКЕТПЛЕЙС ДЛЯ КЛИНИК</a:t>
            </a:r>
            <a:br>
              <a:rPr b="1" i="0" lang="ru-RU" sz="2800" u="none" cap="none" strike="noStrik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b="1" i="0" sz="2800" u="none" cap="none" strike="noStrike">
              <a:solidFill>
                <a:srgbClr val="0070C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E:\Work\! СмартДельтаСистемс\Презентация 9-10стр\мат\Презентация-17.png"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2017711" y="3404138"/>
            <a:ext cx="5775472" cy="106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-18.png"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408011" y="4613794"/>
            <a:ext cx="5247598" cy="116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-15.png"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709" y="393056"/>
            <a:ext cx="1675896" cy="86551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4509300" y="63134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202</a:t>
            </a:r>
            <a:r>
              <a:rPr lang="ru-RU" sz="1200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b="0" i="0" lang="ru-RU" sz="1200" u="none" cap="none" strike="noStrik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 год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Лого ПИТ.png" id="95" name="Google Shape;9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7205" y="393050"/>
            <a:ext cx="2170800" cy="7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Work\! СмартДельтаСистемс\Презентация 9-10стр\мат\Презентация 2020-17.png" id="272" name="Google Shape;272;gd5236c4832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4653"/>
            <a:ext cx="9906000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8.png" id="273" name="Google Shape;273;gd5236c4832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d5236c4832_1_0"/>
          <p:cNvSpPr txBox="1"/>
          <p:nvPr>
            <p:ph type="title"/>
          </p:nvPr>
        </p:nvSpPr>
        <p:spPr>
          <a:xfrm>
            <a:off x="2720752" y="332656"/>
            <a:ext cx="6690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ОТПРАВКА РЕЗУЛЬТАТОВ</a:t>
            </a:r>
            <a:endParaRPr/>
          </a:p>
        </p:txBody>
      </p:sp>
      <p:pic>
        <p:nvPicPr>
          <p:cNvPr id="275" name="Google Shape;275;gd5236c4832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4350" y="1381338"/>
            <a:ext cx="6689998" cy="47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d5236c4832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60375" y="1513663"/>
            <a:ext cx="6457950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Work\! СмартДельтаСистемс\Презентация 9-10стр\мат\Презентация 2020-17.png" id="282" name="Google Shape;2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8.png" id="283" name="Google Shape;2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0"/>
          <p:cNvSpPr txBox="1"/>
          <p:nvPr>
            <p:ph type="title"/>
          </p:nvPr>
        </p:nvSpPr>
        <p:spPr>
          <a:xfrm>
            <a:off x="2720752" y="332656"/>
            <a:ext cx="668994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ОТПРАВКА РЕЗУЛЬТАТОВ</a:t>
            </a:r>
            <a:endParaRPr/>
          </a:p>
        </p:txBody>
      </p:sp>
      <p:pic>
        <p:nvPicPr>
          <p:cNvPr id="285" name="Google Shape;28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0552" y="1602450"/>
            <a:ext cx="3894853" cy="410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7016" y="1602450"/>
            <a:ext cx="3894852" cy="410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e71056b02c_0_5"/>
          <p:cNvSpPr/>
          <p:nvPr/>
        </p:nvSpPr>
        <p:spPr>
          <a:xfrm rot="-5196282">
            <a:off x="-1854951" y="-8780264"/>
            <a:ext cx="13616000" cy="10404654"/>
          </a:xfrm>
          <a:prstGeom prst="ellipse">
            <a:avLst/>
          </a:prstGeom>
          <a:gradFill>
            <a:gsLst>
              <a:gs pos="0">
                <a:srgbClr val="A5E9FF">
                  <a:alpha val="12941"/>
                </a:srgbClr>
              </a:gs>
              <a:gs pos="100000">
                <a:srgbClr val="2268D4">
                  <a:alpha val="1294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22225" lIns="22225" spcFirstLastPara="1" rIns="22225" wrap="square" tIns="222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Лого ПИТ.png" id="292" name="Google Shape;292;g1e71056b02c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0279" y="5150845"/>
            <a:ext cx="2096162" cy="70322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1e71056b02c_0_5"/>
          <p:cNvSpPr txBox="1"/>
          <p:nvPr/>
        </p:nvSpPr>
        <p:spPr>
          <a:xfrm>
            <a:off x="371650" y="3754579"/>
            <a:ext cx="9283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225" lIns="22225" spcFirstLastPara="1" rIns="22225" wrap="square" tIns="2222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b="1" i="0" lang="ru-RU" sz="2500" u="none" cap="none" strike="noStrike">
                <a:solidFill>
                  <a:srgbClr val="000000"/>
                </a:solidFill>
              </a:rPr>
              <a:t>Программы и Технологии — </a:t>
            </a:r>
            <a:r>
              <a:rPr b="1" lang="ru-RU" sz="2500"/>
              <a:t>разработчик сервиса ЛАБПОРТАЛ и </a:t>
            </a:r>
            <a:r>
              <a:rPr b="1" i="0" lang="ru-RU" sz="2500" u="none" cap="none" strike="noStrike">
                <a:solidFill>
                  <a:srgbClr val="151515"/>
                </a:solidFill>
              </a:rPr>
              <a:t>официальный партнёр </a:t>
            </a:r>
            <a:r>
              <a:rPr b="1" i="0" lang="ru-RU" sz="2500" u="none" cap="none" strike="noStrike">
                <a:solidFill>
                  <a:srgbClr val="000000"/>
                </a:solidFill>
              </a:rPr>
              <a:t>компании Смарт Дельта Системс</a:t>
            </a:r>
            <a:endParaRPr i="0" sz="1000" u="none" cap="none" strike="noStrike">
              <a:solidFill>
                <a:srgbClr val="5E5E5E"/>
              </a:solidFill>
            </a:endParaRPr>
          </a:p>
        </p:txBody>
      </p:sp>
      <p:pic>
        <p:nvPicPr>
          <p:cNvPr descr="Picture 7" id="294" name="Google Shape;294;g1e71056b02c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0558" y="5262091"/>
            <a:ext cx="1186649" cy="61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e71056b02c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2118" y="856747"/>
            <a:ext cx="2021765" cy="1498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Work\! СмартДельтаСистемс\Презентация 9-10стр\мат\Презентация 2020-18.png" id="301" name="Google Shape;301;gd5236c4832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d5236c4832_0_2"/>
          <p:cNvSpPr txBox="1"/>
          <p:nvPr>
            <p:ph type="title"/>
          </p:nvPr>
        </p:nvSpPr>
        <p:spPr>
          <a:xfrm>
            <a:off x="2720752" y="332656"/>
            <a:ext cx="6690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СЕРВИСЫ ДЛЯ ПАЦИЕНТОВ</a:t>
            </a:r>
            <a:endParaRPr/>
          </a:p>
        </p:txBody>
      </p:sp>
      <p:sp>
        <p:nvSpPr>
          <p:cNvPr id="303" name="Google Shape;303;gd5236c4832_0_2"/>
          <p:cNvSpPr txBox="1"/>
          <p:nvPr>
            <p:ph idx="1" type="body"/>
          </p:nvPr>
        </p:nvSpPr>
        <p:spPr>
          <a:xfrm>
            <a:off x="4234375" y="4955575"/>
            <a:ext cx="45618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1800"/>
              <a:buNone/>
            </a:pPr>
            <a:r>
              <a:rPr b="1" lang="ru-RU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info@sdsys.ru</a:t>
            </a:r>
            <a:r>
              <a:rPr b="1" lang="ru-RU" sz="1800">
                <a:solidFill>
                  <a:srgbClr val="F05A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1800">
                <a:solidFill>
                  <a:srgbClr val="F05A25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1" lang="ru-RU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contact@infoclinica.ru</a:t>
            </a:r>
            <a:r>
              <a:rPr b="1" lang="ru-RU" sz="1800">
                <a:solidFill>
                  <a:srgbClr val="F05A2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F05A25"/>
              </a:buClr>
              <a:buSzPts val="1800"/>
              <a:buNone/>
            </a:pPr>
            <a:r>
              <a:rPr b="1" lang="ru-RU" sz="1800">
                <a:solidFill>
                  <a:srgbClr val="F05A25"/>
                </a:solidFill>
                <a:latin typeface="Arial"/>
                <a:ea typeface="Arial"/>
                <a:cs typeface="Arial"/>
                <a:sym typeface="Arial"/>
              </a:rPr>
              <a:t>+7 (495) 775-34-35 / </a:t>
            </a:r>
            <a:r>
              <a:rPr b="1" lang="ru-RU" sz="1800">
                <a:solidFill>
                  <a:srgbClr val="F05A25"/>
                </a:solidFill>
                <a:latin typeface="Arial"/>
                <a:ea typeface="Arial"/>
                <a:cs typeface="Arial"/>
                <a:sym typeface="Arial"/>
              </a:rPr>
              <a:t>+7 495 369-21-40</a:t>
            </a:r>
            <a:endParaRPr b="1" sz="1800">
              <a:solidFill>
                <a:srgbClr val="F05A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Work\! СмартДельтаСистемс\Презентации 3шт\Значки и фигурки для презентации\2.png" id="304" name="Google Shape;304;gd5236c4832_0_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56966" y="4955566"/>
            <a:ext cx="43021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и 3шт\Значки и фигурки для презентации\1.png" id="305" name="Google Shape;305;gd5236c4832_0_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56971" y="5422298"/>
            <a:ext cx="43021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d5236c4832_0_2"/>
          <p:cNvSpPr txBox="1"/>
          <p:nvPr/>
        </p:nvSpPr>
        <p:spPr>
          <a:xfrm>
            <a:off x="3756963" y="5894939"/>
            <a:ext cx="122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05A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Лого ПИТ.png" id="307" name="Google Shape;307;gd5236c4832_0_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7205" y="393050"/>
            <a:ext cx="2170800" cy="7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-15.png" id="308" name="Google Shape;308;gd5236c4832_0_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35709" y="393056"/>
            <a:ext cx="1675896" cy="86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4130" y="1587349"/>
            <a:ext cx="2640838" cy="274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9817" y="4742708"/>
            <a:ext cx="7043407" cy="127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6943" y="1250198"/>
            <a:ext cx="4464496" cy="2925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7.png"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8.png" id="105" name="Google Shape;10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>
            <p:ph type="title"/>
          </p:nvPr>
        </p:nvSpPr>
        <p:spPr>
          <a:xfrm>
            <a:off x="2720752" y="332656"/>
            <a:ext cx="668994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ИНФОРМАЦИОННЫЙ ОБМЕН ЦКДЛ</a:t>
            </a:r>
            <a:endParaRPr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82344" y="1905000"/>
            <a:ext cx="1046720" cy="212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45288" y="2610835"/>
            <a:ext cx="2065677" cy="60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34700" y="1642080"/>
            <a:ext cx="2065677" cy="610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1105510" y="1197577"/>
            <a:ext cx="4999618" cy="233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"/>
              <a:buFont typeface="Arial"/>
              <a:buNone/>
            </a:pPr>
            <a:r>
              <a:rPr b="0" i="0" lang="ru-RU" sz="9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ЛАБОРАТОРНЫЕ АНАЛИЗОТОРЫ И РУЧНЫЕ МЕТОДИТКИ</a:t>
            </a:r>
            <a:endParaRPr b="0" i="0" sz="920" u="none" cap="none" strike="noStrike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7392010" y="3593305"/>
            <a:ext cx="1737454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ДРУГИЕ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ЛАБОРАТОРИИ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ПАРТНЁРЫ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917216" y="4763737"/>
            <a:ext cx="28917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БАЗА ДАННЫХ ПАЦИЕНТОВ ЛПУ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6244438" y="1197577"/>
            <a:ext cx="3417000" cy="233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"/>
              <a:buFont typeface="Arial"/>
              <a:buNone/>
            </a:pPr>
            <a:r>
              <a:rPr b="0" i="0" lang="ru-RU" sz="9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ЦЕНТРАЛИЗОВАННЫЙ ЗАКАЗ У ПОДРЯДЧИКОВ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917216" y="5617931"/>
            <a:ext cx="1091568" cy="37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"/>
              <a:buFont typeface="Arial"/>
              <a:buNone/>
            </a:pPr>
            <a:r>
              <a:rPr b="0" i="0" lang="ru-RU" sz="9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МЕТОДИКИ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"/>
              <a:buFont typeface="Arial"/>
              <a:buNone/>
            </a:pPr>
            <a:r>
              <a:rPr b="0" i="0" lang="ru-RU" sz="9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ЗАБОРА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790466" y="5617931"/>
            <a:ext cx="1091568" cy="37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"/>
              <a:buFont typeface="Arial"/>
              <a:buNone/>
            </a:pPr>
            <a:r>
              <a:rPr b="0" i="0" lang="ru-RU" sz="9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ПРЕ/ПОСТ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"/>
              <a:buFont typeface="Arial"/>
              <a:buNone/>
            </a:pPr>
            <a:r>
              <a:rPr b="0" i="0" lang="ru-RU" sz="9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ОБРАБОТКА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5453968" y="5617931"/>
            <a:ext cx="1515256" cy="37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"/>
              <a:buFont typeface="Arial"/>
              <a:buNone/>
            </a:pPr>
            <a:r>
              <a:rPr b="0" i="0" lang="ru-RU" sz="9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ВИДЫ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"/>
              <a:buFont typeface="Arial"/>
              <a:buNone/>
            </a:pPr>
            <a:r>
              <a:rPr b="0" i="0" lang="ru-RU" sz="9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ИССЛЕДОВАНИЙ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6977968" y="4995290"/>
            <a:ext cx="1515256" cy="233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"/>
              <a:buFont typeface="Arial"/>
              <a:buNone/>
            </a:pPr>
            <a:r>
              <a:rPr b="0" i="0" lang="ru-RU" sz="9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КОНТЕЙНЕРЫ</a:t>
            </a:r>
            <a:endParaRPr b="0" i="0" sz="920" u="none" cap="none" strike="noStrike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1698424" y="5085184"/>
            <a:ext cx="33265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БАЗА ДАННЫХ ПРЕАНАЛИТИКИ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698424" y="3393352"/>
            <a:ext cx="33265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ЦКДЛ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9374" y="1268440"/>
            <a:ext cx="1672854" cy="3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98962" y="4362663"/>
            <a:ext cx="91173" cy="353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Work\! СмартДельтаСистемс\Презентация 9-10стр\мат\Презентация 2020-17.png"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8.png" id="128" name="Google Shape;1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>
            <p:ph type="title"/>
          </p:nvPr>
        </p:nvSpPr>
        <p:spPr>
          <a:xfrm>
            <a:off x="2720750" y="416200"/>
            <a:ext cx="702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ЛАБОРАТОРНЫЙ ПОРТАЛ - НАДЕЖНЫЙ И СЕРТИФИЦИРОВАННЫЙ </a:t>
            </a:r>
            <a:b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ИНСТРУМЕНТ СОЗДАНИЕ ЦЕНТРАЛЬНОЙ КДЛ</a:t>
            </a:r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9920" y="2048963"/>
            <a:ext cx="2776869" cy="324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0592" y="2298381"/>
            <a:ext cx="2643845" cy="274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46775" y="3351356"/>
            <a:ext cx="1812450" cy="14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4046775" y="3745136"/>
            <a:ext cx="1812450" cy="14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91574" y="3218428"/>
            <a:ext cx="922852" cy="9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0552" y="1500677"/>
            <a:ext cx="124710" cy="13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/>
          <p:nvPr/>
        </p:nvSpPr>
        <p:spPr>
          <a:xfrm>
            <a:off x="1065396" y="1464631"/>
            <a:ext cx="4999618" cy="233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"/>
              <a:buFont typeface="Arial"/>
              <a:buNone/>
            </a:pPr>
            <a:r>
              <a:rPr b="0" i="0" lang="ru-RU" sz="9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СЕРТИФИКАТ УЗ 2 (УРОВЕНЬ ЗАЩИЩЁННОСТИ 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1065396" y="1702375"/>
            <a:ext cx="4999618" cy="233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"/>
              <a:buFont typeface="Arial"/>
              <a:buNone/>
            </a:pPr>
            <a:r>
              <a:rPr b="0" i="0" lang="ru-RU" sz="9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РЕГИСТРАЦИОННОЕ УДОСТОВЕРЕНИЕ МЕДИЦИНСКОГО ИЗДЕЛИЯ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4092060" y="2767627"/>
            <a:ext cx="1725036" cy="46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0" i="0" lang="ru-RU" sz="12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ЗАЩИЩЕННОЕ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0" i="0" lang="ru-RU" sz="12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СОЕДИНЕНИЕ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6505836" y="3933056"/>
            <a:ext cx="1725036" cy="655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0" i="0" lang="ru-RU" sz="12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ОБЛАЧНЫЙ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0" i="0" lang="ru-RU" sz="12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ЛАБОРАТОРНЫЙ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0" i="0" lang="ru-RU" sz="12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ПОРТАЛ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665121" y="3884045"/>
            <a:ext cx="185573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ЦКДЛ</a:t>
            </a:r>
            <a:endParaRPr b="0" i="0" sz="2600" u="none" cap="none" strike="noStrike">
              <a:solidFill>
                <a:srgbClr val="00B6E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1817154" y="4258949"/>
            <a:ext cx="15516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ЛПУ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0552" y="1738421"/>
            <a:ext cx="124710" cy="13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/>
          <p:nvPr/>
        </p:nvSpPr>
        <p:spPr>
          <a:xfrm>
            <a:off x="4027321" y="3618020"/>
            <a:ext cx="18557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VPN</a:t>
            </a:r>
            <a:endParaRPr b="0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4027321" y="3356992"/>
            <a:ext cx="18557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ГОСТ</a:t>
            </a:r>
            <a:endParaRPr b="0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9327" y="1439485"/>
            <a:ext cx="3889598" cy="4399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7.png" id="151" name="Google Shape;15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8.png" id="152" name="Google Shape;15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>
            <p:ph type="title"/>
          </p:nvPr>
        </p:nvSpPr>
        <p:spPr>
          <a:xfrm>
            <a:off x="2720752" y="332656"/>
            <a:ext cx="668994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ПРЕДОСТАВЛЕНИЕ ДОСТУПА ЛПУ К ЦКДЛ</a:t>
            </a:r>
            <a:endParaRPr/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330" y="2348656"/>
            <a:ext cx="2630902" cy="267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65726" y="4293096"/>
            <a:ext cx="719010" cy="14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90453" y="2204864"/>
            <a:ext cx="2525094" cy="294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6065726" y="2840534"/>
            <a:ext cx="719010" cy="14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3100276" y="4293096"/>
            <a:ext cx="719010" cy="14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00276" y="2840534"/>
            <a:ext cx="719010" cy="14551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/>
          <p:nvPr/>
        </p:nvSpPr>
        <p:spPr>
          <a:xfrm>
            <a:off x="6215547" y="1779444"/>
            <a:ext cx="156128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Забор БМ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5391388" y="5182385"/>
            <a:ext cx="238543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Получения результатов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4079988" y="3897885"/>
            <a:ext cx="1725036" cy="655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0" i="0" lang="ru-RU" sz="12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ОБЛАЧНЫЙ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0" i="0" lang="ru-RU" sz="12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ЛАБОРАТОРНЫЙ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0" i="0" lang="ru-RU" sz="12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ПОРТАЛ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946263" y="4040760"/>
            <a:ext cx="17250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Частные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ЛПУ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7156563" y="3821685"/>
            <a:ext cx="172503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B6E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6313343" y="4086925"/>
            <a:ext cx="33265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ЦКДЛ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698" y="1085415"/>
            <a:ext cx="7792742" cy="4765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7.png" id="172" name="Google Shape;17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8.png" id="173" name="Google Shape;17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 txBox="1"/>
          <p:nvPr>
            <p:ph type="title"/>
          </p:nvPr>
        </p:nvSpPr>
        <p:spPr>
          <a:xfrm>
            <a:off x="2720752" y="332656"/>
            <a:ext cx="668994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ОФОРМЛЕНИЕ ЗАЯВКИ В ЦКДЛ</a:t>
            </a:r>
            <a:endParaRPr/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4608" y="4872274"/>
            <a:ext cx="440688" cy="53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21352" y="4938135"/>
            <a:ext cx="561662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21352" y="4924120"/>
            <a:ext cx="561662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/>
          <p:nvPr/>
        </p:nvSpPr>
        <p:spPr>
          <a:xfrm>
            <a:off x="3929010" y="4005064"/>
            <a:ext cx="2176118" cy="655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0" i="0" lang="ru-RU" sz="12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СОЗДАНИЕ ЗАЯВКИ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0" i="0" lang="ru-RU" sz="12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НА ЛАБОРАТОРНОЕ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0" i="0" lang="ru-RU" sz="122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ИССЛЕДОВАНИЕ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2823698" y="2314407"/>
            <a:ext cx="10491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ЗАБОР БМ 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СОХРАНЕНИЕ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ЗАЯВКИ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6190736" y="2266019"/>
            <a:ext cx="9683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ВВОД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ПЕРЕЧНЯ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ИССЛЕДОВАНИЙ </a:t>
            </a:r>
            <a:endParaRPr b="0" i="0" sz="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417826" y="1661480"/>
            <a:ext cx="11832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ВЫБОР/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ДОБАВЛЕНИЕ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ПАЦИЕНТА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2000672" y="4869160"/>
            <a:ext cx="15121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ИНФОРМАЦИЯ: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1928664" y="4976882"/>
            <a:ext cx="1584176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 составе пробирок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 месте забора/ локусе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 пре/пост обработке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6568858" y="4869160"/>
            <a:ext cx="169650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ШТРИХ КОДИРОВАНИЕ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6568860" y="4976882"/>
            <a:ext cx="1584176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ru-RU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работать с предмаркированными контейнерами.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9492320" y="5819217"/>
            <a:ext cx="230920" cy="23655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/>
          <p:nvPr/>
        </p:nvSpPr>
        <p:spPr>
          <a:xfrm>
            <a:off x="7617296" y="5797454"/>
            <a:ext cx="1870894" cy="280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1" i="1" lang="ru-RU" sz="122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СКРИНШОТ (пример)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Work\! СмартДельтаСистемс\Презентация 9-10стр\мат\Презентация 2020-17.png" id="193" name="Google Shape;1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8.png" id="194" name="Google Shape;19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 txBox="1"/>
          <p:nvPr>
            <p:ph type="title"/>
          </p:nvPr>
        </p:nvSpPr>
        <p:spPr>
          <a:xfrm>
            <a:off x="2720752" y="332656"/>
            <a:ext cx="668994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ОФОРМЛЕНИЕ ЗАЯВКИ В ЦКДЛ</a:t>
            </a:r>
            <a:endParaRPr/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0592" y="2060848"/>
            <a:ext cx="7722804" cy="331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Work\! СмартДельтаСистемс\Презентация 9-10стр\мат\Презентация 2020-17.png" id="202" name="Google Shape;2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8.png" id="203" name="Google Shape;2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>
            <p:ph type="title"/>
          </p:nvPr>
        </p:nvSpPr>
        <p:spPr>
          <a:xfrm>
            <a:off x="2720752" y="332656"/>
            <a:ext cx="668994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ТРАСПОРТИРОВКА</a:t>
            </a:r>
            <a:endParaRPr/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568" y="1492848"/>
            <a:ext cx="7704856" cy="38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/>
          <p:nvPr/>
        </p:nvSpPr>
        <p:spPr>
          <a:xfrm>
            <a:off x="6559900" y="3246884"/>
            <a:ext cx="177747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ЦКДЛ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4558703" y="3396672"/>
            <a:ext cx="133040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ru-RU" sz="105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Доставка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ru-RU" sz="105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курьером </a:t>
            </a:r>
            <a:endParaRPr b="0" i="0" sz="1050" u="none" cap="none" strike="noStrike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2697881" y="1461621"/>
            <a:ext cx="187069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ru-RU" sz="105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Упаковка пробирок/ контейнеров в сумку в соответствии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ru-RU" sz="105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с накладной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1367828" y="3396672"/>
            <a:ext cx="1330402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ru-RU" sz="105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Формирование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ru-RU" sz="105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транспортной накладной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4589586" y="5389766"/>
            <a:ext cx="281168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ru-RU" sz="105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Транспортная накладная электронно отправляется в ЦКДЛ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Work\! СмартДельтаСистемс\Презентация 9-10стр\мат\Презентация 2020-17.png" id="216" name="Google Shape;2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8.png" id="217" name="Google Shape;21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8"/>
          <p:cNvSpPr txBox="1"/>
          <p:nvPr>
            <p:ph type="title"/>
          </p:nvPr>
        </p:nvSpPr>
        <p:spPr>
          <a:xfrm>
            <a:off x="2720752" y="332656"/>
            <a:ext cx="668994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ПРИЁМ В ЦКДЛ</a:t>
            </a:r>
            <a:endParaRPr/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129" y="2894815"/>
            <a:ext cx="1470005" cy="154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7739" y="3391626"/>
            <a:ext cx="518164" cy="50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03156" y="1573716"/>
            <a:ext cx="1509431" cy="47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42412" y="2119170"/>
            <a:ext cx="230920" cy="23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00053" y="2479210"/>
            <a:ext cx="2252880" cy="233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66235" y="4782360"/>
            <a:ext cx="247817" cy="30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01661" y="4782359"/>
            <a:ext cx="253449" cy="30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23712" y="1255074"/>
            <a:ext cx="1819201" cy="17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11991" y="3483381"/>
            <a:ext cx="3199090" cy="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902564" y="4231781"/>
            <a:ext cx="1740349" cy="1824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773952" y="1960942"/>
            <a:ext cx="1340463" cy="38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678204" y="4198515"/>
            <a:ext cx="1436211" cy="188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2353965" y="5155116"/>
            <a:ext cx="1509431" cy="47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4045605" y="5155116"/>
            <a:ext cx="1509431" cy="47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14019" y="3391626"/>
            <a:ext cx="518164" cy="50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13044" y="3143298"/>
            <a:ext cx="230920" cy="23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6613044" y="3902250"/>
            <a:ext cx="230920" cy="23655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8"/>
          <p:cNvSpPr/>
          <p:nvPr/>
        </p:nvSpPr>
        <p:spPr>
          <a:xfrm>
            <a:off x="3022523" y="1591951"/>
            <a:ext cx="187069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РЕГИСТРАЦИЯ БМ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ПО НАКЛАДНОЙ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2403335" y="5287522"/>
            <a:ext cx="143907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СОРТИРОВКА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4102595" y="5287522"/>
            <a:ext cx="143907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КОНТРОЛЬ</a:t>
            </a:r>
            <a:endParaRPr b="0" i="0" sz="1000" u="none" cap="none" strike="noStrike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566915" y="2391905"/>
            <a:ext cx="14390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ДОСТАВКА БИОМАТЕРИАЛА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6061984" y="3525816"/>
            <a:ext cx="28624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РАСПРЕДЕЛЕНИЕ В РАБОТУ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7655483" y="1957711"/>
            <a:ext cx="187069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КДЛ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-RU" sz="10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ПАРТНЁРЫ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033621" y="3971406"/>
            <a:ext cx="177747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ЦКДЛ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5843135" y="5205156"/>
            <a:ext cx="18557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ЦКДЛ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5995168" y="5459742"/>
            <a:ext cx="1551670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ru-RU" sz="125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ЛПУ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Work\! СмартДельтаСистемс\Презентация 9-10стр\мат\Презентация 2020-17.png" id="250" name="Google Shape;2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Work\! СмартДельтаСистемс\Презентация 9-10стр\мат\Презентация 2020-18.png" id="251" name="Google Shape;25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9"/>
          <p:cNvSpPr txBox="1"/>
          <p:nvPr>
            <p:ph type="title"/>
          </p:nvPr>
        </p:nvSpPr>
        <p:spPr>
          <a:xfrm>
            <a:off x="2720752" y="332656"/>
            <a:ext cx="668994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b="1" lang="ru-RU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ОТПРАВКА РЕЗУЛЬТАТОВ</a:t>
            </a:r>
            <a:endParaRPr/>
          </a:p>
        </p:txBody>
      </p:sp>
      <p:pic>
        <p:nvPicPr>
          <p:cNvPr id="253" name="Google Shape;25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9076" y="1373926"/>
            <a:ext cx="2340860" cy="194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79077" y="3835278"/>
            <a:ext cx="2340860" cy="194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56856" y="2175914"/>
            <a:ext cx="3384376" cy="280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34224" y="1435960"/>
            <a:ext cx="1336828" cy="133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62265" y="2943844"/>
            <a:ext cx="1336828" cy="133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34224" y="4406611"/>
            <a:ext cx="1336828" cy="133118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/>
          <p:nvPr/>
        </p:nvSpPr>
        <p:spPr>
          <a:xfrm>
            <a:off x="1597571" y="2137253"/>
            <a:ext cx="1411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КДЛ ЛПУ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1647858" y="4370901"/>
            <a:ext cx="131062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КДЛ Подряд-чики</a:t>
            </a:r>
            <a:endParaRPr b="0" i="0" sz="1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4167652" y="3942743"/>
            <a:ext cx="177747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ru-RU" sz="2600" u="none" cap="none" strike="noStrik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ЦКДЛ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6542850" y="2037473"/>
            <a:ext cx="17225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ПАЦИЕНТЫ ЧЕРЕЗ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МОБИЛЬНОЕ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ПРИЛОЖЕНИЕ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КБ РЖД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6800247" y="5034673"/>
            <a:ext cx="12077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EMAIL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ОТПРАВКА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РЕЗУЛЬТАТОВ</a:t>
            </a:r>
            <a:endParaRPr b="0" i="0" sz="800" u="none" cap="none" strike="noStrike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4" name="Google Shape;264;p9"/>
          <p:cNvSpPr/>
          <p:nvPr/>
        </p:nvSpPr>
        <p:spPr>
          <a:xfrm>
            <a:off x="6981000" y="3738967"/>
            <a:ext cx="17225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WEB ИНТЕРФЕЙС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ЛАБОРАТОРНОГО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ПОРТАЛА</a:t>
            </a:r>
            <a:endParaRPr b="0" i="0" sz="800" u="none" cap="none" strike="noStrike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5" name="Google Shape;265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5400000">
            <a:off x="9492320" y="5819217"/>
            <a:ext cx="230920" cy="23655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/>
          <p:nvPr/>
        </p:nvSpPr>
        <p:spPr>
          <a:xfrm>
            <a:off x="7617296" y="5797454"/>
            <a:ext cx="18708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"/>
              <a:buFont typeface="Arial"/>
              <a:buNone/>
            </a:pPr>
            <a:r>
              <a:rPr b="1" i="1" lang="ru-RU" sz="122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СКРИНШОТ (пример)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2019-10-06T14:45:00Z</dcterms:created>
  <dc:creator>Bot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1049-11.2.0.8970</vt:lpwstr>
  </property>
</Properties>
</file>