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82" r:id="rId3"/>
    <p:sldId id="281" r:id="rId4"/>
    <p:sldId id="272" r:id="rId5"/>
    <p:sldId id="257" r:id="rId6"/>
    <p:sldId id="258" r:id="rId7"/>
    <p:sldId id="260" r:id="rId8"/>
    <p:sldId id="263" r:id="rId9"/>
    <p:sldId id="262" r:id="rId10"/>
    <p:sldId id="275" r:id="rId11"/>
    <p:sldId id="276" r:id="rId12"/>
    <p:sldId id="264" r:id="rId13"/>
    <p:sldId id="265" r:id="rId14"/>
    <p:sldId id="270" r:id="rId15"/>
    <p:sldId id="278" r:id="rId16"/>
    <p:sldId id="279" r:id="rId17"/>
    <p:sldId id="267" r:id="rId18"/>
    <p:sldId id="268" r:id="rId19"/>
    <p:sldId id="26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466" y="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9AB5F7-4700-4750-8704-F4ED79B4634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B06D8B-C8F3-4383-A88D-D9FB9D9FB0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3CC2E619-317F-4362-8D3F-3280B910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4864"/>
            <a:ext cx="1862578" cy="1872208"/>
          </a:xfrm>
          <a:prstGeom prst="rect">
            <a:avLst/>
          </a:prstGeom>
        </p:spPr>
      </p:pic>
      <p:pic>
        <p:nvPicPr>
          <p:cNvPr id="12" name="Рисунок 5">
            <a:extLst>
              <a:ext uri="{FF2B5EF4-FFF2-40B4-BE49-F238E27FC236}">
                <a16:creationId xmlns="" xmlns:a16="http://schemas.microsoft.com/office/drawing/2014/main" id="{999081EB-215A-4239-9836-B2706D74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704" y="2348880"/>
            <a:ext cx="5737140" cy="1042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7170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Лабораторный модуль </a:t>
            </a:r>
            <a:r>
              <a:rPr lang="en-US" dirty="0" err="1" smtClean="0"/>
              <a:t>N.Lab</a:t>
            </a:r>
            <a:r>
              <a:rPr lang="en-US" dirty="0" smtClean="0"/>
              <a:t> </a:t>
            </a:r>
            <a:r>
              <a:rPr lang="ru-RU" dirty="0" smtClean="0"/>
              <a:t>«Бактериология»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67150" b="51758"/>
          <a:stretch>
            <a:fillRect/>
          </a:stretch>
        </p:blipFill>
        <p:spPr bwMode="auto">
          <a:xfrm>
            <a:off x="4499992" y="1633710"/>
            <a:ext cx="4032448" cy="32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7047" b="51492"/>
          <a:stretch>
            <a:fillRect/>
          </a:stretch>
        </p:blipFill>
        <p:spPr bwMode="auto">
          <a:xfrm>
            <a:off x="467544" y="1772816"/>
            <a:ext cx="3816424" cy="30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4. Или в один «клик» указать, что при проверке изменений не было выявлено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67079"/>
          <a:stretch>
            <a:fillRect/>
          </a:stretch>
        </p:blipFill>
        <p:spPr bwMode="auto">
          <a:xfrm>
            <a:off x="899592" y="1700808"/>
            <a:ext cx="2993292" cy="492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6803"/>
          <a:stretch>
            <a:fillRect/>
          </a:stretch>
        </p:blipFill>
        <p:spPr bwMode="auto">
          <a:xfrm>
            <a:off x="5004048" y="1700808"/>
            <a:ext cx="2991824" cy="48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5. При идентификации микроорганизма – можем указать микроорганизм или сразу подготовленный набор – микроорганизм + типовой ряд антибиотиков для проведения </a:t>
            </a:r>
            <a:r>
              <a:rPr lang="ru-RU" sz="1400" dirty="0" err="1" smtClean="0"/>
              <a:t>антибиотикочуствительности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47443" cy="455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6. Указать рост микроорганизма – как в качественной интерпретации, так и в КОЕ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916832"/>
            <a:ext cx="764889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7. Указать антибиотики и заполнить метод определения чувствительности</a:t>
            </a:r>
            <a:br>
              <a:rPr lang="ru-RU" sz="1400" dirty="0" smtClean="0"/>
            </a:br>
            <a:r>
              <a:rPr lang="ru-RU" sz="1400" dirty="0" smtClean="0"/>
              <a:t>*при наличии в экспертной системе значений для соответствия интерпретации </a:t>
            </a:r>
            <a:r>
              <a:rPr lang="en-US" sz="1400" dirty="0" smtClean="0"/>
              <a:t>MIC </a:t>
            </a:r>
            <a:r>
              <a:rPr lang="ru-RU" sz="1400" dirty="0" smtClean="0"/>
              <a:t>И </a:t>
            </a:r>
            <a:r>
              <a:rPr lang="en-US" sz="1400" dirty="0" smtClean="0"/>
              <a:t>DIA </a:t>
            </a:r>
            <a:r>
              <a:rPr lang="ru-RU" sz="1400" dirty="0" smtClean="0"/>
              <a:t>– ожидаемая информация о </a:t>
            </a:r>
            <a:r>
              <a:rPr lang="en-US" sz="1400" dirty="0" smtClean="0"/>
              <a:t>SIR </a:t>
            </a:r>
            <a:r>
              <a:rPr lang="ru-RU" sz="1400" dirty="0" smtClean="0"/>
              <a:t>преставится автоматически 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092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8. Если требуется – можно указать тип теста </a:t>
            </a:r>
            <a:r>
              <a:rPr lang="ru-RU" sz="1400" dirty="0" err="1" smtClean="0"/>
              <a:t>фенотипирования</a:t>
            </a:r>
            <a:r>
              <a:rPr lang="ru-RU" sz="1400" dirty="0" smtClean="0"/>
              <a:t> и его результат. Для каждого результата тестирования на фенотип, можно указать свои рекомендации для лечащих врачей.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688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486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экспертной системой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Доступно редактирование правил </a:t>
            </a:r>
            <a:r>
              <a:rPr lang="ru-RU" sz="1400" dirty="0" err="1" smtClean="0"/>
              <a:t>предзагруженной</a:t>
            </a:r>
            <a:r>
              <a:rPr lang="ru-RU" sz="1400" dirty="0" smtClean="0"/>
              <a:t> экспертной системы – можно указать совокупность параметров для срабатывания правила отображения экспертного примечания.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66862"/>
          <a:stretch>
            <a:fillRect/>
          </a:stretch>
        </p:blipFill>
        <p:spPr bwMode="auto">
          <a:xfrm>
            <a:off x="2987824" y="1844824"/>
            <a:ext cx="281939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486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экспертной системой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При работе с внешней экспертной системой </a:t>
            </a:r>
            <a:r>
              <a:rPr lang="en-US" sz="1400" dirty="0" err="1" smtClean="0"/>
              <a:t>AMRexpert</a:t>
            </a:r>
            <a:r>
              <a:rPr lang="en-US" sz="1400" dirty="0" smtClean="0"/>
              <a:t> </a:t>
            </a:r>
            <a:r>
              <a:rPr lang="ru-RU" sz="1400" dirty="0" smtClean="0"/>
              <a:t>и получению от нее ответа- </a:t>
            </a:r>
            <a:r>
              <a:rPr lang="ru-RU" sz="1400" dirty="0" err="1" smtClean="0"/>
              <a:t>интерпритации</a:t>
            </a:r>
            <a:r>
              <a:rPr lang="ru-RU" sz="1400" dirty="0" smtClean="0"/>
              <a:t>. Несовпадения результатов </a:t>
            </a:r>
            <a:r>
              <a:rPr lang="en-US" sz="1400" dirty="0" smtClean="0"/>
              <a:t>SIR </a:t>
            </a:r>
            <a:r>
              <a:rPr lang="ru-RU" sz="1400" dirty="0" smtClean="0"/>
              <a:t>будут сразу указаны в интерфейсе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35272"/>
            <a:ext cx="8136904" cy="440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486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экспертной системой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От экспертной системы встроенной\внешней\от прибора так же приходят и отображаются экспертные правила. 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52928" cy="45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486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экспертной системой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При наведение на определённый антибиотик – относящиеся к нему экспертные правила – подсвечиваются, для удобства считывания сотрудником бактериологической лаборатории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619"/>
          <a:stretch/>
        </p:blipFill>
        <p:spPr bwMode="auto">
          <a:xfrm>
            <a:off x="539552" y="1556792"/>
            <a:ext cx="2752023" cy="44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Подготовка к выдачи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7" y="692696"/>
            <a:ext cx="5220073" cy="58326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Сотрудник микробиологической лаборатории – самостоятельно может отметить: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какие микроорганизмы являются значимым к выдачи, а какие присутствуют в нормальной флоре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к</a:t>
            </a:r>
            <a:r>
              <a:rPr lang="ru-RU" sz="1400" dirty="0" smtClean="0"/>
              <a:t>акие примечания и рекомендации следует выдать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r>
              <a:rPr lang="ru-RU" sz="1400" dirty="0" smtClean="0"/>
              <a:t>Для стационаров актуально – может выдать предварительный результат (если это принято по регламенту в лечебном учреждении)</a:t>
            </a:r>
          </a:p>
          <a:p>
            <a:endParaRPr lang="ru-RU" sz="1400" dirty="0"/>
          </a:p>
          <a:p>
            <a:r>
              <a:rPr lang="ru-RU" sz="1400" dirty="0" smtClean="0"/>
              <a:t>Утвердить к выдаче результаты</a:t>
            </a:r>
          </a:p>
          <a:p>
            <a:r>
              <a:rPr lang="ru-RU" sz="1400" dirty="0" smtClean="0"/>
              <a:t>Подписать их ЭЦП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3" r="6685"/>
          <a:stretch/>
        </p:blipFill>
        <p:spPr bwMode="auto">
          <a:xfrm>
            <a:off x="5868144" y="4653136"/>
            <a:ext cx="2160240" cy="143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ru-RU" dirty="0" smtClean="0"/>
              <a:t>Подключение приборов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222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Подключение бактериологических анализаторов разных производителей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07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Выдаваемые форматы данных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124744"/>
            <a:ext cx="3960440" cy="217775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CDA </a:t>
            </a:r>
            <a:r>
              <a:rPr lang="ru-RU" sz="1400" dirty="0" smtClean="0"/>
              <a:t>+ </a:t>
            </a:r>
            <a:r>
              <a:rPr lang="en-US" sz="1400" dirty="0" smtClean="0"/>
              <a:t>.sig </a:t>
            </a:r>
            <a:r>
              <a:rPr lang="ru-RU" sz="1400" dirty="0" smtClean="0"/>
              <a:t>- для передачи в федеральный сервисы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PDF</a:t>
            </a:r>
            <a:r>
              <a:rPr lang="ru-RU" sz="1400" dirty="0" smtClean="0"/>
              <a:t> </a:t>
            </a:r>
            <a:r>
              <a:rPr lang="ru-RU" sz="1400" dirty="0"/>
              <a:t>+ </a:t>
            </a:r>
            <a:r>
              <a:rPr lang="en-US" sz="1400" dirty="0"/>
              <a:t>.</a:t>
            </a:r>
            <a:r>
              <a:rPr lang="en-US" sz="1400" dirty="0" smtClean="0"/>
              <a:t>sig </a:t>
            </a:r>
            <a:r>
              <a:rPr lang="ru-RU" sz="1400" dirty="0" smtClean="0"/>
              <a:t>– для передачи в региональные системы типа ОДЛИ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CSV</a:t>
            </a:r>
            <a:r>
              <a:rPr lang="ru-RU" sz="1400" dirty="0" smtClean="0"/>
              <a:t> </a:t>
            </a:r>
            <a:r>
              <a:rPr lang="en-US" sz="1400" dirty="0" smtClean="0"/>
              <a:t>        </a:t>
            </a:r>
            <a:r>
              <a:rPr lang="ru-RU" sz="1400" dirty="0" smtClean="0"/>
              <a:t>– для передача </a:t>
            </a:r>
            <a:r>
              <a:rPr lang="ru-RU" sz="1400" dirty="0"/>
              <a:t>статистических данных на портал </a:t>
            </a:r>
            <a:r>
              <a:rPr lang="en-US" sz="1400" dirty="0" err="1"/>
              <a:t>AMRcloud</a:t>
            </a:r>
            <a:r>
              <a:rPr lang="en-US" sz="1400" dirty="0"/>
              <a:t> 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1124744"/>
            <a:ext cx="4153525" cy="385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7" y="2708920"/>
            <a:ext cx="3479088" cy="37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ru-RU" dirty="0" smtClean="0"/>
              <a:t>Подключение приборов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5312"/>
          <a:stretch>
            <a:fillRect/>
          </a:stretch>
        </p:blipFill>
        <p:spPr bwMode="auto">
          <a:xfrm>
            <a:off x="467544" y="1412776"/>
            <a:ext cx="3240360" cy="506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270892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Получение не только конечных результатов идентификации, но и промежуточных значений о выявлении пророста в образце.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663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ru-RU" dirty="0" smtClean="0"/>
              <a:t>Подключение приборов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66676"/>
          <a:stretch>
            <a:fillRect/>
          </a:stretch>
        </p:blipFill>
        <p:spPr bwMode="auto">
          <a:xfrm>
            <a:off x="539552" y="1412776"/>
            <a:ext cx="3179466" cy="51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+mj-lt"/>
              </a:rPr>
              <a:t>Получение информации от анализаторов, использующих разные справочники наименований бактерий и антибиотиков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80171" cy="46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По нажатию на кнопку «посев» фиксируется начало действий с образцом в лаборатории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628800"/>
            <a:ext cx="8578800" cy="4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1. По нажатию на кнопку «посев» фиксируется начало действий с образцом в лаборатории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78800" cy="4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2. Указываем на каких средах произведен посев.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78800" cy="4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3. Для каждой среды – можем указать пророст, тип колоний, цвет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04" y="1724508"/>
            <a:ext cx="8403515" cy="45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Ведение хода микробиологического исследования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6805" y="1124744"/>
            <a:ext cx="8229600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ШАГ 4. Если пророст происходит длительное время – есть возможность указать промежуточный                                    комментарий проверки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</TotalTime>
  <Words>433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Презентация PowerPoint</vt:lpstr>
      <vt:lpstr>Подключение приборов</vt:lpstr>
      <vt:lpstr>Подключение приборов</vt:lpstr>
      <vt:lpstr>Подключение приборов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Ведение хода микробиологического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выдачи</vt:lpstr>
      <vt:lpstr>Выдаваемые форматы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Карпенко Павел Николаевич</dc:creator>
  <cp:lastModifiedBy>Павлова Алена Андреевна</cp:lastModifiedBy>
  <cp:revision>15</cp:revision>
  <dcterms:created xsi:type="dcterms:W3CDTF">2023-08-31T12:21:09Z</dcterms:created>
  <dcterms:modified xsi:type="dcterms:W3CDTF">2023-09-01T09:43:41Z</dcterms:modified>
</cp:coreProperties>
</file>