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2" r:id="rId6"/>
    <p:sldId id="263" r:id="rId7"/>
    <p:sldId id="258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182"/>
    <a:srgbClr val="01B3CF"/>
    <a:srgbClr val="F36DE0"/>
    <a:srgbClr val="A30D8E"/>
    <a:srgbClr val="FF6600"/>
    <a:srgbClr val="EA3C06"/>
    <a:srgbClr val="D6851A"/>
    <a:srgbClr val="B85338"/>
    <a:srgbClr val="9954CC"/>
    <a:srgbClr val="70A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5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5F970-62FB-D64D-BD61-D08D23B74E83}" type="datetimeFigureOut">
              <a:rPr lang="x-none" smtClean="0"/>
              <a:t>26.09.2023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26CF7-00D4-0845-9587-51C6B021D53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205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A9083AAE-C72A-036E-1729-779FE8483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F0C749BD-12A3-2034-D5EA-049497C51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A3FAA669-FC1B-2CAE-FA85-5108DA7E2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3FDE7B1-BA68-0043-B630-EB3B4EC73E0B}" type="slidenum">
              <a:rPr lang="ru-RU" altLang="en-US" smtClean="0"/>
              <a:pPr/>
              <a:t>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82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CF6B7-B29E-480C-94C6-43DDB6B90482}" type="slidenum">
              <a:rPr lang="ru-RU" altLang="ru-RU" sz="1400" smtClean="0"/>
              <a:pPr>
                <a:spcBef>
                  <a:spcPct val="0"/>
                </a:spcBef>
              </a:pPr>
              <a:t>2</a:t>
            </a:fld>
            <a:endParaRPr lang="ru-RU" altLang="ru-RU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en-US">
                <a:latin typeface="Times New Roman" panose="02020603050405020304" pitchFamily="18" charset="0"/>
              </a:rPr>
              <a:t>Веб-сервис для записи на приём к врачу, ведения журнала здоровья, прохождения диспансеризаций и медицинских осмотров</a:t>
            </a: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792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CF6B7-B29E-480C-94C6-43DDB6B90482}" type="slidenum">
              <a:rPr lang="ru-RU" altLang="ru-RU" sz="1400" smtClean="0"/>
              <a:pPr>
                <a:spcBef>
                  <a:spcPct val="0"/>
                </a:spcBef>
              </a:pPr>
              <a:t>3</a:t>
            </a:fld>
            <a:endParaRPr lang="ru-RU" altLang="ru-RU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en-US">
                <a:latin typeface="Times New Roman" panose="02020603050405020304" pitchFamily="18" charset="0"/>
              </a:rPr>
              <a:t>Веб-сервис для записи на приём к врачу, ведения журнала здоровья, прохождения диспансеризаций и медицинских осмотров</a:t>
            </a: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594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CF6B7-B29E-480C-94C6-43DDB6B90482}" type="slidenum">
              <a:rPr lang="ru-RU" altLang="ru-RU" sz="1400" smtClean="0"/>
              <a:pPr>
                <a:spcBef>
                  <a:spcPct val="0"/>
                </a:spcBef>
              </a:pPr>
              <a:t>4</a:t>
            </a:fld>
            <a:endParaRPr lang="ru-RU" altLang="ru-RU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en-US">
                <a:latin typeface="Times New Roman" panose="02020603050405020304" pitchFamily="18" charset="0"/>
              </a:rPr>
              <a:t>Веб-сервис для записи на приём к врачу, ведения журнала здоровья, прохождения диспансеризаций и медицинских осмотров</a:t>
            </a: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402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CF6B7-B29E-480C-94C6-43DDB6B90482}" type="slidenum">
              <a:rPr lang="ru-RU" altLang="ru-RU" sz="1400" smtClean="0"/>
              <a:pPr>
                <a:spcBef>
                  <a:spcPct val="0"/>
                </a:spcBef>
              </a:pPr>
              <a:t>5</a:t>
            </a:fld>
            <a:endParaRPr lang="ru-RU" altLang="ru-RU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en-US">
                <a:latin typeface="Times New Roman" panose="02020603050405020304" pitchFamily="18" charset="0"/>
              </a:rPr>
              <a:t>Веб-сервис для записи на приём к врачу, ведения журнала здоровья, прохождения диспансеризаций и медицинских осмотров</a:t>
            </a: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520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CF6B7-B29E-480C-94C6-43DDB6B90482}" type="slidenum">
              <a:rPr lang="ru-RU" altLang="ru-RU" sz="1400" smtClean="0"/>
              <a:pPr>
                <a:spcBef>
                  <a:spcPct val="0"/>
                </a:spcBef>
              </a:pPr>
              <a:t>6</a:t>
            </a:fld>
            <a:endParaRPr lang="ru-RU" altLang="ru-RU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en-US">
                <a:latin typeface="Times New Roman" panose="02020603050405020304" pitchFamily="18" charset="0"/>
              </a:rPr>
              <a:t>Веб-сервис для записи на приём к врачу, ведения журнала здоровья, прохождения диспансеризаций и медицинских осмотров</a:t>
            </a: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262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7" indent="0" algn="ctr">
              <a:buNone/>
              <a:defRPr sz="1500"/>
            </a:lvl2pPr>
            <a:lvl3pPr marL="685793" indent="0" algn="ctr">
              <a:buNone/>
              <a:defRPr sz="1350"/>
            </a:lvl3pPr>
            <a:lvl4pPr marL="1028690" indent="0" algn="ctr">
              <a:buNone/>
              <a:defRPr sz="1200"/>
            </a:lvl4pPr>
            <a:lvl5pPr marL="1371586" indent="0" algn="ctr">
              <a:buNone/>
              <a:defRPr sz="1200"/>
            </a:lvl5pPr>
            <a:lvl6pPr marL="1714483" indent="0" algn="ctr">
              <a:buNone/>
              <a:defRPr sz="1200"/>
            </a:lvl6pPr>
            <a:lvl7pPr marL="2057379" indent="0" algn="ctr">
              <a:buNone/>
              <a:defRPr sz="1200"/>
            </a:lvl7pPr>
            <a:lvl8pPr marL="2400276" indent="0" algn="ctr">
              <a:buNone/>
              <a:defRPr sz="1200"/>
            </a:lvl8pPr>
            <a:lvl9pPr marL="2743173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4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4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271"/>
            <a:ext cx="5800725" cy="48431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3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7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0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7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6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4"/>
            <a:ext cx="3868340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6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87564"/>
            <a:ext cx="3887391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5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4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5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6" indent="0">
              <a:buNone/>
              <a:defRPr sz="750"/>
            </a:lvl5pPr>
            <a:lvl6pPr marL="1714483" indent="0">
              <a:buNone/>
              <a:defRPr sz="750"/>
            </a:lvl6pPr>
            <a:lvl7pPr marL="2057379" indent="0">
              <a:buNone/>
              <a:defRPr sz="750"/>
            </a:lvl7pPr>
            <a:lvl8pPr marL="2400276" indent="0">
              <a:buNone/>
              <a:defRPr sz="750"/>
            </a:lvl8pPr>
            <a:lvl9pPr marL="2743173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2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7" indent="0">
              <a:buNone/>
              <a:defRPr sz="2100"/>
            </a:lvl2pPr>
            <a:lvl3pPr marL="685793" indent="0">
              <a:buNone/>
              <a:defRPr sz="1800"/>
            </a:lvl3pPr>
            <a:lvl4pPr marL="1028690" indent="0">
              <a:buNone/>
              <a:defRPr sz="1500"/>
            </a:lvl4pPr>
            <a:lvl5pPr marL="1371586" indent="0">
              <a:buNone/>
              <a:defRPr sz="1500"/>
            </a:lvl5pPr>
            <a:lvl6pPr marL="1714483" indent="0">
              <a:buNone/>
              <a:defRPr sz="1500"/>
            </a:lvl6pPr>
            <a:lvl7pPr marL="2057379" indent="0">
              <a:buNone/>
              <a:defRPr sz="1500"/>
            </a:lvl7pPr>
            <a:lvl8pPr marL="2400276" indent="0">
              <a:buNone/>
              <a:defRPr sz="1500"/>
            </a:lvl8pPr>
            <a:lvl9pPr marL="2743173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6" indent="0">
              <a:buNone/>
              <a:defRPr sz="750"/>
            </a:lvl5pPr>
            <a:lvl6pPr marL="1714483" indent="0">
              <a:buNone/>
              <a:defRPr sz="750"/>
            </a:lvl6pPr>
            <a:lvl7pPr marL="2057379" indent="0">
              <a:buNone/>
              <a:defRPr sz="750"/>
            </a:lvl7pPr>
            <a:lvl8pPr marL="2400276" indent="0">
              <a:buNone/>
              <a:defRPr sz="750"/>
            </a:lvl8pPr>
            <a:lvl9pPr marL="2743173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2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3D62-6BF3-4E9C-96B6-92BFC88271F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1D09-B8E8-42F4-8A32-BDEFC864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1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5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8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F8D284AA-9743-2B46-5103-1C264F5E403F}"/>
              </a:ext>
            </a:extLst>
          </p:cNvPr>
          <p:cNvSpPr txBox="1">
            <a:spLocks/>
          </p:cNvSpPr>
          <p:nvPr/>
        </p:nvSpPr>
        <p:spPr bwMode="auto">
          <a:xfrm>
            <a:off x="318455" y="226652"/>
            <a:ext cx="5364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17538" indent="-236538">
              <a:spcBef>
                <a:spcPct val="20000"/>
              </a:spcBef>
              <a:buFont typeface="Arial" panose="020B0604020202020204" pitchFamily="34" charset="0"/>
              <a:buChar char="–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50913" indent="-188913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31913" indent="-188913">
              <a:spcBef>
                <a:spcPct val="20000"/>
              </a:spcBef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712913" indent="-188913">
              <a:spcBef>
                <a:spcPct val="20000"/>
              </a:spcBef>
              <a:buFont typeface="Arial" panose="020B0604020202020204" pitchFamily="34" charset="0"/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170113" indent="-188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627313" indent="-188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084513" indent="-188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541713" indent="-188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2400"/>
              </a:spcAft>
              <a:buNone/>
            </a:pPr>
            <a:r>
              <a:rPr lang="ru-RU" altLang="en-US" sz="2400" b="1" dirty="0">
                <a:solidFill>
                  <a:srgbClr val="63BAD6"/>
                </a:solidFill>
                <a:latin typeface="Arial Black" panose="020B0604020202020204" pitchFamily="34" charset="0"/>
              </a:rPr>
              <a:t>«</a:t>
            </a:r>
            <a:r>
              <a:rPr lang="ru-RU" altLang="en-US" sz="2400" b="1" dirty="0" err="1">
                <a:solidFill>
                  <a:srgbClr val="63BAD6"/>
                </a:solidFill>
                <a:latin typeface="Arial Black" panose="020B0604020202020204" pitchFamily="34" charset="0"/>
              </a:rPr>
              <a:t>ТрастМед</a:t>
            </a:r>
            <a:r>
              <a:rPr lang="ru-RU" altLang="en-US" sz="2400" b="1" dirty="0">
                <a:solidFill>
                  <a:srgbClr val="63BAD6"/>
                </a:solidFill>
                <a:latin typeface="Arial Black" panose="020B0604020202020204" pitchFamily="34" charset="0"/>
              </a:rPr>
              <a:t>»</a:t>
            </a:r>
            <a:endParaRPr lang="ru-RU" altLang="en-US" sz="2400" dirty="0">
              <a:solidFill>
                <a:srgbClr val="63BAD6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id="{846F0CFA-B05C-94C6-16D3-0AD1727E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90" y="625476"/>
            <a:ext cx="352901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en-US" sz="1400" b="1" dirty="0">
                <a:solidFill>
                  <a:srgbClr val="283148"/>
                </a:solidFill>
                <a:latin typeface="Arial" panose="020B0604020202020204" pitchFamily="34" charset="0"/>
              </a:rPr>
              <a:t>медицинская</a:t>
            </a:r>
            <a:r>
              <a:rPr lang="en-US" altLang="en-US" sz="1400" b="1" dirty="0">
                <a:solidFill>
                  <a:srgbClr val="283148"/>
                </a:solidFill>
                <a:latin typeface="Arial" panose="020B0604020202020204" pitchFamily="34" charset="0"/>
              </a:rPr>
              <a:t> </a:t>
            </a:r>
            <a:endParaRPr lang="ru-RU" altLang="en-US" sz="1400" b="1" dirty="0">
              <a:solidFill>
                <a:srgbClr val="283148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1400" b="1" dirty="0">
                <a:solidFill>
                  <a:srgbClr val="283148"/>
                </a:solidFill>
                <a:latin typeface="Arial" panose="020B0604020202020204" pitchFamily="34" charset="0"/>
              </a:rPr>
              <a:t>информационная</a:t>
            </a:r>
            <a:endParaRPr lang="en-US" altLang="en-US" sz="1400" b="1" dirty="0">
              <a:solidFill>
                <a:srgbClr val="283148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1400" b="1" dirty="0">
                <a:solidFill>
                  <a:srgbClr val="283148"/>
                </a:solidFill>
                <a:latin typeface="Arial" panose="020B0604020202020204" pitchFamily="34" charset="0"/>
              </a:rPr>
              <a:t>система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595AC5E0-8993-2240-E847-08847B76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93" y="387561"/>
            <a:ext cx="4941386" cy="493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990" y="1698331"/>
            <a:ext cx="580630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err="1">
                <a:solidFill>
                  <a:srgbClr val="01B3CF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ТрастМед</a:t>
            </a:r>
            <a:r>
              <a:rPr lang="ru-RU" sz="3400" b="1" dirty="0">
                <a:solidFill>
                  <a:srgbClr val="01B3CF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:</a:t>
            </a:r>
            <a:r>
              <a:rPr lang="en-US" sz="3400" b="1" dirty="0">
                <a:solidFill>
                  <a:srgbClr val="01B3CF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ru-RU" sz="3400" b="1" dirty="0">
                <a:solidFill>
                  <a:srgbClr val="01B3CF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Электронная справка</a:t>
            </a:r>
            <a:endParaRPr lang="en-US" sz="3400" b="1" dirty="0">
              <a:solidFill>
                <a:srgbClr val="01B3CF"/>
              </a:solidFill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  <a:p>
            <a:r>
              <a:rPr lang="ru-RU" sz="3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медицинские справки</a:t>
            </a:r>
          </a:p>
          <a:p>
            <a:r>
              <a:rPr lang="ru-RU" sz="3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электронном виде </a:t>
            </a:r>
            <a:r>
              <a:rPr lang="ru-RU" sz="3400" b="1" dirty="0">
                <a:solidFill>
                  <a:srgbClr val="01B3CF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ru-RU" sz="3400" b="1" dirty="0">
                <a:solidFill>
                  <a:srgbClr val="0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	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851AF21-146F-1245-16D8-86209CD23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90" y="4779698"/>
            <a:ext cx="352901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en-US" sz="1400" b="1" dirty="0">
                <a:solidFill>
                  <a:srgbClr val="283148"/>
                </a:solidFill>
                <a:latin typeface="Arial" panose="020B0604020202020204" pitchFamily="34" charset="0"/>
              </a:rPr>
              <a:t>Единая цифровая платформа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1400" b="1" dirty="0">
                <a:solidFill>
                  <a:srgbClr val="283148"/>
                </a:solidFill>
                <a:latin typeface="Arial" panose="020B0604020202020204" pitchFamily="34" charset="0"/>
              </a:rPr>
              <a:t>регионального здравоохранения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3554"/>
          <a:stretch/>
        </p:blipFill>
        <p:spPr>
          <a:xfrm>
            <a:off x="427176" y="1603226"/>
            <a:ext cx="3413637" cy="536092"/>
          </a:xfrm>
          <a:prstGeom prst="rect">
            <a:avLst/>
          </a:prstGeom>
        </p:spPr>
      </p:pic>
      <p:pic>
        <p:nvPicPr>
          <p:cNvPr id="5124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9" y="2391285"/>
            <a:ext cx="430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Изображение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6487" y="1575964"/>
            <a:ext cx="4570337" cy="3208530"/>
          </a:xfrm>
          <a:prstGeom prst="rect">
            <a:avLst/>
          </a:prstGeom>
          <a:noFill/>
          <a:ln>
            <a:noFill/>
          </a:ln>
          <a:effectLst>
            <a:outerShdw blurRad="406400" sx="97000" sy="97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10"/>
          <p:cNvSpPr>
            <a:spLocks noChangeArrowheads="1"/>
          </p:cNvSpPr>
          <p:nvPr/>
        </p:nvSpPr>
        <p:spPr bwMode="auto">
          <a:xfrm>
            <a:off x="959881" y="2391285"/>
            <a:ext cx="1161793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</a:pPr>
            <a:r>
              <a:rPr lang="ru-RU" altLang="ru-RU" sz="2400" b="1" dirty="0">
                <a:solidFill>
                  <a:srgbClr val="5471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r>
              <a:rPr lang="en-US" altLang="ru-RU" sz="2400" b="1" dirty="0">
                <a:solidFill>
                  <a:srgbClr val="5471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dr.ru</a:t>
            </a:r>
            <a:endParaRPr lang="ru-RU" altLang="ru-RU" sz="2400" b="1" dirty="0">
              <a:solidFill>
                <a:srgbClr val="5471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400D220E-C036-4A02-BEA3-43C2BCB35FC8}"/>
              </a:ext>
            </a:extLst>
          </p:cNvPr>
          <p:cNvSpPr txBox="1"/>
          <p:nvPr/>
        </p:nvSpPr>
        <p:spPr>
          <a:xfrm>
            <a:off x="0" y="265112"/>
            <a:ext cx="9144000" cy="73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Arial Black"/>
              <a:buNone/>
            </a:pPr>
            <a:r>
              <a:rPr lang="ru-RU" sz="2400" b="1" i="0" u="none" strike="noStrike" cap="none" dirty="0">
                <a:solidFill>
                  <a:srgbClr val="44546A"/>
                </a:solidFill>
                <a:latin typeface="Arial Black"/>
                <a:ea typeface="Arial Black"/>
                <a:cs typeface="Arial Black"/>
                <a:sym typeface="Arial Black"/>
              </a:rPr>
              <a:t>Личный кабинет</a:t>
            </a:r>
            <a:endParaRPr lang="en-US" sz="2400" b="1" i="0" u="none" strike="noStrike" cap="none" dirty="0">
              <a:solidFill>
                <a:srgbClr val="44546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Arial Black"/>
              <a:buNone/>
            </a:pPr>
            <a:r>
              <a:rPr lang="ru-RU" sz="2400" b="1" i="0" u="none" strike="noStrike" cap="none" dirty="0">
                <a:solidFill>
                  <a:srgbClr val="44546A"/>
                </a:solidFill>
                <a:latin typeface="Arial Black"/>
                <a:ea typeface="Arial Black"/>
                <a:cs typeface="Arial Black"/>
                <a:sym typeface="Arial Black"/>
              </a:rPr>
              <a:t>пациента</a:t>
            </a:r>
            <a:endParaRPr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2F7BF74-0B13-094E-6B43-C6EDA28E4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35" y="3245440"/>
            <a:ext cx="3529012" cy="14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28314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Доступ к электронным медицинским документам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28314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Оформление заявки на</a:t>
            </a:r>
            <a:r>
              <a:rPr lang="en-US" altLang="en-US" sz="1400" dirty="0">
                <a:solidFill>
                  <a:srgbClr val="28314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altLang="en-US" sz="1400" dirty="0">
                <a:solidFill>
                  <a:srgbClr val="28314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формирование электронного медицинского документа (справки в электронном виде)</a:t>
            </a:r>
            <a:endParaRPr lang="ru-RU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60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563813" y="388938"/>
            <a:ext cx="51689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35" y="4073377"/>
            <a:ext cx="25050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4352925"/>
            <a:ext cx="162718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07;p14">
            <a:extLst>
              <a:ext uri="{FF2B5EF4-FFF2-40B4-BE49-F238E27FC236}">
                <a16:creationId xmlns:a16="http://schemas.microsoft.com/office/drawing/2014/main" id="{9B1BB55E-800E-D961-62E8-8F859D1D76D3}"/>
              </a:ext>
            </a:extLst>
          </p:cNvPr>
          <p:cNvSpPr txBox="1"/>
          <p:nvPr/>
        </p:nvSpPr>
        <p:spPr>
          <a:xfrm>
            <a:off x="0" y="265112"/>
            <a:ext cx="9144000" cy="4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Arial Black"/>
              <a:buNone/>
            </a:pPr>
            <a:r>
              <a:rPr lang="ru-RU" sz="2400" b="1" i="0" u="none" strike="noStrike" cap="none" dirty="0">
                <a:solidFill>
                  <a:srgbClr val="44546A"/>
                </a:solidFill>
                <a:latin typeface="Arial Black"/>
                <a:ea typeface="Arial Black"/>
                <a:cs typeface="Arial Black"/>
                <a:sym typeface="Arial Black"/>
              </a:rPr>
              <a:t>Процесс заказа и оформления справки</a:t>
            </a:r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011866-B9A8-6C93-02C7-1FD822A4C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890" y="894917"/>
            <a:ext cx="7586820" cy="46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3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563813" y="388938"/>
            <a:ext cx="51689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Google Shape;107;p14">
            <a:extLst>
              <a:ext uri="{FF2B5EF4-FFF2-40B4-BE49-F238E27FC236}">
                <a16:creationId xmlns:a16="http://schemas.microsoft.com/office/drawing/2014/main" id="{CE8F5D90-39F6-7CEC-E11F-BA7052B18411}"/>
              </a:ext>
            </a:extLst>
          </p:cNvPr>
          <p:cNvSpPr txBox="1"/>
          <p:nvPr/>
        </p:nvSpPr>
        <p:spPr>
          <a:xfrm>
            <a:off x="0" y="265112"/>
            <a:ext cx="9144000" cy="4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Arial Black"/>
              <a:buNone/>
            </a:pPr>
            <a:r>
              <a:rPr lang="ru-RU" sz="2400" b="1" i="0" u="none" strike="noStrike" cap="none" dirty="0">
                <a:solidFill>
                  <a:srgbClr val="44546A"/>
                </a:solidFill>
                <a:latin typeface="Arial Black"/>
                <a:ea typeface="Arial Black"/>
                <a:cs typeface="Arial Black"/>
                <a:sym typeface="Arial Black"/>
              </a:rPr>
              <a:t>Обработка заявок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35B4D-A982-7874-C639-0B649D7CE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51" y="1226872"/>
            <a:ext cx="3988470" cy="2860481"/>
          </a:xfrm>
          <a:prstGeom prst="rect">
            <a:avLst/>
          </a:prstGeom>
          <a:effectLst>
            <a:outerShdw blurRad="203200" sx="97000" sy="97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516E2-FF7E-0E70-BB04-93EEB43D9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8" y="1226934"/>
            <a:ext cx="3986573" cy="2859120"/>
          </a:xfrm>
          <a:prstGeom prst="rect">
            <a:avLst/>
          </a:prstGeom>
          <a:effectLst>
            <a:outerShdw blurRad="203200" sx="97000" sy="97000" algn="ctr" rotWithShape="0">
              <a:srgbClr val="000000">
                <a:alpha val="33000"/>
              </a:srgbClr>
            </a:outerShdw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6CD23F2-FE38-C470-E200-59A69330E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22" y="4201834"/>
            <a:ext cx="3529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b="1" dirty="0">
                <a:effectLst/>
                <a:latin typeface="Arial" panose="020B0604020202020204" pitchFamily="34" charset="0"/>
              </a:rPr>
              <a:t>Обработка заявок на</a:t>
            </a:r>
            <a:r>
              <a:rPr lang="en-US" sz="1400" b="1" dirty="0">
                <a:effectLst/>
                <a:latin typeface="Arial" panose="020B0604020202020204" pitchFamily="34" charset="0"/>
              </a:rPr>
              <a:t> </a:t>
            </a:r>
            <a:r>
              <a:rPr lang="ru-RU" sz="1400" b="1" dirty="0">
                <a:effectLst/>
                <a:latin typeface="Arial" panose="020B0604020202020204" pitchFamily="34" charset="0"/>
              </a:rPr>
              <a:t>электронную</a:t>
            </a:r>
            <a:r>
              <a:rPr lang="en-US" sz="1400" b="1" dirty="0">
                <a:effectLst/>
                <a:latin typeface="Arial" panose="020B0604020202020204" pitchFamily="34" charset="0"/>
              </a:rPr>
              <a:t> </a:t>
            </a:r>
            <a:r>
              <a:rPr lang="ru-RU" sz="1400" b="1" dirty="0">
                <a:effectLst/>
                <a:latin typeface="Arial" panose="020B0604020202020204" pitchFamily="34" charset="0"/>
              </a:rPr>
              <a:t>справку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E4CC4C7-F778-0DBF-FB45-C3164E6F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361" y="4201834"/>
            <a:ext cx="3529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b="1" dirty="0">
                <a:effectLst/>
                <a:latin typeface="Arial" panose="020B0604020202020204" pitchFamily="34" charset="0"/>
              </a:rPr>
              <a:t>Формирование электронной медицинской</a:t>
            </a:r>
            <a:r>
              <a:rPr lang="en-US" sz="1400" b="1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1" dirty="0">
                <a:effectLst/>
                <a:latin typeface="Arial" panose="020B0604020202020204" pitchFamily="34" charset="0"/>
              </a:rPr>
              <a:t>справки </a:t>
            </a:r>
          </a:p>
        </p:txBody>
      </p:sp>
    </p:spTree>
    <p:extLst>
      <p:ext uri="{BB962C8B-B14F-4D97-AF65-F5344CB8AC3E}">
        <p14:creationId xmlns:p14="http://schemas.microsoft.com/office/powerpoint/2010/main" val="4228930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563813" y="388938"/>
            <a:ext cx="51689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1" y="3937000"/>
            <a:ext cx="25050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0"/>
            <a:ext cx="2862263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3540" y="1016365"/>
            <a:ext cx="3890916" cy="76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Оформление медицинских заключений и справок в электронном виде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соответствии с требованиями:</a:t>
            </a: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1CA56224-7278-5ED5-1D04-278618F0CC3C}"/>
              </a:ext>
            </a:extLst>
          </p:cNvPr>
          <p:cNvSpPr txBox="1"/>
          <p:nvPr/>
        </p:nvSpPr>
        <p:spPr>
          <a:xfrm>
            <a:off x="0" y="265112"/>
            <a:ext cx="9144000" cy="4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Arial Black"/>
              <a:buNone/>
            </a:pPr>
            <a:r>
              <a:rPr lang="ru-RU" sz="2400" b="1" i="0" u="none" strike="noStrike" cap="none" dirty="0">
                <a:solidFill>
                  <a:srgbClr val="44546A"/>
                </a:solidFill>
                <a:latin typeface="Arial Black"/>
                <a:ea typeface="Arial Black"/>
                <a:cs typeface="Arial Black"/>
                <a:sym typeface="Arial Black"/>
              </a:rPr>
              <a:t>Справки в электронном виде</a:t>
            </a:r>
            <a:endParaRPr lang="ru-RU" dirty="0"/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5BA0E229-4F0C-D820-5ADB-B08DE0D5EABE}"/>
              </a:ext>
            </a:extLst>
          </p:cNvPr>
          <p:cNvSpPr/>
          <p:nvPr/>
        </p:nvSpPr>
        <p:spPr>
          <a:xfrm>
            <a:off x="563540" y="1941781"/>
            <a:ext cx="3890916" cy="1228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Приказа Министерства здравоохранения РФ от 14 сентября 2020 г. №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972н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утверждении Порядка выдачи медицинскими организациями справок и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медицинских заключений»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CDE14C38-CA3A-A21F-0C45-B52E3CB5CD67}"/>
              </a:ext>
            </a:extLst>
          </p:cNvPr>
          <p:cNvSpPr/>
          <p:nvPr/>
        </p:nvSpPr>
        <p:spPr>
          <a:xfrm>
            <a:off x="563540" y="3349894"/>
            <a:ext cx="3890916" cy="191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Приказа Министерства здравоохранения РФ от 15 декабря 2014 г.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834н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по их заполнению»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40229-FBAD-731E-5061-5E371F7E6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613" y="1016365"/>
            <a:ext cx="3477091" cy="4356591"/>
          </a:xfrm>
          <a:prstGeom prst="roundRect">
            <a:avLst>
              <a:gd name="adj" fmla="val 977"/>
            </a:avLst>
          </a:prstGeom>
          <a:effectLst>
            <a:outerShdw blurRad="406400" sx="97000" sy="97000" algn="ctr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237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4AEC80-FC59-6B99-324A-261C1618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35204"/>
            <a:ext cx="7772400" cy="2523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9CEE04-9959-B028-5D30-04500CB5A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283038"/>
            <a:ext cx="7772400" cy="2166850"/>
          </a:xfrm>
          <a:prstGeom prst="rect">
            <a:avLst/>
          </a:prstGeom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563813" y="388938"/>
            <a:ext cx="51689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1CA56224-7278-5ED5-1D04-278618F0CC3C}"/>
              </a:ext>
            </a:extLst>
          </p:cNvPr>
          <p:cNvSpPr txBox="1"/>
          <p:nvPr/>
        </p:nvSpPr>
        <p:spPr>
          <a:xfrm>
            <a:off x="0" y="265112"/>
            <a:ext cx="9144000" cy="4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Arial Black"/>
              <a:buNone/>
            </a:pPr>
            <a:r>
              <a:rPr lang="ru-RU" sz="2400" b="1" i="0" u="none" strike="noStrike" cap="none" dirty="0">
                <a:solidFill>
                  <a:srgbClr val="44546A"/>
                </a:solidFill>
                <a:latin typeface="Arial Black"/>
                <a:ea typeface="Arial Black"/>
                <a:cs typeface="Arial Black"/>
                <a:sym typeface="Arial Black"/>
              </a:rPr>
              <a:t>Лучшие региональные практики</a:t>
            </a:r>
            <a:endParaRPr lang="ru-RU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9C6FEB93-F3B6-D07B-45D2-A1FC647E83BB}"/>
              </a:ext>
            </a:extLst>
          </p:cNvPr>
          <p:cNvSpPr/>
          <p:nvPr/>
        </p:nvSpPr>
        <p:spPr>
          <a:xfrm>
            <a:off x="3760099" y="1023666"/>
            <a:ext cx="4607814" cy="932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en-US" sz="13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.08.2023 </a:t>
            </a:r>
            <a:r>
              <a:rPr lang="ru-RU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еженедельном совещании с регионами-участниками пилотного проекта представлен </a:t>
            </a:r>
            <a:r>
              <a:rPr lang="ru-RU" sz="13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опыт Московской области по работе с электронными медицинскими документами (справки-онлайн)</a:t>
            </a:r>
          </a:p>
        </p:txBody>
      </p:sp>
    </p:spTree>
    <p:extLst>
      <p:ext uri="{BB962C8B-B14F-4D97-AF65-F5344CB8AC3E}">
        <p14:creationId xmlns:p14="http://schemas.microsoft.com/office/powerpoint/2010/main" val="2652602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 txBox="1">
            <a:spLocks/>
          </p:cNvSpPr>
          <p:nvPr/>
        </p:nvSpPr>
        <p:spPr bwMode="auto">
          <a:xfrm>
            <a:off x="1143000" y="455613"/>
            <a:ext cx="68580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63BAD6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Сделано в компании «СофТраст»</a:t>
            </a:r>
          </a:p>
        </p:txBody>
      </p:sp>
      <p:pic>
        <p:nvPicPr>
          <p:cNvPr id="41987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3229" y="2876550"/>
            <a:ext cx="143796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85"/>
          <p:cNvSpPr>
            <a:spLocks noChangeArrowheads="1"/>
          </p:cNvSpPr>
          <p:nvPr/>
        </p:nvSpPr>
        <p:spPr bwMode="auto">
          <a:xfrm>
            <a:off x="4217988" y="2307783"/>
            <a:ext cx="33575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</a:p>
          <a:p>
            <a:pPr eaLnBrk="1" hangingPunct="1"/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ул. Королёва, дом 2а, корпус 2, 4 этаж</a:t>
            </a:r>
          </a:p>
          <a:p>
            <a:pPr eaLnBrk="1" hangingPunct="1"/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г. Белгород, Россия, 308034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400" u="sng" dirty="0" err="1">
                <a:solidFill>
                  <a:srgbClr val="63BA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www.softrust.ru</a:t>
            </a:r>
            <a:r>
              <a:rPr lang="en-US" altLang="en-US" sz="1400" dirty="0">
                <a:solidFill>
                  <a:srgbClr val="63BA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u="sng" dirty="0">
                <a:solidFill>
                  <a:srgbClr val="63BA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www.2dr.ru  </a:t>
            </a:r>
            <a:endParaRPr lang="ru-RU" altLang="en-US" sz="1400" u="sng" dirty="0">
              <a:solidFill>
                <a:srgbClr val="63BA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Телефоны:</a:t>
            </a:r>
          </a:p>
          <a:p>
            <a:pPr eaLnBrk="1" hangingPunct="1"/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+7 (4722) 58–52–01</a:t>
            </a:r>
          </a:p>
          <a:p>
            <a:pPr eaLnBrk="1" hangingPunct="1"/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+7 (4722) 58–52–02</a:t>
            </a:r>
          </a:p>
          <a:p>
            <a:pPr eaLnBrk="1" hangingPunct="1"/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 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400" u="sng" dirty="0" err="1">
                <a:solidFill>
                  <a:srgbClr val="EF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mail@softrust.ru</a:t>
            </a:r>
            <a:endParaRPr lang="ru-RU" altLang="en-US" sz="1400" u="sng" dirty="0">
              <a:solidFill>
                <a:srgbClr val="EF47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1" y="3937000"/>
            <a:ext cx="25050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563" y="-238125"/>
            <a:ext cx="2740026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3937000"/>
            <a:ext cx="162718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1" y="9526"/>
            <a:ext cx="2862263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Прямоугольник 4"/>
          <p:cNvSpPr>
            <a:spLocks noChangeArrowheads="1"/>
          </p:cNvSpPr>
          <p:nvPr/>
        </p:nvSpPr>
        <p:spPr bwMode="auto">
          <a:xfrm>
            <a:off x="0" y="1392237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</a:pPr>
            <a:r>
              <a:rPr lang="ru-RU" altLang="ru-RU" sz="3200" b="1" dirty="0">
                <a:solidFill>
                  <a:srgbClr val="3A38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24617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11637</TotalTime>
  <Words>321</Words>
  <Application>Microsoft Macintosh PowerPoint</Application>
  <PresentationFormat>On-screen Show (16:10)</PresentationFormat>
  <Paragraphs>49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Gotham Pro</vt:lpstr>
      <vt:lpstr>Roboto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Подсистема</dc:title>
  <dc:creator>Руслан Нигматуллин</dc:creator>
  <cp:lastModifiedBy>Microsoft Office User</cp:lastModifiedBy>
  <cp:revision>270</cp:revision>
  <cp:lastPrinted>2019-10-22T15:59:37Z</cp:lastPrinted>
  <dcterms:created xsi:type="dcterms:W3CDTF">2019-10-16T05:29:50Z</dcterms:created>
  <dcterms:modified xsi:type="dcterms:W3CDTF">2023-09-26T23:53:09Z</dcterms:modified>
</cp:coreProperties>
</file>