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заголовка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" name="Уровень текста 1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119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120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24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25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Текст заголовка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44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45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7" name="Уровень текста 1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" name="Google Shape;26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57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5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68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69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Текст заголовка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1" name="Уровень текста 1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80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81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91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92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Google Shape;39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Текст заголовка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5" name="Уровень текста 1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Google Shape;42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97" name="Google Shape;10;p1"/>
          <p:cNvSpPr txBox="1"/>
          <p:nvPr/>
        </p:nvSpPr>
        <p:spPr>
          <a:xfrm>
            <a:off x="7579042" y="4889546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98" name="Google Shape;11;p1"/>
          <p:cNvSpPr txBox="1"/>
          <p:nvPr/>
        </p:nvSpPr>
        <p:spPr>
          <a:xfrm>
            <a:off x="4597165" y="4555192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99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6596" y="4663216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108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109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Уровень текста 1…"/>
          <p:cNvSpPr txBox="1"/>
          <p:nvPr>
            <p:ph type="body" sz="quarter" idx="1"/>
          </p:nvPr>
        </p:nvSpPr>
        <p:spPr>
          <a:xfrm>
            <a:off x="311699" y="3802977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 txBox="1"/>
          <p:nvPr/>
        </p:nvSpPr>
        <p:spPr>
          <a:xfrm>
            <a:off x="7891464" y="4793327"/>
            <a:ext cx="893417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7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itmcongress.ru</a:t>
            </a:r>
          </a:p>
        </p:txBody>
      </p:sp>
      <p:sp>
        <p:nvSpPr>
          <p:cNvPr id="3" name="Google Shape;11;p1"/>
          <p:cNvSpPr txBox="1"/>
          <p:nvPr/>
        </p:nvSpPr>
        <p:spPr>
          <a:xfrm>
            <a:off x="4909587" y="4458975"/>
            <a:ext cx="3000001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XXV Ежегодный всероссийский конгресс "Информационные технологии в медицине". </a:t>
            </a:r>
          </a:p>
          <a:p>
            <a:pPr algn="r">
              <a:lnSpc>
                <a:spcPct val="115000"/>
              </a:lnSpc>
              <a:defRPr sz="8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Москва, 10-11 октября 2024</a:t>
            </a:r>
          </a:p>
        </p:txBody>
      </p:sp>
      <p:pic>
        <p:nvPicPr>
          <p:cNvPr id="4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019" y="4566999"/>
            <a:ext cx="741596" cy="2803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" name="Уровень текста 1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59;p13" descr="Google Shape;59;p13"/>
          <p:cNvPicPr>
            <a:picLocks noChangeAspect="1"/>
          </p:cNvPicPr>
          <p:nvPr/>
        </p:nvPicPr>
        <p:blipFill>
          <a:blip r:embed="rId2">
            <a:extLst/>
          </a:blip>
          <a:srcRect l="4572" t="0" r="14060" b="0"/>
          <a:stretch>
            <a:fillRect/>
          </a:stretch>
        </p:blipFill>
        <p:spPr>
          <a:xfrm>
            <a:off x="-1" y="2266212"/>
            <a:ext cx="9144002" cy="2647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57;p13"/>
          <p:cNvSpPr txBox="1"/>
          <p:nvPr>
            <p:ph type="ctrTitle"/>
          </p:nvPr>
        </p:nvSpPr>
        <p:spPr>
          <a:xfrm>
            <a:off x="311699" y="620905"/>
            <a:ext cx="8520602" cy="1319251"/>
          </a:xfrm>
          <a:prstGeom prst="rect">
            <a:avLst/>
          </a:prstGeom>
        </p:spPr>
        <p:txBody>
          <a:bodyPr/>
          <a:lstStyle/>
          <a:p>
            <a:pPr algn="l">
              <a:defRPr sz="3200">
                <a:latin typeface="Montserrat"/>
                <a:ea typeface="Montserrat"/>
                <a:cs typeface="Montserrat"/>
                <a:sym typeface="Montserrat"/>
              </a:defRPr>
            </a:pPr>
            <a:r>
              <a:t>МЕДИЦИНСКАЯ </a:t>
            </a:r>
            <a:br/>
            <a:r>
              <a:t>ИНФОРМАЦИОННАЯ СИСТЕМА </a:t>
            </a:r>
          </a:p>
        </p:txBody>
      </p:sp>
      <p:sp>
        <p:nvSpPr>
          <p:cNvPr id="132" name="Google Shape;58;p13"/>
          <p:cNvSpPr txBox="1"/>
          <p:nvPr>
            <p:ph type="subTitle" sz="quarter" idx="1"/>
          </p:nvPr>
        </p:nvSpPr>
        <p:spPr>
          <a:xfrm>
            <a:off x="425999" y="2710640"/>
            <a:ext cx="3434802" cy="792601"/>
          </a:xfrm>
          <a:prstGeom prst="rect">
            <a:avLst/>
          </a:prstGeom>
        </p:spPr>
        <p:txBody>
          <a:bodyPr/>
          <a:lstStyle>
            <a:lvl1pPr marL="0" indent="0" algn="l">
              <a:defRPr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ARCHIMED+</a:t>
            </a:r>
          </a:p>
        </p:txBody>
      </p:sp>
      <p:sp>
        <p:nvSpPr>
          <p:cNvPr id="133" name="Google Shape;57;p13"/>
          <p:cNvSpPr txBox="1"/>
          <p:nvPr/>
        </p:nvSpPr>
        <p:spPr>
          <a:xfrm>
            <a:off x="1660799" y="1842062"/>
            <a:ext cx="6051001" cy="4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для автоматизации бизнес-процессов частных клиник</a:t>
            </a:r>
          </a:p>
        </p:txBody>
      </p:sp>
      <p:sp>
        <p:nvSpPr>
          <p:cNvPr id="134" name="Прямая соединительная линия 6"/>
          <p:cNvSpPr/>
          <p:nvPr/>
        </p:nvSpPr>
        <p:spPr>
          <a:xfrm>
            <a:off x="425999" y="2054430"/>
            <a:ext cx="1078952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Прямая соединительная линия 7"/>
          <p:cNvSpPr/>
          <p:nvPr/>
        </p:nvSpPr>
        <p:spPr>
          <a:xfrm>
            <a:off x="1316264" y="1922303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Прямая соединительная линия 8"/>
          <p:cNvSpPr/>
          <p:nvPr/>
        </p:nvSpPr>
        <p:spPr>
          <a:xfrm flipV="1">
            <a:off x="1346880" y="2054432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Прямоугольник 8"/>
          <p:cNvSpPr txBox="1"/>
          <p:nvPr/>
        </p:nvSpPr>
        <p:spPr>
          <a:xfrm>
            <a:off x="560945" y="363615"/>
            <a:ext cx="6755484" cy="932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800">
                <a:latin typeface="Montserrat"/>
                <a:ea typeface="Montserrat"/>
                <a:cs typeface="Montserrat"/>
                <a:sym typeface="Montserrat"/>
              </a:defRPr>
            </a:pPr>
            <a:r>
              <a:t>С НАМИ УДОБНО </a:t>
            </a:r>
          </a:p>
          <a:p>
            <a:pPr>
              <a:defRPr sz="2800">
                <a:latin typeface="Montserrat"/>
                <a:ea typeface="Montserrat"/>
                <a:cs typeface="Montserrat"/>
                <a:sym typeface="Montserrat"/>
              </a:defRPr>
            </a:pPr>
            <a:r>
              <a:t>И ЭФФЕКТИВНО РАБОТАТЬ</a:t>
            </a:r>
          </a:p>
        </p:txBody>
      </p:sp>
      <p:sp>
        <p:nvSpPr>
          <p:cNvPr id="139" name="TextBox 9"/>
          <p:cNvSpPr txBox="1"/>
          <p:nvPr/>
        </p:nvSpPr>
        <p:spPr>
          <a:xfrm>
            <a:off x="560945" y="1799089"/>
            <a:ext cx="6961062" cy="2354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Прозрачные бизнес-процессы</a:t>
            </a:r>
            <a:endParaRPr>
              <a:solidFill>
                <a:srgbClr val="808080"/>
              </a:solidFill>
            </a:endParaRP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Широкие интеграционные возможности/модульная система лицензирования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Подбор функционала под потребности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Легкое внедрение - для врачей с любым уровнем владения ПК</a:t>
            </a:r>
            <a:endParaRPr sz="1600"/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Персональный менеджер и дорожная карта внедрения проекта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Лаборатории, стационар, профосмотры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Решения для стоматологий </a:t>
            </a:r>
            <a:endParaRPr sz="1600"/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«Коробочное решение» - на 100% обеспечивает соблюдение российского законодательства в части хранения персональных данных</a:t>
            </a:r>
          </a:p>
        </p:txBody>
      </p:sp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Прямоугольник 8"/>
          <p:cNvSpPr txBox="1"/>
          <p:nvPr/>
        </p:nvSpPr>
        <p:spPr>
          <a:xfrm>
            <a:off x="2002637" y="1315211"/>
            <a:ext cx="4896427" cy="3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  клинике любого профиля и масштаба</a:t>
            </a:r>
          </a:p>
        </p:txBody>
      </p:sp>
      <p:sp>
        <p:nvSpPr>
          <p:cNvPr id="142" name="Прямая соединительная линия 8"/>
          <p:cNvSpPr/>
          <p:nvPr/>
        </p:nvSpPr>
        <p:spPr>
          <a:xfrm>
            <a:off x="614936" y="1472947"/>
            <a:ext cx="135708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Прямая соединительная линия 38"/>
          <p:cNvSpPr/>
          <p:nvPr/>
        </p:nvSpPr>
        <p:spPr>
          <a:xfrm>
            <a:off x="1783334" y="1340819"/>
            <a:ext cx="188687" cy="1321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Прямая соединительная линия 41"/>
          <p:cNvSpPr/>
          <p:nvPr/>
        </p:nvSpPr>
        <p:spPr>
          <a:xfrm flipV="1">
            <a:off x="1813952" y="1472949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Прямая соединительная линия 22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"/>
          <p:cNvSpPr txBox="1"/>
          <p:nvPr/>
        </p:nvSpPr>
        <p:spPr>
          <a:xfrm>
            <a:off x="540474" y="270630"/>
            <a:ext cx="6952528" cy="932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ИНСТРУМЕНТЫ АВТОМАТИЗАЦИИ ВРАЧЕБНОГО БЛОКА</a:t>
            </a:r>
          </a:p>
        </p:txBody>
      </p:sp>
      <p:sp>
        <p:nvSpPr>
          <p:cNvPr id="148" name="TextBox 9"/>
          <p:cNvSpPr txBox="1"/>
          <p:nvPr/>
        </p:nvSpPr>
        <p:spPr>
          <a:xfrm>
            <a:off x="558203" y="1465215"/>
            <a:ext cx="3537022" cy="105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Готовые протоколы для заполнения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истории болезни с учетом экспертизы,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либо утвержденные Минздравом,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наполненные современными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инструментами для скорости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работы по заполнению </a:t>
            </a:r>
          </a:p>
        </p:txBody>
      </p:sp>
      <p:sp>
        <p:nvSpPr>
          <p:cNvPr id="149" name="TextBox 7"/>
          <p:cNvSpPr txBox="1"/>
          <p:nvPr/>
        </p:nvSpPr>
        <p:spPr>
          <a:xfrm>
            <a:off x="5934781" y="3549051"/>
            <a:ext cx="2810779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      Автоматическая отчетность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   для контроля качества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главному врачу </a:t>
            </a:r>
          </a:p>
        </p:txBody>
      </p:sp>
      <p:sp>
        <p:nvSpPr>
          <p:cNvPr id="150" name="TextBox 31"/>
          <p:cNvSpPr txBox="1"/>
          <p:nvPr/>
        </p:nvSpPr>
        <p:spPr>
          <a:xfrm>
            <a:off x="6279288" y="2497172"/>
            <a:ext cx="2648973" cy="72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   Электронные больничные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     листы, связь с системой ФСС,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    автоматическое заполнение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   журнала ЭБЛ </a:t>
            </a:r>
          </a:p>
        </p:txBody>
      </p:sp>
      <p:sp>
        <p:nvSpPr>
          <p:cNvPr id="151" name="TextBox 32"/>
          <p:cNvSpPr txBox="1"/>
          <p:nvPr/>
        </p:nvSpPr>
        <p:spPr>
          <a:xfrm>
            <a:off x="5745753" y="1470467"/>
            <a:ext cx="2999806" cy="673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100"/>
            </a:pPr>
            <a:r>
              <a:t>Справочник лекарственных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/>
            </a:pPr>
            <a:r>
              <a:t>     препаратов с описанием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/>
            </a:pPr>
            <a:r>
              <a:t>            и для быстрой выписки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/>
            </a:pPr>
            <a:r>
              <a:t>               лекарственных рецептов </a:t>
            </a:r>
          </a:p>
        </p:txBody>
      </p:sp>
      <p:sp>
        <p:nvSpPr>
          <p:cNvPr id="152" name="TextBox 33"/>
          <p:cNvSpPr txBox="1"/>
          <p:nvPr/>
        </p:nvSpPr>
        <p:spPr>
          <a:xfrm>
            <a:off x="570521" y="3507721"/>
            <a:ext cx="3143849" cy="72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Готовая интеграция с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рубрикатором Минздрава для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составления планов лечения по клиническим рекомендациям</a:t>
            </a:r>
          </a:p>
        </p:txBody>
      </p:sp>
      <p:sp>
        <p:nvSpPr>
          <p:cNvPr id="153" name="TextBox 34"/>
          <p:cNvSpPr txBox="1"/>
          <p:nvPr/>
        </p:nvSpPr>
        <p:spPr>
          <a:xfrm>
            <a:off x="570522" y="2793238"/>
            <a:ext cx="2712487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Готовый справочник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с планами лечения согласно 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МЭС под каждый диагноз МКБ</a:t>
            </a:r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Прямоугольник 8"/>
          <p:cNvSpPr txBox="1"/>
          <p:nvPr/>
        </p:nvSpPr>
        <p:spPr>
          <a:xfrm>
            <a:off x="3475933" y="2116818"/>
            <a:ext cx="2269821" cy="127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defRPr sz="1600">
                <a:solidFill>
                  <a:srgbClr val="FF4545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ИТ-инструменты </a:t>
            </a:r>
            <a:endParaRPr b="1"/>
          </a:p>
          <a:p>
            <a:pPr algn="ctr">
              <a:defRPr sz="1600">
                <a:solidFill>
                  <a:srgbClr val="FF4545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интеграции с наиболее популярными </a:t>
            </a:r>
            <a:endParaRPr b="1"/>
          </a:p>
          <a:p>
            <a:pPr algn="ctr">
              <a:defRPr sz="1600">
                <a:solidFill>
                  <a:srgbClr val="FF4545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сервисами</a:t>
            </a:r>
          </a:p>
        </p:txBody>
      </p:sp>
      <p:sp>
        <p:nvSpPr>
          <p:cNvPr id="156" name="Овал 1"/>
          <p:cNvSpPr/>
          <p:nvPr/>
        </p:nvSpPr>
        <p:spPr>
          <a:xfrm>
            <a:off x="3353511" y="1535910"/>
            <a:ext cx="2514663" cy="2514660"/>
          </a:xfrm>
          <a:prstGeom prst="ellipse">
            <a:avLst/>
          </a:prstGeom>
          <a:ln w="6350">
            <a:solidFill>
              <a:srgbClr val="FF4545"/>
            </a:solidFill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57" name="Овал 2"/>
          <p:cNvSpPr/>
          <p:nvPr/>
        </p:nvSpPr>
        <p:spPr>
          <a:xfrm>
            <a:off x="5363571" y="1783914"/>
            <a:ext cx="141015" cy="141015"/>
          </a:xfrm>
          <a:prstGeom prst="ellipse">
            <a:avLst/>
          </a:prstGeom>
          <a:solidFill>
            <a:srgbClr val="FF45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58" name="Овал 15"/>
          <p:cNvSpPr/>
          <p:nvPr/>
        </p:nvSpPr>
        <p:spPr>
          <a:xfrm>
            <a:off x="5793766" y="2838817"/>
            <a:ext cx="141015" cy="141015"/>
          </a:xfrm>
          <a:prstGeom prst="ellipse">
            <a:avLst/>
          </a:prstGeom>
          <a:solidFill>
            <a:srgbClr val="FF45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59" name="Овал 16"/>
          <p:cNvSpPr/>
          <p:nvPr/>
        </p:nvSpPr>
        <p:spPr>
          <a:xfrm>
            <a:off x="5293064" y="3770662"/>
            <a:ext cx="141015" cy="141015"/>
          </a:xfrm>
          <a:prstGeom prst="ellipse">
            <a:avLst/>
          </a:prstGeom>
          <a:solidFill>
            <a:srgbClr val="FF45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60" name="Овал 17"/>
          <p:cNvSpPr/>
          <p:nvPr/>
        </p:nvSpPr>
        <p:spPr>
          <a:xfrm>
            <a:off x="3760556" y="3740936"/>
            <a:ext cx="141015" cy="141014"/>
          </a:xfrm>
          <a:prstGeom prst="ellipse">
            <a:avLst/>
          </a:prstGeom>
          <a:solidFill>
            <a:srgbClr val="FF45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61" name="Овал 18"/>
          <p:cNvSpPr/>
          <p:nvPr/>
        </p:nvSpPr>
        <p:spPr>
          <a:xfrm>
            <a:off x="3283008" y="2846996"/>
            <a:ext cx="141015" cy="141015"/>
          </a:xfrm>
          <a:prstGeom prst="ellipse">
            <a:avLst/>
          </a:prstGeom>
          <a:solidFill>
            <a:srgbClr val="FF45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62" name="Овал 19"/>
          <p:cNvSpPr/>
          <p:nvPr/>
        </p:nvSpPr>
        <p:spPr>
          <a:xfrm>
            <a:off x="3714369" y="1757509"/>
            <a:ext cx="141015" cy="141015"/>
          </a:xfrm>
          <a:prstGeom prst="ellipse">
            <a:avLst/>
          </a:prstGeom>
          <a:solidFill>
            <a:srgbClr val="FF45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63" name="Прямая соединительная линия 17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Прямая соединительная линия 27"/>
          <p:cNvSpPr/>
          <p:nvPr/>
        </p:nvSpPr>
        <p:spPr>
          <a:xfrm>
            <a:off x="4934856" y="956008"/>
            <a:ext cx="220425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Прямая соединительная линия 28"/>
          <p:cNvSpPr/>
          <p:nvPr/>
        </p:nvSpPr>
        <p:spPr>
          <a:xfrm>
            <a:off x="6950419" y="823881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Прямая соединительная линия 29"/>
          <p:cNvSpPr/>
          <p:nvPr/>
        </p:nvSpPr>
        <p:spPr>
          <a:xfrm flipV="1">
            <a:off x="6981036" y="956009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rcRect l="14895" t="27938" r="63601" b="10493"/>
          <a:stretch>
            <a:fillRect/>
          </a:stretch>
        </p:blipFill>
        <p:spPr>
          <a:xfrm>
            <a:off x="6233514" y="743584"/>
            <a:ext cx="2279742" cy="3669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3"/>
          <p:cNvSpPr txBox="1"/>
          <p:nvPr/>
        </p:nvSpPr>
        <p:spPr>
          <a:xfrm>
            <a:off x="540473" y="308730"/>
            <a:ext cx="5670824" cy="179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ПРОЩЕ ПРОЦЕССЫ С ИНСТРУМЕНТАМИ АВТОМАТИЗАЦИИ ВРАЧЕБНОГО БЛОКА </a:t>
            </a:r>
          </a:p>
        </p:txBody>
      </p:sp>
      <p:sp>
        <p:nvSpPr>
          <p:cNvPr id="170" name="TextBox 9"/>
          <p:cNvSpPr txBox="1"/>
          <p:nvPr/>
        </p:nvSpPr>
        <p:spPr>
          <a:xfrm>
            <a:off x="540473" y="2286337"/>
            <a:ext cx="4187618" cy="23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Запись на повторный прием в один клик </a:t>
            </a:r>
          </a:p>
        </p:txBody>
      </p:sp>
      <p:sp>
        <p:nvSpPr>
          <p:cNvPr id="171" name="TextBox 13"/>
          <p:cNvSpPr txBox="1"/>
          <p:nvPr/>
        </p:nvSpPr>
        <p:spPr>
          <a:xfrm>
            <a:off x="531107" y="3320600"/>
            <a:ext cx="5089946" cy="39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Выполнение плана лечения (автоматические отметки о прохождении в карточке пациента)</a:t>
            </a:r>
          </a:p>
        </p:txBody>
      </p:sp>
      <p:sp>
        <p:nvSpPr>
          <p:cNvPr id="172" name="TextBox 14"/>
          <p:cNvSpPr txBox="1"/>
          <p:nvPr/>
        </p:nvSpPr>
        <p:spPr>
          <a:xfrm>
            <a:off x="531106" y="3762609"/>
            <a:ext cx="4951728" cy="39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Инструменты коммуникаций с регистратурой и мед. сестрами (CRM-система, складской учет)</a:t>
            </a:r>
          </a:p>
        </p:txBody>
      </p:sp>
      <p:sp>
        <p:nvSpPr>
          <p:cNvPr id="173" name="TextBox 15"/>
          <p:cNvSpPr txBox="1"/>
          <p:nvPr/>
        </p:nvSpPr>
        <p:spPr>
          <a:xfrm>
            <a:off x="540474" y="4204620"/>
            <a:ext cx="2765216" cy="23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Мобильное приложение врача</a:t>
            </a:r>
          </a:p>
        </p:txBody>
      </p:sp>
      <p:sp>
        <p:nvSpPr>
          <p:cNvPr id="174" name="TextBox 16"/>
          <p:cNvSpPr txBox="1"/>
          <p:nvPr/>
        </p:nvSpPr>
        <p:spPr>
          <a:xfrm>
            <a:off x="540473" y="2559070"/>
            <a:ext cx="5277939" cy="39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Автоматическое заполнение документации (заключение, план лечения, рецепты, выписки  и пр.)</a:t>
            </a:r>
          </a:p>
        </p:txBody>
      </p:sp>
      <p:sp>
        <p:nvSpPr>
          <p:cNvPr id="175" name="TextBox 17"/>
          <p:cNvSpPr txBox="1"/>
          <p:nvPr/>
        </p:nvSpPr>
        <p:spPr>
          <a:xfrm>
            <a:off x="531107" y="3024473"/>
            <a:ext cx="5151952" cy="23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Готовые исследования по лабораториям сразу в историю болезни  </a:t>
            </a:r>
          </a:p>
        </p:txBody>
      </p:sp>
      <p:pic>
        <p:nvPicPr>
          <p:cNvPr id="1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Прямая соединительная линия 54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Прямая соединительная линия 55"/>
          <p:cNvSpPr/>
          <p:nvPr/>
        </p:nvSpPr>
        <p:spPr>
          <a:xfrm>
            <a:off x="4857310" y="1833453"/>
            <a:ext cx="981954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Прямая соединительная линия 56"/>
          <p:cNvSpPr/>
          <p:nvPr/>
        </p:nvSpPr>
        <p:spPr>
          <a:xfrm>
            <a:off x="5650577" y="1701326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Прямая соединительная линия 57"/>
          <p:cNvSpPr/>
          <p:nvPr/>
        </p:nvSpPr>
        <p:spPr>
          <a:xfrm flipV="1">
            <a:off x="5681195" y="1833455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3"/>
          <p:cNvSpPr txBox="1"/>
          <p:nvPr/>
        </p:nvSpPr>
        <p:spPr>
          <a:xfrm>
            <a:off x="462230" y="379480"/>
            <a:ext cx="6675171" cy="932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ИНСТРУМЕНТЫ АВТОМАТИЗАЦИИ УПРАВЛЕНЧЕСКОГО БЛОКА</a:t>
            </a:r>
          </a:p>
        </p:txBody>
      </p:sp>
      <p:sp>
        <p:nvSpPr>
          <p:cNvPr id="183" name="TextBox 9"/>
          <p:cNvSpPr txBox="1"/>
          <p:nvPr/>
        </p:nvSpPr>
        <p:spPr>
          <a:xfrm>
            <a:off x="2164031" y="1358741"/>
            <a:ext cx="5722670" cy="55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залог принятия правильных решений и увеличения проходимости и прибыльности компании</a:t>
            </a:r>
          </a:p>
        </p:txBody>
      </p:sp>
      <p:sp>
        <p:nvSpPr>
          <p:cNvPr id="184" name="TextBox 10"/>
          <p:cNvSpPr txBox="1"/>
          <p:nvPr/>
        </p:nvSpPr>
        <p:spPr>
          <a:xfrm>
            <a:off x="462230" y="2283210"/>
            <a:ext cx="4010824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Точная и прозрачная финансовая отчетность (рентабельность работы клиники, маржа, отчетность для бухгалтера – интеграция с 1С)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462230" y="2985369"/>
            <a:ext cx="4338372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Маркетинговая отчетность (управление потоками пациентов, увеличение продаж, знание своего клиента - ЦА- стратегия продвижения и привлечения)</a:t>
            </a:r>
          </a:p>
        </p:txBody>
      </p:sp>
      <p:sp>
        <p:nvSpPr>
          <p:cNvPr id="186" name="TextBox 12"/>
          <p:cNvSpPr txBox="1"/>
          <p:nvPr/>
        </p:nvSpPr>
        <p:spPr>
          <a:xfrm>
            <a:off x="5025364" y="2304220"/>
            <a:ext cx="4118636" cy="39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Отчетность по взаимодействию с контрагентами, контроль финансовых движений</a:t>
            </a:r>
          </a:p>
        </p:txBody>
      </p:sp>
      <p:sp>
        <p:nvSpPr>
          <p:cNvPr id="187" name="TextBox 13"/>
          <p:cNvSpPr txBox="1"/>
          <p:nvPr/>
        </p:nvSpPr>
        <p:spPr>
          <a:xfrm>
            <a:off x="470152" y="3635861"/>
            <a:ext cx="2354708" cy="23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Начисление зарплаты</a:t>
            </a:r>
          </a:p>
        </p:txBody>
      </p:sp>
      <p:sp>
        <p:nvSpPr>
          <p:cNvPr id="188" name="TextBox 14"/>
          <p:cNvSpPr txBox="1"/>
          <p:nvPr/>
        </p:nvSpPr>
        <p:spPr>
          <a:xfrm>
            <a:off x="5025364" y="2860288"/>
            <a:ext cx="3643446" cy="105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Формирование мотивации сотрудников для эффективной работы </a:t>
            </a:r>
            <a:endParaRPr sz="1600"/>
          </a:p>
          <a:p>
            <a: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Работа со складскими остатками </a:t>
            </a:r>
            <a:endParaRPr sz="1600"/>
          </a:p>
          <a:p>
            <a: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171450" indent="-171450"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Работа со страховыми агентами</a:t>
            </a:r>
          </a:p>
        </p:txBody>
      </p:sp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Прямая соединительная линия 30"/>
          <p:cNvSpPr/>
          <p:nvPr/>
        </p:nvSpPr>
        <p:spPr>
          <a:xfrm>
            <a:off x="579423" y="1668302"/>
            <a:ext cx="135708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Прямая соединительная линия 31"/>
          <p:cNvSpPr/>
          <p:nvPr/>
        </p:nvSpPr>
        <p:spPr>
          <a:xfrm>
            <a:off x="1747821" y="1536175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Прямая соединительная линия 32"/>
          <p:cNvSpPr/>
          <p:nvPr/>
        </p:nvSpPr>
        <p:spPr>
          <a:xfrm flipV="1">
            <a:off x="1778438" y="1668303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Прямая соединительная линия 36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3"/>
          <p:cNvSpPr txBox="1"/>
          <p:nvPr/>
        </p:nvSpPr>
        <p:spPr>
          <a:xfrm>
            <a:off x="540473" y="442834"/>
            <a:ext cx="4109907" cy="50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ИНТЕГРАЦИЯ С ЕГИСЗ</a:t>
            </a:r>
          </a:p>
        </p:txBody>
      </p:sp>
      <p:sp>
        <p:nvSpPr>
          <p:cNvPr id="196" name="TextBox 23"/>
          <p:cNvSpPr txBox="1"/>
          <p:nvPr/>
        </p:nvSpPr>
        <p:spPr>
          <a:xfrm>
            <a:off x="575353" y="2087701"/>
            <a:ext cx="6594638" cy="24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Готовая интеграция с ЕГИСЗ: соответствующая всем требованиям Минздрава</a:t>
            </a:r>
          </a:p>
        </p:txBody>
      </p:sp>
      <p:sp>
        <p:nvSpPr>
          <p:cNvPr id="197" name="TextBox 25"/>
          <p:cNvSpPr txBox="1"/>
          <p:nvPr/>
        </p:nvSpPr>
        <p:spPr>
          <a:xfrm>
            <a:off x="575353" y="2993060"/>
            <a:ext cx="7190918" cy="24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Передача данных РЭМД (разработчики контролируют сроки и внедрение типов СЭМДов) </a:t>
            </a:r>
          </a:p>
        </p:txBody>
      </p:sp>
      <p:sp>
        <p:nvSpPr>
          <p:cNvPr id="198" name="TextBox 26"/>
          <p:cNvSpPr txBox="1"/>
          <p:nvPr/>
        </p:nvSpPr>
        <p:spPr>
          <a:xfrm>
            <a:off x="575352" y="2529254"/>
            <a:ext cx="2953737" cy="24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71450" indent="-171450">
              <a:buClr>
                <a:srgbClr val="FF4545"/>
              </a:buClr>
              <a:buSzPct val="100000"/>
              <a:buFont typeface="Arial"/>
              <a:buChar char="•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Передача данных под систему ИЭМК</a:t>
            </a:r>
          </a:p>
        </p:txBody>
      </p:sp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Прямая соединительная линия 15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Прямая соединительная линия 16"/>
          <p:cNvSpPr/>
          <p:nvPr/>
        </p:nvSpPr>
        <p:spPr>
          <a:xfrm>
            <a:off x="5071674" y="710861"/>
            <a:ext cx="135708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Прямая соединительная линия 17"/>
          <p:cNvSpPr/>
          <p:nvPr/>
        </p:nvSpPr>
        <p:spPr>
          <a:xfrm>
            <a:off x="6240072" y="578735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Прямая соединительная линия 18"/>
          <p:cNvSpPr/>
          <p:nvPr/>
        </p:nvSpPr>
        <p:spPr>
          <a:xfrm flipV="1">
            <a:off x="6270690" y="710864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3"/>
          <p:cNvSpPr txBox="1"/>
          <p:nvPr/>
        </p:nvSpPr>
        <p:spPr>
          <a:xfrm>
            <a:off x="590323" y="426410"/>
            <a:ext cx="4109907" cy="50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ИНТЕГРАЦИЯ С ЕГИСЗ</a:t>
            </a:r>
          </a:p>
        </p:txBody>
      </p:sp>
      <p:sp>
        <p:nvSpPr>
          <p:cNvPr id="206" name="TextBox 23"/>
          <p:cNvSpPr txBox="1"/>
          <p:nvPr/>
        </p:nvSpPr>
        <p:spPr>
          <a:xfrm>
            <a:off x="590322" y="1764770"/>
            <a:ext cx="7225959" cy="168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Выгрузка данных в соответствии с Постановлением Правительства РФ от 9 февраля 2022 г. № 140 «О единой государственной информационной системе в сфере здравоохранения»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Консультация от специалистов компании Архимед Плюс по вопросам подключения к ЕГИСЗ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Выгрузка в ЕГИСЗ из МИС ArchiMed происходит автоматически без участия сотрудников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Все передаваемые данные защищены в соответствии с необходимыми требованиями</a:t>
            </a:r>
          </a:p>
          <a:p>
            <a:pPr marL="171450" indent="-171450" defTabSz="342900">
              <a:spcBef>
                <a:spcPts val="900"/>
              </a:spcBef>
              <a:buClr>
                <a:srgbClr val="FF4545"/>
              </a:buClr>
              <a:buSzPct val="100000"/>
              <a:buFont typeface="Arial"/>
              <a:buChar char="•"/>
              <a:defRPr sz="1100">
                <a:latin typeface="Montserrat"/>
                <a:ea typeface="Montserrat"/>
                <a:cs typeface="Montserrat"/>
                <a:sym typeface="Montserrat"/>
              </a:defRPr>
            </a:pPr>
            <a:r>
              <a:t>Передача данных об оказанной медицинской помощи в ЕГИСЗ обязательно для получения и продления медицинской лицензии</a:t>
            </a:r>
          </a:p>
        </p:txBody>
      </p:sp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Прямая соединительная линия 19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Прямая соединительная линия 20"/>
          <p:cNvSpPr/>
          <p:nvPr/>
        </p:nvSpPr>
        <p:spPr>
          <a:xfrm>
            <a:off x="5096598" y="666330"/>
            <a:ext cx="1357087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Прямая соединительная линия 21"/>
          <p:cNvSpPr/>
          <p:nvPr/>
        </p:nvSpPr>
        <p:spPr>
          <a:xfrm>
            <a:off x="6264997" y="534203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Прямая соединительная линия 22"/>
          <p:cNvSpPr/>
          <p:nvPr/>
        </p:nvSpPr>
        <p:spPr>
          <a:xfrm flipV="1">
            <a:off x="6295614" y="666332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3"/>
          <p:cNvSpPr txBox="1"/>
          <p:nvPr/>
        </p:nvSpPr>
        <p:spPr>
          <a:xfrm>
            <a:off x="590323" y="426410"/>
            <a:ext cx="2486093" cy="50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ИНТЕГРАЦИИ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6270" y="426409"/>
            <a:ext cx="1161992" cy="387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l="3089" t="18270" r="3089" b="41183"/>
          <a:stretch>
            <a:fillRect/>
          </a:stretch>
        </p:blipFill>
        <p:spPr>
          <a:xfrm>
            <a:off x="606357" y="1223837"/>
            <a:ext cx="8156644" cy="284197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Прямая соединительная линия 4"/>
          <p:cNvSpPr/>
          <p:nvPr/>
        </p:nvSpPr>
        <p:spPr>
          <a:xfrm>
            <a:off x="5225143" y="4431653"/>
            <a:ext cx="3410858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Прямая соединительная линия 5"/>
          <p:cNvSpPr/>
          <p:nvPr/>
        </p:nvSpPr>
        <p:spPr>
          <a:xfrm>
            <a:off x="3589323" y="666330"/>
            <a:ext cx="135708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Прямая соединительная линия 6"/>
          <p:cNvSpPr/>
          <p:nvPr/>
        </p:nvSpPr>
        <p:spPr>
          <a:xfrm>
            <a:off x="4757721" y="534203"/>
            <a:ext cx="188687" cy="1321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Прямая соединительная линия 7"/>
          <p:cNvSpPr/>
          <p:nvPr/>
        </p:nvSpPr>
        <p:spPr>
          <a:xfrm flipV="1">
            <a:off x="4788339" y="666332"/>
            <a:ext cx="158070" cy="14741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Квадрат"/>
          <p:cNvSpPr/>
          <p:nvPr/>
        </p:nvSpPr>
        <p:spPr>
          <a:xfrm>
            <a:off x="949356" y="361810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