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817" r:id="rId3"/>
    <p:sldId id="813" r:id="rId4"/>
    <p:sldId id="821" r:id="rId5"/>
    <p:sldId id="820" r:id="rId6"/>
    <p:sldId id="819" r:id="rId7"/>
    <p:sldId id="837" r:id="rId8"/>
    <p:sldId id="824" r:id="rId9"/>
    <p:sldId id="823" r:id="rId10"/>
    <p:sldId id="430" r:id="rId11"/>
    <p:sldId id="828" r:id="rId12"/>
    <p:sldId id="273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F6600"/>
    <a:srgbClr val="272E3E"/>
    <a:srgbClr val="395678"/>
    <a:srgbClr val="CC6622"/>
    <a:srgbClr val="996644"/>
    <a:srgbClr val="F6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840"/>
  </p:normalViewPr>
  <p:slideViewPr>
    <p:cSldViewPr snapToGrid="0">
      <p:cViewPr varScale="1">
        <p:scale>
          <a:sx n="93" d="100"/>
          <a:sy n="93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BFB87-C913-E04E-971D-6518CDBD4B47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C627-46BF-944E-A11E-02C054DC7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  <a:latin typeface="Helvetica Neue" panose="02000503000000020004" pitchFamily="2" charset="0"/>
              </a:rPr>
              <a:t>9 МИНУТ!!! Увеличить портреты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Команда проекта имеет многолетний опыт работы с медицинскими устройствами, в разное время наши специалисты участвовали в создании различных систем в сфере здравоохранения.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У нас большой опыт реализации НИОКР и масштабных проектов по внедрению лабораторных информационных систем в РФ.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Кроме коллег, представленных на данном слайде, в команду также входят руководитель проекта и документатор.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2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c7ec2d8df4_5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1" name="Google Shape;771;g2c7ec2d8df4_5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5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2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8D215-5D26-FE48-BBCA-CF088ED8EE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6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0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902ED2A-DC8B-47A4-ADBF-0DFA971A0BFD}" type="slidenum">
              <a:rPr lang="en-US" sz="1200" b="0" strike="noStrike" spc="-1">
                <a:solidFill>
                  <a:srgbClr val="000000"/>
                </a:solidFill>
                <a:latin typeface="Open Sans Light"/>
                <a:ea typeface="+mn-ea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3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</p:spPr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Вообще, использование промежуточного ПО характерно для зарубежных рынков, на российском рынке </a:t>
            </a:r>
            <a:r>
              <a:rPr lang="en" sz="3200" dirty="0">
                <a:effectLst/>
                <a:latin typeface="Helvetica Neue" panose="02000503000000020004" pitchFamily="2" charset="0"/>
              </a:rPr>
              <a:t>MW 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до сих пор не были представлены, как самостоятельные продукты, поэтому сравнение мы производили только с зарубежными аналогами.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Косвенными конкурентами на российском рынке являются разработчики специализированных программных продуктов, которые, как показала практика, могут также являться нашими Клиентами.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Но даже среди зарубежных продуктов, как показало сравнение, отсутствуют </a:t>
            </a:r>
            <a:r>
              <a:rPr lang="ru-RU" sz="3200" dirty="0" err="1">
                <a:effectLst/>
                <a:latin typeface="Helvetica Neue" panose="02000503000000020004" pitchFamily="2" charset="0"/>
              </a:rPr>
              <a:t>интероперабельные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3200" dirty="0" err="1">
                <a:effectLst/>
                <a:latin typeface="Helvetica Neue" panose="02000503000000020004" pitchFamily="2" charset="0"/>
              </a:rPr>
              <a:t>мультивендорные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 решения. В основном для них также характерна узкая специализация и в большей степени она лабораторная. Часть аналогов работает в основном по одной модели – либо </a:t>
            </a:r>
            <a:r>
              <a:rPr lang="en-US" sz="3200" dirty="0">
                <a:effectLst/>
                <a:latin typeface="Helvetica Neue" panose="02000503000000020004" pitchFamily="2" charset="0"/>
              </a:rPr>
              <a:t>PaaS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, либо </a:t>
            </a:r>
            <a:r>
              <a:rPr lang="en-US" sz="3200" dirty="0">
                <a:effectLst/>
                <a:latin typeface="Helvetica Neue" panose="02000503000000020004" pitchFamily="2" charset="0"/>
              </a:rPr>
              <a:t>white label 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внутри партнерских продуктов</a:t>
            </a:r>
            <a:r>
              <a:rPr lang="en-US" sz="3200" dirty="0">
                <a:effectLst/>
                <a:latin typeface="Helvetica Neue" panose="02000503000000020004" pitchFamily="2" charset="0"/>
              </a:rPr>
              <a:t>.</a:t>
            </a:r>
            <a:endParaRPr lang="ru-RU" sz="32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Сравнивали по таким критериям, как принцип работы, функциональность и типы подключаемых медицинских приборов.</a:t>
            </a:r>
          </a:p>
        </p:txBody>
      </p:sp>
    </p:spTree>
    <p:extLst>
      <p:ext uri="{BB962C8B-B14F-4D97-AF65-F5344CB8AC3E}">
        <p14:creationId xmlns:p14="http://schemas.microsoft.com/office/powerpoint/2010/main" val="365494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902ED2A-DC8B-47A4-ADBF-0DFA971A0BFD}" type="slidenum">
              <a:rPr lang="en-US" sz="1200" b="0" strike="noStrike" spc="-1">
                <a:solidFill>
                  <a:srgbClr val="000000"/>
                </a:solidFill>
                <a:latin typeface="Open Sans Light"/>
                <a:ea typeface="+mn-ea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3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</p:spPr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Вообще, использование промежуточного ПО характерно для зарубежных рынков, на российском рынке </a:t>
            </a:r>
            <a:r>
              <a:rPr lang="en" sz="3200" dirty="0">
                <a:effectLst/>
                <a:latin typeface="Helvetica Neue" panose="02000503000000020004" pitchFamily="2" charset="0"/>
              </a:rPr>
              <a:t>MW 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до сих пор не были представлены, как самостоятельные продукты, поэтому сравнение мы производили только с зарубежными аналогами.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Косвенными конкурентами на российском рынке являются разработчики специализированных программных продуктов, которые, как показала практика, могут также являться нашими Клиентами.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Но даже среди зарубежных продуктов, как показало сравнение, отсутствуют </a:t>
            </a:r>
            <a:r>
              <a:rPr lang="ru-RU" sz="3200" dirty="0" err="1">
                <a:effectLst/>
                <a:latin typeface="Helvetica Neue" panose="02000503000000020004" pitchFamily="2" charset="0"/>
              </a:rPr>
              <a:t>интероперабельные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 </a:t>
            </a:r>
            <a:r>
              <a:rPr lang="ru-RU" sz="3200" dirty="0" err="1">
                <a:effectLst/>
                <a:latin typeface="Helvetica Neue" panose="02000503000000020004" pitchFamily="2" charset="0"/>
              </a:rPr>
              <a:t>мультивендорные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 решения. В основном для них также характерна узкая специализация и в большей степени она лабораторная. Часть аналогов работает в основном по одной модели – либо </a:t>
            </a:r>
            <a:r>
              <a:rPr lang="en-US" sz="3200" dirty="0">
                <a:effectLst/>
                <a:latin typeface="Helvetica Neue" panose="02000503000000020004" pitchFamily="2" charset="0"/>
              </a:rPr>
              <a:t>PaaS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, либо </a:t>
            </a:r>
            <a:r>
              <a:rPr lang="en-US" sz="3200" dirty="0">
                <a:effectLst/>
                <a:latin typeface="Helvetica Neue" panose="02000503000000020004" pitchFamily="2" charset="0"/>
              </a:rPr>
              <a:t>white label </a:t>
            </a:r>
            <a:r>
              <a:rPr lang="ru-RU" sz="3200" dirty="0">
                <a:effectLst/>
                <a:latin typeface="Helvetica Neue" panose="02000503000000020004" pitchFamily="2" charset="0"/>
              </a:rPr>
              <a:t>внутри партнерских продуктов</a:t>
            </a:r>
            <a:r>
              <a:rPr lang="en-US" sz="3200" dirty="0">
                <a:effectLst/>
                <a:latin typeface="Helvetica Neue" panose="02000503000000020004" pitchFamily="2" charset="0"/>
              </a:rPr>
              <a:t>.</a:t>
            </a:r>
            <a:endParaRPr lang="ru-RU" sz="32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effectLst/>
                <a:latin typeface="Helvetica Neue" panose="02000503000000020004" pitchFamily="2" charset="0"/>
              </a:rPr>
              <a:t>Сравнивали по таким критериям, как принцип работы, функциональность и типы подключаемых медицинских приборов.</a:t>
            </a:r>
          </a:p>
        </p:txBody>
      </p:sp>
    </p:spTree>
    <p:extLst>
      <p:ext uri="{BB962C8B-B14F-4D97-AF65-F5344CB8AC3E}">
        <p14:creationId xmlns:p14="http://schemas.microsoft.com/office/powerpoint/2010/main" val="202110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Helvetica Neue" panose="02000503000000020004" pitchFamily="2" charset="0"/>
              </a:rPr>
              <a:t>Подтверждением востребованности продукта служат уже реализованные коммерческие кейсы. По партнерской модели мы работаем с 2021 года.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Helvetica Neue" panose="02000503000000020004" pitchFamily="2" charset="0"/>
              </a:rPr>
              <a:t>Более половины медицинских учреждений Республики Казахстан подключили свое лабораторное оборудование к МИС посредством нашего технологического решения. Есть коммерческий партнерский кейс в РФ и в настоящий момент реализуется еще 3 партнерских проекта на территории РФ.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Helvetica Neue" panose="02000503000000020004" pitchFamily="2" charset="0"/>
              </a:rPr>
              <a:t>Исследования различных гипотез рынка показали высокую заинтересованность регионов и ФГБУ для использования </a:t>
            </a:r>
            <a:r>
              <a:rPr lang="en-US" dirty="0">
                <a:effectLst/>
                <a:latin typeface="Helvetica Neue" panose="02000503000000020004" pitchFamily="2" charset="0"/>
              </a:rPr>
              <a:t>MW </a:t>
            </a:r>
            <a:r>
              <a:rPr lang="ru-RU" dirty="0">
                <a:effectLst/>
                <a:latin typeface="Helvetica Neue" panose="02000503000000020004" pitchFamily="2" charset="0"/>
              </a:rPr>
              <a:t>внутри их экосистемы. В настоящий момент реализуется пилотный проект в ФГБУ.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Helvetica Neue" panose="02000503000000020004" pitchFamily="2" charset="0"/>
              </a:rPr>
              <a:t>Во втором полугодии мы планируем запустить публичный сервис в тестовом режиме с одним из системных игроков рынка здравоохранения и протестировать модель обмена данными с медицинскими приборами в режиме ежемесячной подписки.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Helvetica Neue" panose="02000503000000020004" pitchFamily="2" charset="0"/>
              </a:rPr>
              <a:t>Если это найдет отклик, то в 2024 году будет запущен публичный сервис </a:t>
            </a:r>
            <a:r>
              <a:rPr lang="en-US" dirty="0">
                <a:effectLst/>
                <a:latin typeface="Helvetica Neue" panose="02000503000000020004" pitchFamily="2" charset="0"/>
              </a:rPr>
              <a:t>MW </a:t>
            </a:r>
            <a:r>
              <a:rPr lang="ru-RU" dirty="0">
                <a:effectLst/>
                <a:latin typeface="Helvetica Neue" panose="02000503000000020004" pitchFamily="2" charset="0"/>
              </a:rPr>
              <a:t>для проведения исследований по месту лечения под собственным брендом.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6B62-62B4-4F7B-8ABF-65AC876AFD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0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7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0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9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9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5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1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0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7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6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3603-42D8-4B15-878D-A30B34FAE6D3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997C-5715-4E3A-AC7A-1862308D0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1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.em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230101" cy="6858000"/>
          </a:xfrm>
          <a:prstGeom prst="rect">
            <a:avLst/>
          </a:prstGeom>
        </p:spPr>
      </p:pic>
      <p:sp>
        <p:nvSpPr>
          <p:cNvPr id="7" name="object 3"/>
          <p:cNvSpPr/>
          <p:nvPr/>
        </p:nvSpPr>
        <p:spPr>
          <a:xfrm>
            <a:off x="-1" y="-1934"/>
            <a:ext cx="12230101" cy="6858000"/>
          </a:xfrm>
          <a:custGeom>
            <a:avLst/>
            <a:gdLst/>
            <a:ahLst/>
            <a:cxnLst/>
            <a:rect l="l" t="t" r="r" b="b"/>
            <a:pathLst>
              <a:path w="19260185" h="10800080">
                <a:moveTo>
                  <a:pt x="19259999" y="0"/>
                </a:moveTo>
                <a:lnTo>
                  <a:pt x="0" y="0"/>
                </a:lnTo>
                <a:lnTo>
                  <a:pt x="0" y="10799999"/>
                </a:lnTo>
                <a:lnTo>
                  <a:pt x="19259999" y="10799999"/>
                </a:lnTo>
                <a:lnTo>
                  <a:pt x="19259999" y="0"/>
                </a:lnTo>
                <a:close/>
              </a:path>
            </a:pathLst>
          </a:custGeom>
          <a:solidFill>
            <a:srgbClr val="80808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89940"/>
              </p:ext>
            </p:extLst>
          </p:nvPr>
        </p:nvGraphicFramePr>
        <p:xfrm>
          <a:off x="908051" y="5144118"/>
          <a:ext cx="3353231" cy="71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051" y="5144118"/>
                        <a:ext cx="3353231" cy="715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08051" y="2423703"/>
            <a:ext cx="113633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ПРОМЕЖУТОЧНОЕ ПРОГРАММНОЕ ОБЕСПЕЧЕНИЕ (</a:t>
            </a:r>
            <a:r>
              <a:rPr lang="en-US" sz="4000" dirty="0">
                <a:solidFill>
                  <a:schemeClr val="bg1"/>
                </a:solidFill>
                <a:latin typeface="Montserrat Medium" panose="00000600000000000000" pitchFamily="2" charset="-52"/>
              </a:rPr>
              <a:t>MIDDLEWARE-SERVICE)</a:t>
            </a:r>
            <a:endParaRPr lang="ru-RU" sz="4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r>
              <a:rPr lang="ru-RU" sz="3600" dirty="0">
                <a:solidFill>
                  <a:schemeClr val="bg1"/>
                </a:solidFill>
                <a:latin typeface="Montserrat Medium" panose="00000600000000000000" pitchFamily="2" charset="-52"/>
              </a:rPr>
              <a:t>для подключения медицинских приборов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5" y="5291832"/>
            <a:ext cx="2314528" cy="4181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696A8-665E-E546-A8FD-093011403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07" y="259057"/>
            <a:ext cx="1755548" cy="736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737673-D2DE-8449-B40C-55DC91528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811" y="409612"/>
            <a:ext cx="1815314" cy="5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2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53CB0DA-C92D-8601-ED08-10E62F589040}"/>
              </a:ext>
            </a:extLst>
          </p:cNvPr>
          <p:cNvSpPr/>
          <p:nvPr/>
        </p:nvSpPr>
        <p:spPr>
          <a:xfrm>
            <a:off x="6076255" y="1156848"/>
            <a:ext cx="4652661" cy="1263461"/>
          </a:xfrm>
          <a:prstGeom prst="roundRect">
            <a:avLst>
              <a:gd name="adj" fmla="val 0"/>
            </a:avLst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2006544-48E2-30C4-5AC6-4BEBA9D313EA}"/>
              </a:ext>
            </a:extLst>
          </p:cNvPr>
          <p:cNvSpPr/>
          <p:nvPr/>
        </p:nvSpPr>
        <p:spPr>
          <a:xfrm>
            <a:off x="1273678" y="1156774"/>
            <a:ext cx="4626439" cy="1273969"/>
          </a:xfrm>
          <a:prstGeom prst="roundRect">
            <a:avLst>
              <a:gd name="adj" fmla="val 0"/>
            </a:avLst>
          </a:prstGeom>
          <a:solidFill>
            <a:srgbClr val="272E3E"/>
          </a:solidFill>
          <a:ln>
            <a:solidFill>
              <a:srgbClr val="272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B00CA14-82A6-AFC6-81C5-1A917C002B23}"/>
              </a:ext>
            </a:extLst>
          </p:cNvPr>
          <p:cNvSpPr/>
          <p:nvPr/>
        </p:nvSpPr>
        <p:spPr>
          <a:xfrm>
            <a:off x="6076255" y="2501280"/>
            <a:ext cx="4633794" cy="2199965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CD377-66E2-F75A-8556-494ED0EA77AB}"/>
              </a:ext>
            </a:extLst>
          </p:cNvPr>
          <p:cNvSpPr txBox="1"/>
          <p:nvPr/>
        </p:nvSpPr>
        <p:spPr>
          <a:xfrm>
            <a:off x="6037614" y="1061612"/>
            <a:ext cx="4987442" cy="130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14"/>
              </a:spcAft>
              <a:buClr>
                <a:schemeClr val="bg1"/>
              </a:buClr>
              <a:buSzPct val="150000"/>
            </a:pPr>
            <a:r>
              <a:rPr lang="ru-RU" sz="1429" b="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ПРИНЦИП РАБОТЫ МОДЕЛИ</a:t>
            </a:r>
            <a:endParaRPr lang="en-US" sz="1429" b="1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Интеграция с МИС / ЛИС через серверную часть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Возможность ежемесячной / ежеквартальной оплаты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для дистанционного мониторинга: 20 р. / мес.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165C5C-2D2C-F267-0C5B-9EA324209E29}"/>
              </a:ext>
            </a:extLst>
          </p:cNvPr>
          <p:cNvSpPr txBox="1">
            <a:spLocks/>
          </p:cNvSpPr>
          <p:nvPr/>
        </p:nvSpPr>
        <p:spPr>
          <a:xfrm>
            <a:off x="2827677" y="723926"/>
            <a:ext cx="3028349" cy="452364"/>
          </a:xfrm>
          <a:prstGeom prst="rect">
            <a:avLst/>
          </a:prstGeom>
        </p:spPr>
        <p:txBody>
          <a:bodyPr vert="horz" lIns="108877" tIns="54439" rIns="108877" bIns="54439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143" b="1" dirty="0">
                <a:latin typeface="Montserrat" pitchFamily="2" charset="0"/>
                <a:ea typeface="Segoe UI Black" panose="020B0A02040204020203" pitchFamily="34" charset="0"/>
                <a:cs typeface="Tahoma" panose="020B0604030504040204" pitchFamily="34" charset="0"/>
              </a:rPr>
              <a:t>White label</a:t>
            </a:r>
            <a:endParaRPr lang="ru-RU" sz="2143" b="1" dirty="0">
              <a:latin typeface="Montserrat" pitchFamily="2" charset="0"/>
              <a:ea typeface="Segoe UI Black" panose="020B0A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4FD62E4A-32B7-4656-47DC-B0D722781802}"/>
              </a:ext>
            </a:extLst>
          </p:cNvPr>
          <p:cNvSpPr txBox="1">
            <a:spLocks/>
          </p:cNvSpPr>
          <p:nvPr/>
        </p:nvSpPr>
        <p:spPr>
          <a:xfrm>
            <a:off x="6546084" y="606333"/>
            <a:ext cx="3295021" cy="519773"/>
          </a:xfrm>
          <a:prstGeom prst="rect">
            <a:avLst/>
          </a:prstGeom>
        </p:spPr>
        <p:txBody>
          <a:bodyPr vert="horz" lIns="108877" tIns="54439" rIns="108877" bIns="54439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143" b="1" dirty="0">
                <a:latin typeface="Montserrat" pitchFamily="2" charset="0"/>
                <a:cs typeface="Tahoma" panose="020B0604030504040204" pitchFamily="34" charset="0"/>
              </a:rPr>
              <a:t>PaaS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2A006B4-4889-3DE8-62BB-6F4D22C5F6F5}"/>
              </a:ext>
            </a:extLst>
          </p:cNvPr>
          <p:cNvSpPr/>
          <p:nvPr/>
        </p:nvSpPr>
        <p:spPr>
          <a:xfrm>
            <a:off x="1266324" y="2508523"/>
            <a:ext cx="4633794" cy="2187819"/>
          </a:xfrm>
          <a:prstGeom prst="roundRect">
            <a:avLst>
              <a:gd name="adj" fmla="val 0"/>
            </a:avLst>
          </a:prstGeom>
          <a:solidFill>
            <a:srgbClr val="395678"/>
          </a:solidFill>
          <a:ln>
            <a:solidFill>
              <a:srgbClr val="39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/>
          </a:p>
        </p:txBody>
      </p:sp>
      <p:sp>
        <p:nvSpPr>
          <p:cNvPr id="20" name="Прямоугольник: скругленные углы 7">
            <a:extLst>
              <a:ext uri="{FF2B5EF4-FFF2-40B4-BE49-F238E27FC236}">
                <a16:creationId xmlns:a16="http://schemas.microsoft.com/office/drawing/2014/main" id="{DF507A56-4101-2545-9E85-F10E44E060B0}"/>
              </a:ext>
            </a:extLst>
          </p:cNvPr>
          <p:cNvSpPr/>
          <p:nvPr/>
        </p:nvSpPr>
        <p:spPr>
          <a:xfrm>
            <a:off x="1266323" y="4823238"/>
            <a:ext cx="9462593" cy="1457495"/>
          </a:xfrm>
          <a:prstGeom prst="roundRect">
            <a:avLst>
              <a:gd name="adj" fmla="val 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53" dirty="0">
              <a:solidFill>
                <a:srgbClr val="E4A10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D1090-EE2B-6D49-9298-CE1B3366FA71}"/>
              </a:ext>
            </a:extLst>
          </p:cNvPr>
          <p:cNvSpPr txBox="1"/>
          <p:nvPr/>
        </p:nvSpPr>
        <p:spPr>
          <a:xfrm>
            <a:off x="1298018" y="4814528"/>
            <a:ext cx="9380334" cy="385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429" b="1" dirty="0">
                <a:latin typeface="Montserrat Medium" panose="00000600000000000000" pitchFamily="2" charset="-52"/>
                <a:ea typeface="+mj-ea"/>
                <a:cs typeface="+mj-cs"/>
              </a:rPr>
              <a:t>УСЛОВИЯ СОТРУДНИЧЕСТВА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BF968F-490F-E04D-B22B-3D7253E26837}"/>
              </a:ext>
            </a:extLst>
          </p:cNvPr>
          <p:cNvSpPr txBox="1"/>
          <p:nvPr/>
        </p:nvSpPr>
        <p:spPr>
          <a:xfrm>
            <a:off x="1284392" y="5190689"/>
            <a:ext cx="4571634" cy="100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14"/>
              </a:spcAft>
              <a:buClr>
                <a:schemeClr val="bg1"/>
              </a:buClr>
              <a:buSzPct val="150000"/>
            </a:pPr>
            <a:r>
              <a:rPr lang="ru-RU" sz="1191" dirty="0">
                <a:latin typeface="Montserrat Medium" panose="00000600000000000000" pitchFamily="2" charset="-52"/>
                <a:ea typeface="+mj-ea"/>
                <a:cs typeface="+mj-cs"/>
              </a:rPr>
              <a:t>Инструкции по настройке и подключению приборов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191" dirty="0">
                <a:latin typeface="Montserrat Medium" panose="00000600000000000000" pitchFamily="2" charset="-52"/>
                <a:ea typeface="+mj-ea"/>
                <a:cs typeface="+mj-cs"/>
              </a:rPr>
              <a:t>Удаленная видео и телефонная поддержка специалиста по внедрению при работе на объекте</a:t>
            </a:r>
          </a:p>
          <a:p>
            <a:pPr>
              <a:spcBef>
                <a:spcPts val="714"/>
              </a:spcBef>
              <a:buClr>
                <a:schemeClr val="bg1"/>
              </a:buClr>
              <a:buSzPct val="150000"/>
            </a:pPr>
            <a:r>
              <a:rPr lang="ru-RU" sz="1191" dirty="0">
                <a:latin typeface="Montserrat Medium" panose="00000600000000000000" pitchFamily="2" charset="-52"/>
                <a:ea typeface="+mj-ea"/>
                <a:cs typeface="+mj-cs"/>
              </a:rPr>
              <a:t>Гарантийная поддержка – 1 год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E7AF4C-7540-D745-A1F8-8377E6504ED5}"/>
              </a:ext>
            </a:extLst>
          </p:cNvPr>
          <p:cNvSpPr txBox="1"/>
          <p:nvPr/>
        </p:nvSpPr>
        <p:spPr>
          <a:xfrm>
            <a:off x="5963783" y="5190689"/>
            <a:ext cx="4901642" cy="100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14"/>
              </a:spcAft>
              <a:buClr>
                <a:schemeClr val="bg1"/>
              </a:buClr>
              <a:buSzPct val="150000"/>
            </a:pPr>
            <a:r>
              <a:rPr lang="ru-RU" sz="1191" dirty="0">
                <a:latin typeface="Montserrat Medium" panose="00000600000000000000" pitchFamily="2" charset="-52"/>
                <a:ea typeface="+mj-ea"/>
                <a:cs typeface="+mj-cs"/>
              </a:rPr>
              <a:t>Бесплатная разработка драйверов для новых устройств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191" dirty="0">
                <a:latin typeface="Montserrat Medium" panose="00000600000000000000" pitchFamily="2" charset="-52"/>
                <a:ea typeface="+mj-ea"/>
                <a:cs typeface="+mj-cs"/>
              </a:rPr>
              <a:t>Услуги по подключению оборудования оказываются по отдельному договору</a:t>
            </a:r>
          </a:p>
          <a:p>
            <a:pPr>
              <a:spcBef>
                <a:spcPts val="714"/>
              </a:spcBef>
              <a:buClr>
                <a:schemeClr val="bg1"/>
              </a:buClr>
              <a:buSzPct val="150000"/>
            </a:pPr>
            <a:r>
              <a:rPr lang="ru-RU" sz="1191" dirty="0">
                <a:latin typeface="Montserrat Medium" panose="00000600000000000000" pitchFamily="2" charset="-52"/>
                <a:ea typeface="+mj-ea"/>
                <a:cs typeface="+mj-cs"/>
              </a:rPr>
              <a:t>Техническая поддержка – 30% стоимости лицензий/год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21C4404D-EFEB-8A41-9DC8-367DE27BD66A}"/>
              </a:ext>
            </a:extLst>
          </p:cNvPr>
          <p:cNvSpPr txBox="1">
            <a:spLocks/>
          </p:cNvSpPr>
          <p:nvPr/>
        </p:nvSpPr>
        <p:spPr>
          <a:xfrm>
            <a:off x="346735" y="347011"/>
            <a:ext cx="6392243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ЦЕНОВАЯ ПОЛИТИКА</a:t>
            </a:r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B4891D38-BF8B-5D46-A79E-B62EED191F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427" y="332355"/>
          <a:ext cx="1762699" cy="37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B4891D38-BF8B-5D46-A79E-B62EED191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427" y="332355"/>
                        <a:ext cx="1762699" cy="375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4">
            <a:extLst>
              <a:ext uri="{FF2B5EF4-FFF2-40B4-BE49-F238E27FC236}">
                <a16:creationId xmlns:a16="http://schemas.microsoft.com/office/drawing/2014/main" id="{86894E35-9C07-AB48-BF16-77C51620099A}"/>
              </a:ext>
            </a:extLst>
          </p:cNvPr>
          <p:cNvSpPr txBox="1">
            <a:spLocks/>
          </p:cNvSpPr>
          <p:nvPr/>
        </p:nvSpPr>
        <p:spPr>
          <a:xfrm>
            <a:off x="352686" y="6414400"/>
            <a:ext cx="265029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2" algn="l">
              <a:lnSpc>
                <a:spcPct val="100000"/>
              </a:lnSpc>
              <a:spcBef>
                <a:spcPts val="125"/>
              </a:spcBef>
            </a:pPr>
            <a:r>
              <a:rPr lang="en-US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13</a:t>
            </a:r>
            <a:endParaRPr lang="ru-RU" sz="1429" dirty="0">
              <a:solidFill>
                <a:srgbClr val="666666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547C41-36D5-4A44-B97F-A4DA4EC50EF1}"/>
              </a:ext>
            </a:extLst>
          </p:cNvPr>
          <p:cNvSpPr txBox="1"/>
          <p:nvPr/>
        </p:nvSpPr>
        <p:spPr>
          <a:xfrm>
            <a:off x="6096441" y="2420738"/>
            <a:ext cx="4821885" cy="231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429" b="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ЦЕНОВАЯ ПОЛИТИКА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Серверная лицензия</a:t>
            </a:r>
            <a:r>
              <a:rPr lang="en-US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– не оплачивается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менеджер устройств – не оплачивается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</a:t>
            </a:r>
            <a:r>
              <a:rPr lang="en-US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SDK – 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не оплачивается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анализатора: 12 000 р. / год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</a:t>
            </a:r>
            <a:r>
              <a:rPr lang="ru-RU" sz="1191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РиА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оборудования: 19 800 р. / год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для прибора ФД: 8 400 р. / год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для ПМУ: 2 100 р. / год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4674AB32-4C0D-6944-B361-DEBAA4F37C2E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FAEE3-C7A4-524C-9794-7694F4C012D7}"/>
              </a:ext>
            </a:extLst>
          </p:cNvPr>
          <p:cNvSpPr txBox="1"/>
          <p:nvPr/>
        </p:nvSpPr>
        <p:spPr>
          <a:xfrm>
            <a:off x="1269898" y="2436769"/>
            <a:ext cx="4713476" cy="231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429" b="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ЦЕНОВАЯ ПОЛИТИКА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Серверная лицензия</a:t>
            </a:r>
            <a:r>
              <a:rPr lang="en-US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– от  500 000 р.</a:t>
            </a:r>
          </a:p>
          <a:p>
            <a:pPr>
              <a:lnSpc>
                <a:spcPct val="150000"/>
              </a:lnSpc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менеджер устройств – не оплачивается</a:t>
            </a:r>
            <a:endParaRPr lang="en-US" sz="1191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</a:t>
            </a:r>
            <a:r>
              <a:rPr lang="en-US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SDK – 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не оплачивается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анализатора: 30 000 р. 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</a:t>
            </a:r>
            <a:r>
              <a:rPr lang="ru-RU" sz="1191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РиА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оборудования: 50 000 р.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для прибора ФД: 20 000 р.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Лицензия на драйвер для ПМУ: 5 000 р.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E6353F-C478-4147-8B74-DF06A5718D48}"/>
              </a:ext>
            </a:extLst>
          </p:cNvPr>
          <p:cNvSpPr txBox="1"/>
          <p:nvPr/>
        </p:nvSpPr>
        <p:spPr>
          <a:xfrm>
            <a:off x="1286160" y="1049986"/>
            <a:ext cx="4809840" cy="1413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14"/>
              </a:spcAft>
              <a:buClr>
                <a:schemeClr val="bg1"/>
              </a:buClr>
              <a:buSzPct val="150000"/>
            </a:pPr>
            <a:r>
              <a:rPr lang="ru-RU" sz="1429" b="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ПРИНЦИП РАБОТЫ МОДЕЛИ </a:t>
            </a:r>
            <a:endParaRPr lang="en-US" sz="1429" b="1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Прямая интеграция менеджера устройств с МИС / ЛИС</a:t>
            </a:r>
          </a:p>
          <a:p>
            <a:pPr>
              <a:buClr>
                <a:schemeClr val="bg1"/>
              </a:buClr>
              <a:buSzPct val="150000"/>
            </a:pP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Средняя стоимость подключения </a:t>
            </a:r>
            <a:r>
              <a:rPr lang="ru-RU" sz="1191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вендором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медицинского оборудования к ИС: 100 - 200 </a:t>
            </a:r>
            <a:r>
              <a:rPr lang="ru-RU" sz="1191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т.р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191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Маржинальность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</a:t>
            </a:r>
            <a:r>
              <a:rPr lang="ru-RU" sz="1191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вендора</a:t>
            </a:r>
            <a:r>
              <a:rPr lang="ru-RU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: 100-300</a:t>
            </a:r>
            <a:r>
              <a:rPr lang="en-US" sz="1191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%</a:t>
            </a:r>
            <a:endParaRPr lang="ru-RU" sz="1191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B350E7-364E-CD4E-A0F0-A0C359962C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90" y="228480"/>
            <a:ext cx="10082610" cy="63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4">
            <a:extLst>
              <a:ext uri="{FF2B5EF4-FFF2-40B4-BE49-F238E27FC236}">
                <a16:creationId xmlns:a16="http://schemas.microsoft.com/office/drawing/2014/main" id="{A8B46EF4-A227-6B43-9467-9777FFDD9BC2}"/>
              </a:ext>
            </a:extLst>
          </p:cNvPr>
          <p:cNvSpPr/>
          <p:nvPr/>
        </p:nvSpPr>
        <p:spPr>
          <a:xfrm>
            <a:off x="2381678" y="3169003"/>
            <a:ext cx="3746876" cy="1825879"/>
          </a:xfrm>
          <a:prstGeom prst="roundRect">
            <a:avLst>
              <a:gd name="adj" fmla="val 0"/>
            </a:avLst>
          </a:prstGeom>
          <a:solidFill>
            <a:srgbClr val="272E3E"/>
          </a:solidFill>
          <a:ln>
            <a:solidFill>
              <a:srgbClr val="272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 dirty="0"/>
          </a:p>
        </p:txBody>
      </p:sp>
      <p:sp>
        <p:nvSpPr>
          <p:cNvPr id="26" name="Прямоугольник: скругленные углы 4">
            <a:extLst>
              <a:ext uri="{FF2B5EF4-FFF2-40B4-BE49-F238E27FC236}">
                <a16:creationId xmlns:a16="http://schemas.microsoft.com/office/drawing/2014/main" id="{6B445164-D26D-E544-A991-314C0D5E453A}"/>
              </a:ext>
            </a:extLst>
          </p:cNvPr>
          <p:cNvSpPr/>
          <p:nvPr/>
        </p:nvSpPr>
        <p:spPr>
          <a:xfrm>
            <a:off x="6344030" y="1252025"/>
            <a:ext cx="3744627" cy="1825909"/>
          </a:xfrm>
          <a:prstGeom prst="roundRect">
            <a:avLst>
              <a:gd name="adj" fmla="val 0"/>
            </a:avLst>
          </a:prstGeom>
          <a:solidFill>
            <a:srgbClr val="395678"/>
          </a:solidFill>
          <a:ln>
            <a:solidFill>
              <a:srgbClr val="39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 dirty="0"/>
          </a:p>
        </p:txBody>
      </p:sp>
      <p:sp>
        <p:nvSpPr>
          <p:cNvPr id="27" name="Прямоугольник: скругленные углы 4">
            <a:extLst>
              <a:ext uri="{FF2B5EF4-FFF2-40B4-BE49-F238E27FC236}">
                <a16:creationId xmlns:a16="http://schemas.microsoft.com/office/drawing/2014/main" id="{D4182325-F343-9F47-9DFF-70AC94FCD593}"/>
              </a:ext>
            </a:extLst>
          </p:cNvPr>
          <p:cNvSpPr/>
          <p:nvPr/>
        </p:nvSpPr>
        <p:spPr>
          <a:xfrm>
            <a:off x="2386168" y="1254814"/>
            <a:ext cx="3745707" cy="1825909"/>
          </a:xfrm>
          <a:prstGeom prst="roundRect">
            <a:avLst>
              <a:gd name="adj" fmla="val 0"/>
            </a:avLst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 dirty="0"/>
          </a:p>
        </p:txBody>
      </p:sp>
      <p:sp>
        <p:nvSpPr>
          <p:cNvPr id="28" name="Прямоугольник: скругленные углы 4">
            <a:extLst>
              <a:ext uri="{FF2B5EF4-FFF2-40B4-BE49-F238E27FC236}">
                <a16:creationId xmlns:a16="http://schemas.microsoft.com/office/drawing/2014/main" id="{C3014510-C201-644E-9BBA-BDD64EF7C5E3}"/>
              </a:ext>
            </a:extLst>
          </p:cNvPr>
          <p:cNvSpPr/>
          <p:nvPr/>
        </p:nvSpPr>
        <p:spPr>
          <a:xfrm>
            <a:off x="6368286" y="3161190"/>
            <a:ext cx="3720372" cy="1825909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43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573E32-1EC5-544C-B772-7F26CB97986D}"/>
              </a:ext>
            </a:extLst>
          </p:cNvPr>
          <p:cNvSpPr txBox="1"/>
          <p:nvPr/>
        </p:nvSpPr>
        <p:spPr>
          <a:xfrm>
            <a:off x="232433" y="2405652"/>
            <a:ext cx="2137644" cy="7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29" dirty="0">
                <a:latin typeface="Montserrat Medium" panose="00000600000000000000" pitchFamily="2" charset="-52"/>
                <a:ea typeface="+mj-ea"/>
                <a:cs typeface="+mj-cs"/>
              </a:rPr>
              <a:t>Алёхин Владимир Викторович</a:t>
            </a:r>
          </a:p>
          <a:p>
            <a:pPr algn="ctr"/>
            <a:r>
              <a:rPr lang="ru-RU" sz="1200" dirty="0">
                <a:latin typeface="Montserrat Medium" panose="00000600000000000000" pitchFamily="2" charset="-52"/>
                <a:ea typeface="+mj-ea"/>
                <a:cs typeface="+mj-cs"/>
              </a:rPr>
              <a:t>Директор по развитию</a:t>
            </a:r>
            <a:endParaRPr lang="en-US" sz="1200" dirty="0"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A0C6E8-3807-C14B-A409-861EF01A24F2}"/>
              </a:ext>
            </a:extLst>
          </p:cNvPr>
          <p:cNvSpPr txBox="1"/>
          <p:nvPr/>
        </p:nvSpPr>
        <p:spPr>
          <a:xfrm>
            <a:off x="10157942" y="4456751"/>
            <a:ext cx="1813140" cy="90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29" b="1" dirty="0">
                <a:latin typeface="Montserrat Medium" panose="00000600000000000000" pitchFamily="2" charset="-52"/>
                <a:ea typeface="+mj-ea"/>
                <a:cs typeface="+mj-cs"/>
              </a:rPr>
              <a:t>Серов Евгений Александрович</a:t>
            </a:r>
          </a:p>
          <a:p>
            <a:pPr algn="ctr"/>
            <a:r>
              <a:rPr lang="ru-RU" sz="1200" dirty="0">
                <a:latin typeface="Montserrat Medium" panose="00000600000000000000" pitchFamily="2" charset="-52"/>
                <a:ea typeface="+mj-ea"/>
                <a:cs typeface="+mj-cs"/>
              </a:rPr>
              <a:t>Ведущий разработчик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08FD77-76A0-D54D-AC76-2FBB91960132}"/>
              </a:ext>
            </a:extLst>
          </p:cNvPr>
          <p:cNvSpPr txBox="1"/>
          <p:nvPr/>
        </p:nvSpPr>
        <p:spPr>
          <a:xfrm>
            <a:off x="6339384" y="1900134"/>
            <a:ext cx="381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18 лет опыта в разработке лабораторных и медицинских информационных систем</a:t>
            </a:r>
          </a:p>
          <a:p>
            <a:endParaRPr lang="ru-RU" sz="1200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Создатель и автор первой российской реанимационно-анестезиологической информационной системы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8BB622-6178-FC4E-A68F-C4654FEFE74A}"/>
              </a:ext>
            </a:extLst>
          </p:cNvPr>
          <p:cNvSpPr txBox="1"/>
          <p:nvPr/>
        </p:nvSpPr>
        <p:spPr>
          <a:xfrm>
            <a:off x="6347423" y="1252026"/>
            <a:ext cx="3620360" cy="5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МЕНЕДЖМЕНТ ПРОДУКТА, АНАЛИТИКА</a:t>
            </a:r>
            <a:endParaRPr lang="ru-RU" sz="1429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1EF184-4157-F944-934D-92F2D5687A1A}"/>
              </a:ext>
            </a:extLst>
          </p:cNvPr>
          <p:cNvSpPr txBox="1"/>
          <p:nvPr/>
        </p:nvSpPr>
        <p:spPr>
          <a:xfrm>
            <a:off x="2390008" y="3204487"/>
            <a:ext cx="3898886" cy="5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РАЗРАБОТКА СЕРВЕРНОЙ ЧАСТИ, АРХИТЕКТУРА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E5D276-65A0-D04D-9323-4466532CB691}"/>
              </a:ext>
            </a:extLst>
          </p:cNvPr>
          <p:cNvSpPr txBox="1"/>
          <p:nvPr/>
        </p:nvSpPr>
        <p:spPr>
          <a:xfrm>
            <a:off x="6366082" y="3161191"/>
            <a:ext cx="2872401" cy="31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РАЗРАБОТКА ДРАЙВЕРОВ</a:t>
            </a:r>
            <a:endParaRPr lang="ru-RU" sz="1429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1D3B1B-7519-844F-9D39-5FBADA135169}"/>
              </a:ext>
            </a:extLst>
          </p:cNvPr>
          <p:cNvSpPr txBox="1"/>
          <p:nvPr/>
        </p:nvSpPr>
        <p:spPr>
          <a:xfrm>
            <a:off x="2381678" y="1254815"/>
            <a:ext cx="3807715" cy="5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СТРАТЕГИЯ, КОММЕРЦИАЛИЗАЦИЯ, МАРКЕТИНГ, </a:t>
            </a:r>
            <a:r>
              <a:rPr lang="en-US" sz="1429" dirty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  <a:cs typeface="+mj-cs"/>
              </a:rPr>
              <a:t>GR</a:t>
            </a: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FB45B9-149A-B745-9E8A-7E2A419AD381}"/>
              </a:ext>
            </a:extLst>
          </p:cNvPr>
          <p:cNvSpPr txBox="1"/>
          <p:nvPr/>
        </p:nvSpPr>
        <p:spPr>
          <a:xfrm>
            <a:off x="2363067" y="1881281"/>
            <a:ext cx="388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12 лет опыта продвижения продуктов и сервисов в сфере здравоохранения в крупнейшем разработчике ПО и государственных корпорациях</a:t>
            </a:r>
            <a:endParaRPr lang="en-US" sz="1200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endParaRPr lang="en-US" sz="1200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Квалификация </a:t>
            </a:r>
            <a:r>
              <a:rPr lang="en-US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MBA (</a:t>
            </a:r>
            <a:r>
              <a:rPr lang="ru-RU" sz="1200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РАНХиГС</a:t>
            </a:r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)</a:t>
            </a:r>
            <a:endParaRPr lang="en-US" sz="1200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65899B-A8DE-6347-B816-6D7C53B6535B}"/>
              </a:ext>
            </a:extLst>
          </p:cNvPr>
          <p:cNvSpPr txBox="1"/>
          <p:nvPr/>
        </p:nvSpPr>
        <p:spPr>
          <a:xfrm>
            <a:off x="2366735" y="3777751"/>
            <a:ext cx="389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15 лет опыта разработки высоконагруженного ПО для разных отраслей экономики</a:t>
            </a:r>
            <a:r>
              <a:rPr lang="en-US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 интересах крупнейших ПАО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CD5EA6-E234-574C-9334-B6E63591BD73}"/>
              </a:ext>
            </a:extLst>
          </p:cNvPr>
          <p:cNvSpPr txBox="1"/>
          <p:nvPr/>
        </p:nvSpPr>
        <p:spPr>
          <a:xfrm>
            <a:off x="6333863" y="3731899"/>
            <a:ext cx="381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15 лет опыта разработки драйверов и интеграции с различным медицинским оборудованием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9E53A7-DB38-2E40-88A0-BB5727A9DBAE}"/>
              </a:ext>
            </a:extLst>
          </p:cNvPr>
          <p:cNvSpPr txBox="1"/>
          <p:nvPr/>
        </p:nvSpPr>
        <p:spPr>
          <a:xfrm>
            <a:off x="237021" y="4534586"/>
            <a:ext cx="2167540" cy="7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29" b="1" dirty="0">
                <a:latin typeface="Montserrat Medium" panose="00000600000000000000" pitchFamily="2" charset="-52"/>
                <a:ea typeface="+mj-ea"/>
                <a:cs typeface="+mj-cs"/>
              </a:rPr>
              <a:t>Ерофеев Дмитрий Александрович</a:t>
            </a:r>
          </a:p>
          <a:p>
            <a:pPr algn="ctr"/>
            <a:r>
              <a:rPr lang="ru-RU" sz="1200" dirty="0">
                <a:latin typeface="Montserrat Medium" panose="00000600000000000000" pitchFamily="2" charset="-52"/>
                <a:ea typeface="+mj-ea"/>
                <a:cs typeface="+mj-cs"/>
              </a:rPr>
              <a:t>Технический директор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DEBC77-5CE9-6A40-A738-38C110AA0EAC}"/>
              </a:ext>
            </a:extLst>
          </p:cNvPr>
          <p:cNvSpPr txBox="1"/>
          <p:nvPr/>
        </p:nvSpPr>
        <p:spPr>
          <a:xfrm>
            <a:off x="10010140" y="2273943"/>
            <a:ext cx="2137644" cy="7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29" dirty="0">
                <a:latin typeface="Montserrat Medium" panose="00000600000000000000" pitchFamily="2" charset="-52"/>
                <a:ea typeface="+mj-ea"/>
                <a:cs typeface="+mj-cs"/>
              </a:rPr>
              <a:t>Бугров Денис Геннадьевич </a:t>
            </a:r>
            <a:r>
              <a:rPr lang="ru-RU" sz="1200" dirty="0">
                <a:latin typeface="Montserrat Medium" panose="00000600000000000000" pitchFamily="2" charset="-52"/>
                <a:ea typeface="+mj-ea"/>
                <a:cs typeface="+mj-cs"/>
              </a:rPr>
              <a:t>Генеральный директор</a:t>
            </a:r>
            <a:endParaRPr lang="en-US" sz="1200" dirty="0"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59" name="object 4">
            <a:extLst>
              <a:ext uri="{FF2B5EF4-FFF2-40B4-BE49-F238E27FC236}">
                <a16:creationId xmlns:a16="http://schemas.microsoft.com/office/drawing/2014/main" id="{F36AD474-F57F-9441-AB65-CFFA5F9F20DA}"/>
              </a:ext>
            </a:extLst>
          </p:cNvPr>
          <p:cNvSpPr txBox="1">
            <a:spLocks/>
          </p:cNvSpPr>
          <p:nvPr/>
        </p:nvSpPr>
        <p:spPr>
          <a:xfrm>
            <a:off x="346735" y="347011"/>
            <a:ext cx="9285638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КОМАНДА</a:t>
            </a:r>
          </a:p>
        </p:txBody>
      </p:sp>
      <p:graphicFrame>
        <p:nvGraphicFramePr>
          <p:cNvPr id="60" name="Объект 59">
            <a:extLst>
              <a:ext uri="{FF2B5EF4-FFF2-40B4-BE49-F238E27FC236}">
                <a16:creationId xmlns:a16="http://schemas.microsoft.com/office/drawing/2014/main" id="{8EA54D10-AC36-5C44-936D-64B96B544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06450" y="-3604816"/>
          <a:ext cx="356667" cy="7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60" name="Объект 59">
                        <a:extLst>
                          <a:ext uri="{FF2B5EF4-FFF2-40B4-BE49-F238E27FC236}">
                            <a16:creationId xmlns:a16="http://schemas.microsoft.com/office/drawing/2014/main" id="{8EA54D10-AC36-5C44-936D-64B96B544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06450" y="-3604816"/>
                        <a:ext cx="356667" cy="7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bject 4">
            <a:extLst>
              <a:ext uri="{FF2B5EF4-FFF2-40B4-BE49-F238E27FC236}">
                <a16:creationId xmlns:a16="http://schemas.microsoft.com/office/drawing/2014/main" id="{887CCF58-1511-2F4C-9208-5AE6C25540C1}"/>
              </a:ext>
            </a:extLst>
          </p:cNvPr>
          <p:cNvSpPr txBox="1">
            <a:spLocks/>
          </p:cNvSpPr>
          <p:nvPr/>
        </p:nvSpPr>
        <p:spPr>
          <a:xfrm>
            <a:off x="352686" y="6414400"/>
            <a:ext cx="265029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2" algn="l">
              <a:lnSpc>
                <a:spcPct val="100000"/>
              </a:lnSpc>
              <a:spcBef>
                <a:spcPts val="125"/>
              </a:spcBef>
            </a:pPr>
            <a:r>
              <a:rPr lang="en-US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20</a:t>
            </a:r>
            <a:endParaRPr lang="ru-RU" sz="1429" dirty="0">
              <a:solidFill>
                <a:srgbClr val="666666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9642FCA8-D8BD-5246-BA8B-4E05AAEB2195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10D5F7-6DD8-F14F-B2C6-03A9BE9787B2}"/>
              </a:ext>
            </a:extLst>
          </p:cNvPr>
          <p:cNvSpPr txBox="1"/>
          <p:nvPr/>
        </p:nvSpPr>
        <p:spPr>
          <a:xfrm>
            <a:off x="2891686" y="693768"/>
            <a:ext cx="647373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70" i="1" dirty="0">
                <a:solidFill>
                  <a:srgbClr val="FF6600"/>
                </a:solidFill>
                <a:latin typeface="Montserrat SemiBold" panose="00000700000000000000" pitchFamily="2" charset="-52"/>
                <a:ea typeface="+mj-ea"/>
                <a:cs typeface="Amatic SC" panose="00000500000000000000" pitchFamily="2" charset="-79"/>
              </a:rPr>
              <a:t>Основатели с 2012 г. участвуют в совместных проектах по разработке и внедрению информационных систем в сфере здравоохранения</a:t>
            </a:r>
          </a:p>
        </p:txBody>
      </p:sp>
      <p:pic>
        <p:nvPicPr>
          <p:cNvPr id="3" name="Рисунок 2" descr="Изображение выглядит как Человеческое лицо, человек, одежда, Селфи&#10;&#10;Автоматически созданное описание">
            <a:extLst>
              <a:ext uri="{FF2B5EF4-FFF2-40B4-BE49-F238E27FC236}">
                <a16:creationId xmlns:a16="http://schemas.microsoft.com/office/drawing/2014/main" id="{BFB0712E-0D95-8849-9EA0-510DDBB9A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762" y="3103540"/>
            <a:ext cx="1250110" cy="1353211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ческое лицо, Лоб, Подбород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18BA08A-3ED7-DC4B-9A66-AE657D494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8244" y="963470"/>
            <a:ext cx="1013383" cy="1285358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человек, одежда, Аудио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14118EAD-16C7-CD4A-AE5B-1CD9A801F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67" y="1176977"/>
            <a:ext cx="1149924" cy="1227401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на открытом воздухе, Человеческое лиц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0E66619-4638-4E4E-A4DB-E9F1ADB9E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50" y="3122515"/>
            <a:ext cx="1287854" cy="13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8427" y="332355"/>
            <a:ext cx="1762696" cy="375968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4"/>
          <p:cNvSpPr txBox="1"/>
          <p:nvPr/>
        </p:nvSpPr>
        <p:spPr>
          <a:xfrm>
            <a:off x="394357" y="337546"/>
            <a:ext cx="10083200" cy="36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b" anchorCtr="0">
            <a:spAutoFit/>
          </a:bodyPr>
          <a:lstStyle/>
          <a:p>
            <a:pPr marL="16933">
              <a:buClr>
                <a:srgbClr val="FF6600"/>
              </a:buClr>
              <a:buSzPts val="1700"/>
            </a:pPr>
            <a:r>
              <a:rPr lang="ru" sz="2267">
                <a:solidFill>
                  <a:srgbClr val="FF66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КЛИЕНТЫ И ПАРТНЕРЫ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54"/>
          <p:cNvSpPr txBox="1"/>
          <p:nvPr/>
        </p:nvSpPr>
        <p:spPr>
          <a:xfrm>
            <a:off x="352687" y="6414211"/>
            <a:ext cx="264800" cy="24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67" rIns="0" bIns="0" anchor="b" anchorCtr="0">
            <a:spAutoFit/>
          </a:bodyPr>
          <a:lstStyle/>
          <a:p>
            <a:pPr marL="16933">
              <a:buClr>
                <a:srgbClr val="666666"/>
              </a:buClr>
              <a:buSzPts val="1100"/>
            </a:pPr>
            <a:r>
              <a:rPr lang="ru" sz="1467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16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6" name="Google Shape;77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8427" y="332355"/>
            <a:ext cx="1762696" cy="375968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54"/>
          <p:cNvSpPr txBox="1"/>
          <p:nvPr/>
        </p:nvSpPr>
        <p:spPr>
          <a:xfrm>
            <a:off x="10201571" y="6334149"/>
            <a:ext cx="1676800" cy="19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3" rIns="0" bIns="0" anchor="b" anchorCtr="0">
            <a:spAutoFit/>
          </a:bodyPr>
          <a:lstStyle/>
          <a:p>
            <a:pPr marL="16933">
              <a:buClr>
                <a:srgbClr val="FF6600"/>
              </a:buClr>
              <a:buSzPts val="900"/>
            </a:pPr>
            <a:r>
              <a:rPr lang="ru" sz="1200">
                <a:solidFill>
                  <a:srgbClr val="FF66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WWW.MITRA.TOOLS</a:t>
            </a:r>
            <a:endParaRPr sz="1200">
              <a:solidFill>
                <a:srgbClr val="FF66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78" name="Google Shape;778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67" y="911524"/>
            <a:ext cx="3556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3571" y="873950"/>
            <a:ext cx="3556000" cy="23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767" y="4886464"/>
            <a:ext cx="517071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3532" y="5237018"/>
            <a:ext cx="3812978" cy="103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4849" y="2874566"/>
            <a:ext cx="509478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2273" y="1332984"/>
            <a:ext cx="2507367" cy="117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B2FB532-10DE-43C7-2139-F87B1FCF8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05" y="2627721"/>
            <a:ext cx="2557085" cy="194149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37859D0-32AB-C3F0-2ADE-DB7BE484F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99" y="3443900"/>
            <a:ext cx="2812999" cy="1442564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логотип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E999FD6-64F9-2EFA-C7B2-8CB8FDD886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849937"/>
            <a:ext cx="25781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" y="118"/>
            <a:ext cx="12191580" cy="6857764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50" y="319710"/>
            <a:ext cx="10082262" cy="63635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62511" y="1656329"/>
            <a:ext cx="3949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ВЛАДИМИР АЛЁХИН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08231" y="5144060"/>
          <a:ext cx="3353115" cy="715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231" y="5144060"/>
                        <a:ext cx="3353115" cy="715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42" y="5291769"/>
            <a:ext cx="2314448" cy="4181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9812" y="2424326"/>
            <a:ext cx="6434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Директор по развитию</a:t>
            </a:r>
          </a:p>
          <a:p>
            <a:r>
              <a:rPr lang="ru-RU" sz="1600" dirty="0" err="1">
                <a:solidFill>
                  <a:schemeClr val="bg1"/>
                </a:solidFill>
                <a:latin typeface="Montserrat SemiBold" panose="00000700000000000000" pitchFamily="2" charset="-52"/>
              </a:rPr>
              <a:t>Сооснователь</a:t>
            </a:r>
            <a:endParaRPr lang="ru-RU" sz="16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+7 913 924-07-81</a:t>
            </a:r>
          </a:p>
          <a:p>
            <a:r>
              <a:rPr lang="en-US" sz="1600" dirty="0" err="1">
                <a:solidFill>
                  <a:schemeClr val="bg1"/>
                </a:solidFill>
                <a:latin typeface="Montserrat SemiBold" panose="00000700000000000000" pitchFamily="2" charset="-52"/>
              </a:rPr>
              <a:t>avv@mitra.tools</a:t>
            </a:r>
            <a:endParaRPr lang="en-US" sz="16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BA73408-327D-E74A-9DAC-73F24EC6126A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4" name="Рисунок 3" descr="Изображение выглядит как дизайн, апельсин, Графика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152BD291-C603-9742-A0C4-083589B24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571" y="4489850"/>
            <a:ext cx="1695045" cy="17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7639866-8F3E-7543-818D-C2522BE8EF7B}"/>
              </a:ext>
            </a:extLst>
          </p:cNvPr>
          <p:cNvSpPr/>
          <p:nvPr/>
        </p:nvSpPr>
        <p:spPr>
          <a:xfrm>
            <a:off x="8769734" y="2953962"/>
            <a:ext cx="2968177" cy="309946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0075E63-C70D-3940-91CE-1707201BA664}"/>
              </a:ext>
            </a:extLst>
          </p:cNvPr>
          <p:cNvSpPr/>
          <p:nvPr/>
        </p:nvSpPr>
        <p:spPr>
          <a:xfrm>
            <a:off x="544336" y="2953962"/>
            <a:ext cx="2968177" cy="309946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1" name="Объект 90">
            <a:extLst>
              <a:ext uri="{FF2B5EF4-FFF2-40B4-BE49-F238E27FC236}">
                <a16:creationId xmlns:a16="http://schemas.microsoft.com/office/drawing/2014/main" id="{AE69A383-FE09-BF4C-921B-065521DCC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427" y="332355"/>
          <a:ext cx="1762699" cy="37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91" name="Объект 90">
                        <a:extLst>
                          <a:ext uri="{FF2B5EF4-FFF2-40B4-BE49-F238E27FC236}">
                            <a16:creationId xmlns:a16="http://schemas.microsoft.com/office/drawing/2014/main" id="{AE69A383-FE09-BF4C-921B-065521DCC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427" y="332355"/>
                        <a:ext cx="1762699" cy="375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object 4">
            <a:extLst>
              <a:ext uri="{FF2B5EF4-FFF2-40B4-BE49-F238E27FC236}">
                <a16:creationId xmlns:a16="http://schemas.microsoft.com/office/drawing/2014/main" id="{3863F6D9-326E-BE48-A5C0-B579BA374C47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93" name="object 4">
            <a:extLst>
              <a:ext uri="{FF2B5EF4-FFF2-40B4-BE49-F238E27FC236}">
                <a16:creationId xmlns:a16="http://schemas.microsoft.com/office/drawing/2014/main" id="{58C6C286-350B-FE49-8CA6-AE3D337E4888}"/>
              </a:ext>
            </a:extLst>
          </p:cNvPr>
          <p:cNvSpPr txBox="1">
            <a:spLocks/>
          </p:cNvSpPr>
          <p:nvPr/>
        </p:nvSpPr>
        <p:spPr>
          <a:xfrm>
            <a:off x="346735" y="347012"/>
            <a:ext cx="6149302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О ПРОДУКТЕ</a:t>
            </a: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3E3AB057-5E96-FD44-9176-C2D447BF1F56}"/>
              </a:ext>
            </a:extLst>
          </p:cNvPr>
          <p:cNvSpPr txBox="1">
            <a:spLocks/>
          </p:cNvSpPr>
          <p:nvPr/>
        </p:nvSpPr>
        <p:spPr>
          <a:xfrm>
            <a:off x="352686" y="6414400"/>
            <a:ext cx="265029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2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21D4-08EB-1C4D-8CCB-B28591E7DC17}"/>
              </a:ext>
            </a:extLst>
          </p:cNvPr>
          <p:cNvSpPr txBox="1"/>
          <p:nvPr/>
        </p:nvSpPr>
        <p:spPr>
          <a:xfrm>
            <a:off x="6467824" y="1082582"/>
            <a:ext cx="6918782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425"/>
              </a:spcBef>
            </a:pPr>
            <a:r>
              <a:rPr lang="ru-RU" sz="1548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ПРОБЛЕМАТИКА КОМПАНИИ-РАЗРАБОТЧИКА</a:t>
            </a:r>
            <a:endParaRPr lang="en-US" sz="1548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F4D529-3507-5747-9268-0E9AA89A2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116" y="4525545"/>
            <a:ext cx="2384962" cy="10016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58E949D-B76B-F943-8562-FDDA9B4E1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93" y="3429000"/>
            <a:ext cx="626876" cy="6268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85042B-37AD-1D49-B356-D7EB00F72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5375" y="3511801"/>
            <a:ext cx="503460" cy="5034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C459203-39B0-C545-AEF4-1C9949B4A998}"/>
              </a:ext>
            </a:extLst>
          </p:cNvPr>
          <p:cNvSpPr txBox="1"/>
          <p:nvPr/>
        </p:nvSpPr>
        <p:spPr>
          <a:xfrm>
            <a:off x="1823317" y="4070878"/>
            <a:ext cx="1762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Montserrat" pitchFamily="2" charset="0"/>
              </a:rPr>
              <a:t>Реанимационно-анестезиологическое 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7B9EE-C0A2-EE4D-B435-F2BDB5E688CB}"/>
              </a:ext>
            </a:extLst>
          </p:cNvPr>
          <p:cNvSpPr txBox="1"/>
          <p:nvPr/>
        </p:nvSpPr>
        <p:spPr>
          <a:xfrm>
            <a:off x="544336" y="5138445"/>
            <a:ext cx="1438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Montserrat" pitchFamily="2" charset="0"/>
              </a:rPr>
              <a:t>Приборы функциональной диагностики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A57C202-6DAB-244E-A460-55132AB04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43" y="4555561"/>
            <a:ext cx="626876" cy="6268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E1C85B-132F-2C46-96E2-0A3ABC3424DC}"/>
              </a:ext>
            </a:extLst>
          </p:cNvPr>
          <p:cNvSpPr txBox="1"/>
          <p:nvPr/>
        </p:nvSpPr>
        <p:spPr>
          <a:xfrm>
            <a:off x="406111" y="4079626"/>
            <a:ext cx="176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Montserrat" pitchFamily="2" charset="0"/>
              </a:rPr>
              <a:t>Лабораторное оборудование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7DAD95-BFAA-C948-AB1C-18A3BFFE6E73}"/>
              </a:ext>
            </a:extLst>
          </p:cNvPr>
          <p:cNvSpPr txBox="1"/>
          <p:nvPr/>
        </p:nvSpPr>
        <p:spPr>
          <a:xfrm>
            <a:off x="2065937" y="5158194"/>
            <a:ext cx="1182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Montserrat" pitchFamily="2" charset="0"/>
              </a:rPr>
              <a:t>Портативные медицинские устройства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03698B-E2A5-4748-90F9-FC116654F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75" y="4632993"/>
            <a:ext cx="505452" cy="505452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C154497-0262-CC48-8F0A-9BF933A49A22}"/>
              </a:ext>
            </a:extLst>
          </p:cNvPr>
          <p:cNvCxnSpPr>
            <a:cxnSpLocks/>
          </p:cNvCxnSpPr>
          <p:nvPr/>
        </p:nvCxnSpPr>
        <p:spPr>
          <a:xfrm flipH="1">
            <a:off x="3643045" y="4547447"/>
            <a:ext cx="1342367" cy="0"/>
          </a:xfrm>
          <a:prstGeom prst="straightConnector1">
            <a:avLst/>
          </a:prstGeom>
          <a:ln w="31750">
            <a:solidFill>
              <a:srgbClr val="FF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CE8DE9D-D466-C64B-A7C8-FAEFAB2C1D1C}"/>
              </a:ext>
            </a:extLst>
          </p:cNvPr>
          <p:cNvCxnSpPr>
            <a:cxnSpLocks/>
          </p:cNvCxnSpPr>
          <p:nvPr/>
        </p:nvCxnSpPr>
        <p:spPr>
          <a:xfrm flipH="1">
            <a:off x="7176926" y="4605987"/>
            <a:ext cx="1390931" cy="0"/>
          </a:xfrm>
          <a:prstGeom prst="straightConnector1">
            <a:avLst/>
          </a:prstGeom>
          <a:ln w="31750">
            <a:solidFill>
              <a:srgbClr val="FF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531689E-33BA-A046-8FE1-62D241938DAF}"/>
              </a:ext>
            </a:extLst>
          </p:cNvPr>
          <p:cNvSpPr txBox="1"/>
          <p:nvPr/>
        </p:nvSpPr>
        <p:spPr>
          <a:xfrm>
            <a:off x="303383" y="2976162"/>
            <a:ext cx="3454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itchFamily="2" charset="0"/>
              </a:rPr>
              <a:t>Медицинское оборудование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67B1E1-D633-5E44-95C7-A8BBEBAEAC19}"/>
              </a:ext>
            </a:extLst>
          </p:cNvPr>
          <p:cNvSpPr txBox="1"/>
          <p:nvPr/>
        </p:nvSpPr>
        <p:spPr>
          <a:xfrm>
            <a:off x="3653962" y="4033878"/>
            <a:ext cx="1268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Montserrat" pitchFamily="2" charset="0"/>
              </a:rPr>
              <a:t>Витальные параметры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28BBD1-F0CA-3649-9A32-5236BAB0B7AD}"/>
              </a:ext>
            </a:extLst>
          </p:cNvPr>
          <p:cNvSpPr txBox="1"/>
          <p:nvPr/>
        </p:nvSpPr>
        <p:spPr>
          <a:xfrm>
            <a:off x="7319066" y="4264037"/>
            <a:ext cx="1268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Montserrat" pitchFamily="2" charset="0"/>
              </a:rPr>
              <a:t>Результаты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FB712A-E277-0546-89E3-185CEC54C3F8}"/>
              </a:ext>
            </a:extLst>
          </p:cNvPr>
          <p:cNvSpPr txBox="1"/>
          <p:nvPr/>
        </p:nvSpPr>
        <p:spPr>
          <a:xfrm>
            <a:off x="3680023" y="4630841"/>
            <a:ext cx="1268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Montserrat" pitchFamily="2" charset="0"/>
              </a:rPr>
              <a:t>Данные исследований и измерений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2FAEC03-3A47-9843-B9FF-BD8945EAE374}"/>
              </a:ext>
            </a:extLst>
          </p:cNvPr>
          <p:cNvSpPr/>
          <p:nvPr/>
        </p:nvSpPr>
        <p:spPr>
          <a:xfrm>
            <a:off x="5042566" y="4481215"/>
            <a:ext cx="2376512" cy="6765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3170C1C-4D22-CE4E-86EE-1CAF7AD03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348" y="3916810"/>
            <a:ext cx="1258427" cy="1258427"/>
          </a:xfrm>
          <a:prstGeom prst="rect">
            <a:avLst/>
          </a:prstGeom>
        </p:spPr>
      </p:pic>
      <p:sp>
        <p:nvSpPr>
          <p:cNvPr id="51" name="Прямоугольник: скругленные углы 2">
            <a:extLst>
              <a:ext uri="{FF2B5EF4-FFF2-40B4-BE49-F238E27FC236}">
                <a16:creationId xmlns:a16="http://schemas.microsoft.com/office/drawing/2014/main" id="{0AD61C95-7508-8345-BEE3-E9C28CB9B29E}"/>
              </a:ext>
            </a:extLst>
          </p:cNvPr>
          <p:cNvSpPr/>
          <p:nvPr/>
        </p:nvSpPr>
        <p:spPr>
          <a:xfrm>
            <a:off x="6259872" y="1127668"/>
            <a:ext cx="5015219" cy="1581666"/>
          </a:xfrm>
          <a:prstGeom prst="roundRect">
            <a:avLst>
              <a:gd name="adj" fmla="val 0"/>
            </a:avLst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4">
            <a:extLst>
              <a:ext uri="{FF2B5EF4-FFF2-40B4-BE49-F238E27FC236}">
                <a16:creationId xmlns:a16="http://schemas.microsoft.com/office/drawing/2014/main" id="{8213F4B7-D86C-B544-A698-69D7DCF9C22A}"/>
              </a:ext>
            </a:extLst>
          </p:cNvPr>
          <p:cNvSpPr/>
          <p:nvPr/>
        </p:nvSpPr>
        <p:spPr>
          <a:xfrm>
            <a:off x="1015489" y="1114283"/>
            <a:ext cx="5015219" cy="1595050"/>
          </a:xfrm>
          <a:prstGeom prst="roundRect">
            <a:avLst>
              <a:gd name="adj" fmla="val 0"/>
            </a:avLst>
          </a:prstGeom>
          <a:solidFill>
            <a:srgbClr val="395678"/>
          </a:solidFill>
          <a:ln>
            <a:solidFill>
              <a:srgbClr val="39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C22D4B-218D-D741-BD04-C0012F4AC6EB}"/>
              </a:ext>
            </a:extLst>
          </p:cNvPr>
          <p:cNvSpPr txBox="1"/>
          <p:nvPr/>
        </p:nvSpPr>
        <p:spPr>
          <a:xfrm>
            <a:off x="2487593" y="1127742"/>
            <a:ext cx="49992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57"/>
              </a:spcBef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ЧТО ТАКОЕ МИТРА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7EAF24-B159-2847-8E42-40F9548FAB04}"/>
              </a:ext>
            </a:extLst>
          </p:cNvPr>
          <p:cNvSpPr txBox="1"/>
          <p:nvPr/>
        </p:nvSpPr>
        <p:spPr>
          <a:xfrm>
            <a:off x="7724794" y="1127742"/>
            <a:ext cx="4979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357"/>
              </a:spcBef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ЧТО УМЕЕТ МИТРА</a:t>
            </a:r>
            <a:endParaRPr lang="en-US" sz="1400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6E24B2-FC59-F044-976F-F68D57322BD1}"/>
              </a:ext>
            </a:extLst>
          </p:cNvPr>
          <p:cNvSpPr txBox="1"/>
          <p:nvPr/>
        </p:nvSpPr>
        <p:spPr>
          <a:xfrm>
            <a:off x="1557126" y="1564097"/>
            <a:ext cx="383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Универсальное </a:t>
            </a:r>
            <a:r>
              <a:rPr lang="ru-RU" sz="1200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вендор</a:t>
            </a:r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-нейтральное </a:t>
            </a:r>
            <a:r>
              <a:rPr lang="en-US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Middleware</a:t>
            </a:r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для бесшовной интеграции информационных систем и сервисов в сфере здравоохранения с широким спектром медицинского оборудования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8ADE23-9446-7B4D-B340-F0FEE5511CF7}"/>
              </a:ext>
            </a:extLst>
          </p:cNvPr>
          <p:cNvSpPr txBox="1"/>
          <p:nvPr/>
        </p:nvSpPr>
        <p:spPr>
          <a:xfrm>
            <a:off x="6445450" y="1567039"/>
            <a:ext cx="45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Передавать задания из информационной системы на медицинские приборы и отправлять результаты измерений электронную медицинскую карту пациента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D4D871-134E-614C-A124-03E5EDB454EC}"/>
              </a:ext>
            </a:extLst>
          </p:cNvPr>
          <p:cNvSpPr txBox="1"/>
          <p:nvPr/>
        </p:nvSpPr>
        <p:spPr>
          <a:xfrm>
            <a:off x="8526710" y="2942947"/>
            <a:ext cx="3454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itchFamily="2" charset="0"/>
              </a:rPr>
              <a:t>Информационные системы и сервисы в сфере здравоохранения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5B9D7ED-B145-304D-8649-ADD28EC2DF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6132" y="3933364"/>
            <a:ext cx="1258427" cy="12584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A1E0632-879F-A340-BBAC-AF670A35BB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6" y="228591"/>
            <a:ext cx="10082262" cy="63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Объект 90">
            <a:extLst>
              <a:ext uri="{FF2B5EF4-FFF2-40B4-BE49-F238E27FC236}">
                <a16:creationId xmlns:a16="http://schemas.microsoft.com/office/drawing/2014/main" id="{AE69A383-FE09-BF4C-921B-065521DCC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427" y="332355"/>
          <a:ext cx="1762699" cy="37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91" name="Объект 90">
                        <a:extLst>
                          <a:ext uri="{FF2B5EF4-FFF2-40B4-BE49-F238E27FC236}">
                            <a16:creationId xmlns:a16="http://schemas.microsoft.com/office/drawing/2014/main" id="{AE69A383-FE09-BF4C-921B-065521DCC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427" y="332355"/>
                        <a:ext cx="1762699" cy="375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object 4">
            <a:extLst>
              <a:ext uri="{FF2B5EF4-FFF2-40B4-BE49-F238E27FC236}">
                <a16:creationId xmlns:a16="http://schemas.microsoft.com/office/drawing/2014/main" id="{3863F6D9-326E-BE48-A5C0-B579BA374C47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93" name="object 4">
            <a:extLst>
              <a:ext uri="{FF2B5EF4-FFF2-40B4-BE49-F238E27FC236}">
                <a16:creationId xmlns:a16="http://schemas.microsoft.com/office/drawing/2014/main" id="{58C6C286-350B-FE49-8CA6-AE3D337E4888}"/>
              </a:ext>
            </a:extLst>
          </p:cNvPr>
          <p:cNvSpPr txBox="1">
            <a:spLocks/>
          </p:cNvSpPr>
          <p:nvPr/>
        </p:nvSpPr>
        <p:spPr>
          <a:xfrm>
            <a:off x="346735" y="347012"/>
            <a:ext cx="6149302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ПРОБЛЕМАТИКА И РЕШЕНИЕ</a:t>
            </a: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3E3AB057-5E96-FD44-9176-C2D447BF1F56}"/>
              </a:ext>
            </a:extLst>
          </p:cNvPr>
          <p:cNvSpPr txBox="1">
            <a:spLocks/>
          </p:cNvSpPr>
          <p:nvPr/>
        </p:nvSpPr>
        <p:spPr>
          <a:xfrm>
            <a:off x="352686" y="6414400"/>
            <a:ext cx="265029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2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03</a:t>
            </a:r>
          </a:p>
        </p:txBody>
      </p:sp>
      <p:sp>
        <p:nvSpPr>
          <p:cNvPr id="22" name="Прямоугольник: скругленные углы 2">
            <a:extLst>
              <a:ext uri="{FF2B5EF4-FFF2-40B4-BE49-F238E27FC236}">
                <a16:creationId xmlns:a16="http://schemas.microsoft.com/office/drawing/2014/main" id="{F18FA1CA-C62C-1447-9ED1-A249A6E3C092}"/>
              </a:ext>
            </a:extLst>
          </p:cNvPr>
          <p:cNvSpPr/>
          <p:nvPr/>
        </p:nvSpPr>
        <p:spPr>
          <a:xfrm>
            <a:off x="182953" y="3106477"/>
            <a:ext cx="5781861" cy="3119572"/>
          </a:xfrm>
          <a:prstGeom prst="roundRect">
            <a:avLst>
              <a:gd name="adj" fmla="val 0"/>
            </a:avLst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/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2C6C8A4D-AB4E-2542-B235-005CF7B1BDF2}"/>
              </a:ext>
            </a:extLst>
          </p:cNvPr>
          <p:cNvSpPr/>
          <p:nvPr/>
        </p:nvSpPr>
        <p:spPr>
          <a:xfrm>
            <a:off x="180614" y="911352"/>
            <a:ext cx="5781861" cy="1793748"/>
          </a:xfrm>
          <a:prstGeom prst="roundRect">
            <a:avLst>
              <a:gd name="adj" fmla="val 0"/>
            </a:avLst>
          </a:prstGeom>
          <a:solidFill>
            <a:srgbClr val="395678"/>
          </a:solidFill>
          <a:ln>
            <a:solidFill>
              <a:srgbClr val="39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1FFA9B-D73D-BC4B-AB92-F5B06465FBCC}"/>
              </a:ext>
            </a:extLst>
          </p:cNvPr>
          <p:cNvSpPr txBox="1"/>
          <p:nvPr/>
        </p:nvSpPr>
        <p:spPr>
          <a:xfrm>
            <a:off x="188314" y="930182"/>
            <a:ext cx="5993642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25"/>
              </a:spcBef>
            </a:pPr>
            <a:r>
              <a:rPr lang="ru-RU" sz="1548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ПРОБЛЕМАТИКА МЕДИЦИНСКОЙ ОРГАНИЗАЦИИ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21D4-08EB-1C4D-8CCB-B28591E7DC17}"/>
              </a:ext>
            </a:extLst>
          </p:cNvPr>
          <p:cNvSpPr txBox="1"/>
          <p:nvPr/>
        </p:nvSpPr>
        <p:spPr>
          <a:xfrm>
            <a:off x="229214" y="3163264"/>
            <a:ext cx="5707947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425"/>
              </a:spcBef>
            </a:pPr>
            <a:r>
              <a:rPr lang="ru-RU" sz="1548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ПРОБЛЕМАТИКА КОМПАНИИ-РАЗРАБОТЧИКА МИ</a:t>
            </a:r>
            <a:endParaRPr lang="en-US" sz="1548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2FBD53-AC41-F044-A66B-8B9D176F572B}"/>
              </a:ext>
            </a:extLst>
          </p:cNvPr>
          <p:cNvSpPr txBox="1"/>
          <p:nvPr/>
        </p:nvSpPr>
        <p:spPr>
          <a:xfrm>
            <a:off x="182946" y="1430727"/>
            <a:ext cx="5750414" cy="107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</a:rPr>
              <a:t>Трата времени на ручной ввод результатов в ИС</a:t>
            </a:r>
          </a:p>
          <a:p>
            <a:pPr>
              <a:spcBef>
                <a:spcPts val="357"/>
              </a:spcBef>
            </a:pPr>
            <a:endParaRPr lang="ru-RU" sz="1429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Высокая вероятность ошибок в электронных медицинских документах при ручном вводе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11E2BD-F142-2741-9AA1-701FBB7897E1}"/>
              </a:ext>
            </a:extLst>
          </p:cNvPr>
          <p:cNvSpPr txBox="1"/>
          <p:nvPr/>
        </p:nvSpPr>
        <p:spPr>
          <a:xfrm>
            <a:off x="220734" y="3623334"/>
            <a:ext cx="5744080" cy="237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Содержание в штате экспертизы разработки драйверов</a:t>
            </a:r>
          </a:p>
          <a:p>
            <a:pPr>
              <a:spcBef>
                <a:spcPts val="357"/>
              </a:spcBef>
            </a:pPr>
            <a:endParaRPr lang="ru-RU" sz="1429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Трата проектного времени на разработку драйверов</a:t>
            </a:r>
          </a:p>
          <a:p>
            <a:pPr>
              <a:spcBef>
                <a:spcPts val="357"/>
              </a:spcBef>
            </a:pPr>
            <a:endParaRPr lang="ru-RU" sz="1429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Отсутствие в открытом доступе документации на медицинское оборудование</a:t>
            </a:r>
            <a:endParaRPr lang="ru-RU" sz="1429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>
              <a:spcBef>
                <a:spcPts val="357"/>
              </a:spcBef>
            </a:pPr>
            <a:endParaRPr lang="ru-RU" sz="1429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Зарубежные производители оборудования перестали оказывать поддержку российским компаниям</a:t>
            </a:r>
          </a:p>
        </p:txBody>
      </p:sp>
      <p:sp>
        <p:nvSpPr>
          <p:cNvPr id="28" name="Прямоугольник: скругленные углы 2">
            <a:extLst>
              <a:ext uri="{FF2B5EF4-FFF2-40B4-BE49-F238E27FC236}">
                <a16:creationId xmlns:a16="http://schemas.microsoft.com/office/drawing/2014/main" id="{56F805A0-6241-B046-8148-FF03FB6AF369}"/>
              </a:ext>
            </a:extLst>
          </p:cNvPr>
          <p:cNvSpPr/>
          <p:nvPr/>
        </p:nvSpPr>
        <p:spPr>
          <a:xfrm>
            <a:off x="6262695" y="4140946"/>
            <a:ext cx="5781861" cy="1337612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4">
            <a:extLst>
              <a:ext uri="{FF2B5EF4-FFF2-40B4-BE49-F238E27FC236}">
                <a16:creationId xmlns:a16="http://schemas.microsoft.com/office/drawing/2014/main" id="{B9EE44DD-68AF-D44E-A552-28BC54BEA1FC}"/>
              </a:ext>
            </a:extLst>
          </p:cNvPr>
          <p:cNvSpPr/>
          <p:nvPr/>
        </p:nvSpPr>
        <p:spPr>
          <a:xfrm>
            <a:off x="6263914" y="1285399"/>
            <a:ext cx="5781861" cy="1337612"/>
          </a:xfrm>
          <a:prstGeom prst="roundRect">
            <a:avLst>
              <a:gd name="adj" fmla="val 0"/>
            </a:avLst>
          </a:prstGeom>
          <a:solidFill>
            <a:srgbClr val="272E3E"/>
          </a:solidFill>
          <a:ln>
            <a:solidFill>
              <a:srgbClr val="272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B89849-9CA6-6A47-9B84-DE3C5F1AF1A0}"/>
              </a:ext>
            </a:extLst>
          </p:cNvPr>
          <p:cNvSpPr txBox="1"/>
          <p:nvPr/>
        </p:nvSpPr>
        <p:spPr>
          <a:xfrm>
            <a:off x="6296499" y="1633546"/>
            <a:ext cx="5689908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Внедрение специализированного программного обеспечения или подключение приборов к имеющейся медицинской информационной системе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7D6691-E81E-2146-A35A-79373A272BB1}"/>
              </a:ext>
            </a:extLst>
          </p:cNvPr>
          <p:cNvSpPr txBox="1"/>
          <p:nvPr/>
        </p:nvSpPr>
        <p:spPr>
          <a:xfrm>
            <a:off x="6281586" y="4489397"/>
            <a:ext cx="5735317" cy="53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57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Использование </a:t>
            </a:r>
            <a:r>
              <a:rPr lang="ru-RU" sz="1429" dirty="0" err="1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вендор</a:t>
            </a: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-нейтрального </a:t>
            </a:r>
            <a:r>
              <a:rPr lang="en-US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Middleware</a:t>
            </a: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 стороннего разработчика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DF224-3F3D-4D4B-BD8F-F74B5303E69A}"/>
              </a:ext>
            </a:extLst>
          </p:cNvPr>
          <p:cNvSpPr txBox="1"/>
          <p:nvPr/>
        </p:nvSpPr>
        <p:spPr>
          <a:xfrm>
            <a:off x="6649036" y="4140640"/>
            <a:ext cx="6918782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425"/>
              </a:spcBef>
            </a:pPr>
            <a:r>
              <a:rPr lang="ru-RU" sz="1548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РЕШЕНИЕ ДЛЯ КОМПАНИИ-РАЗРАБОТЧИКА</a:t>
            </a:r>
            <a:endParaRPr lang="en-US" sz="1548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8C618-1B85-C54A-94C3-6604C70D47A3}"/>
              </a:ext>
            </a:extLst>
          </p:cNvPr>
          <p:cNvSpPr txBox="1"/>
          <p:nvPr/>
        </p:nvSpPr>
        <p:spPr>
          <a:xfrm>
            <a:off x="6392509" y="1284789"/>
            <a:ext cx="5624151" cy="330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425"/>
              </a:spcBef>
            </a:pPr>
            <a:r>
              <a:rPr lang="ru-RU" sz="1548" dirty="0">
                <a:solidFill>
                  <a:schemeClr val="bg1"/>
                </a:solidFill>
                <a:latin typeface="Montserrat Medium" panose="00000600000000000000" pitchFamily="2" charset="-52"/>
                <a:ea typeface="+mj-ea"/>
                <a:cs typeface="+mj-cs"/>
              </a:rPr>
              <a:t>РЕШЕНИЕ ДЛЯ МЕДИЦИНСКОЙ ОРГАНИЗАЦИИ</a:t>
            </a:r>
            <a:endParaRPr lang="en-US" sz="1548" dirty="0">
              <a:solidFill>
                <a:schemeClr val="bg1"/>
              </a:solidFill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35" name="Полилиния: фигура 10">
            <a:extLst>
              <a:ext uri="{FF2B5EF4-FFF2-40B4-BE49-F238E27FC236}">
                <a16:creationId xmlns:a16="http://schemas.microsoft.com/office/drawing/2014/main" id="{48D88820-6769-2840-AE8C-53ACA0C86F2F}"/>
              </a:ext>
            </a:extLst>
          </p:cNvPr>
          <p:cNvSpPr/>
          <p:nvPr/>
        </p:nvSpPr>
        <p:spPr>
          <a:xfrm rot="16200000">
            <a:off x="6004652" y="4697965"/>
            <a:ext cx="248459" cy="206309"/>
          </a:xfrm>
          <a:custGeom>
            <a:avLst/>
            <a:gdLst>
              <a:gd name="connsiteX0" fmla="*/ 181010 w 181010"/>
              <a:gd name="connsiteY0" fmla="*/ 0 h 154651"/>
              <a:gd name="connsiteX1" fmla="*/ 90487 w 181010"/>
              <a:gd name="connsiteY1" fmla="*/ 154652 h 154651"/>
              <a:gd name="connsiteX2" fmla="*/ 0 w 181010"/>
              <a:gd name="connsiteY2" fmla="*/ 0 h 1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10" h="154651">
                <a:moveTo>
                  <a:pt x="181010" y="0"/>
                </a:moveTo>
                <a:lnTo>
                  <a:pt x="90487" y="15465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 dirty="0"/>
          </a:p>
        </p:txBody>
      </p:sp>
      <p:sp>
        <p:nvSpPr>
          <p:cNvPr id="20" name="Полилиния: фигура 10">
            <a:extLst>
              <a:ext uri="{FF2B5EF4-FFF2-40B4-BE49-F238E27FC236}">
                <a16:creationId xmlns:a16="http://schemas.microsoft.com/office/drawing/2014/main" id="{3BE431AC-EDCE-044A-89DE-0BA5D14A1C02}"/>
              </a:ext>
            </a:extLst>
          </p:cNvPr>
          <p:cNvSpPr/>
          <p:nvPr/>
        </p:nvSpPr>
        <p:spPr>
          <a:xfrm rot="16200000">
            <a:off x="5997211" y="1829301"/>
            <a:ext cx="248459" cy="206309"/>
          </a:xfrm>
          <a:custGeom>
            <a:avLst/>
            <a:gdLst>
              <a:gd name="connsiteX0" fmla="*/ 181010 w 181010"/>
              <a:gd name="connsiteY0" fmla="*/ 0 h 154651"/>
              <a:gd name="connsiteX1" fmla="*/ 90487 w 181010"/>
              <a:gd name="connsiteY1" fmla="*/ 154652 h 154651"/>
              <a:gd name="connsiteX2" fmla="*/ 0 w 181010"/>
              <a:gd name="connsiteY2" fmla="*/ 0 h 1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10" h="154651">
                <a:moveTo>
                  <a:pt x="181010" y="0"/>
                </a:moveTo>
                <a:lnTo>
                  <a:pt x="90487" y="15465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09DFD9A-7043-5D4B-A131-7639F52463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90" y="228480"/>
            <a:ext cx="10082610" cy="63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4415820-0157-B248-8F2A-02D23D0D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44" y="4767427"/>
            <a:ext cx="197762" cy="197762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59ADD5C-DC8D-C84F-8D13-FFDD227E4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17" y="3342274"/>
            <a:ext cx="197762" cy="197762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108152" y="332569"/>
          <a:ext cx="1762578" cy="375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471113" imgH="1166642" progId="CorelDraw.Graphic.20">
                  <p:embed/>
                </p:oleObj>
              </mc:Choice>
              <mc:Fallback>
                <p:oleObj name="CorelDRAW" r:id="rId4" imgW="5471113" imgH="1166642" progId="CorelDraw.Graphic.20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08152" y="332569"/>
                        <a:ext cx="1762578" cy="375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4"/>
          <p:cNvSpPr txBox="1">
            <a:spLocks/>
          </p:cNvSpPr>
          <p:nvPr/>
        </p:nvSpPr>
        <p:spPr>
          <a:xfrm>
            <a:off x="394753" y="337677"/>
            <a:ext cx="10082296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ПРИМЕНИМОСТЬ В МЕДИЦИНСКИХ ЭКОСИСТЕМАХ</a:t>
            </a:r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40FD5A31-771B-9142-9083-2827F3B2AB81}"/>
              </a:ext>
            </a:extLst>
          </p:cNvPr>
          <p:cNvSpPr txBox="1">
            <a:spLocks/>
          </p:cNvSpPr>
          <p:nvPr/>
        </p:nvSpPr>
        <p:spPr>
          <a:xfrm>
            <a:off x="353082" y="6414180"/>
            <a:ext cx="265011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08</a:t>
            </a:r>
          </a:p>
        </p:txBody>
      </p:sp>
      <p:pic>
        <p:nvPicPr>
          <p:cNvPr id="33" name="Рисунок 3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FA2F282-42DA-0643-B741-90921979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76" y="3025571"/>
            <a:ext cx="1258384" cy="125838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C68350F-4D11-D641-9F3A-90FFB09E2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291" y="5603562"/>
            <a:ext cx="789509" cy="7895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106D298-2BA4-3A40-8D2C-3823A846A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223" y="1909354"/>
            <a:ext cx="726353" cy="7263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589FF49-3633-8247-9087-050ABC0B83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223" y="3607230"/>
            <a:ext cx="726353" cy="72635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AB91574-79E4-4B47-88F3-EAE9E0DAD0A9}"/>
              </a:ext>
            </a:extLst>
          </p:cNvPr>
          <p:cNvSpPr txBox="1"/>
          <p:nvPr/>
        </p:nvSpPr>
        <p:spPr>
          <a:xfrm>
            <a:off x="1597484" y="4379510"/>
            <a:ext cx="60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itchFamily="2" charset="0"/>
              </a:rPr>
              <a:t>ФАП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3D35FB-796F-BF4C-80AE-64C07C79DFBF}"/>
              </a:ext>
            </a:extLst>
          </p:cNvPr>
          <p:cNvSpPr txBox="1"/>
          <p:nvPr/>
        </p:nvSpPr>
        <p:spPr>
          <a:xfrm>
            <a:off x="1192161" y="2636882"/>
            <a:ext cx="13544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Поликлиника</a:t>
            </a:r>
            <a:endParaRPr lang="en-US" sz="1100" dirty="0">
              <a:latin typeface="Montserrat" pitchFamily="2" charset="0"/>
            </a:endParaRPr>
          </a:p>
          <a:p>
            <a:pPr algn="ctr"/>
            <a:r>
              <a:rPr lang="ru-RU" sz="1100" dirty="0">
                <a:latin typeface="Montserrat" pitchFamily="2" charset="0"/>
              </a:rPr>
              <a:t>Стационар</a:t>
            </a:r>
          </a:p>
          <a:p>
            <a:pPr algn="ctr"/>
            <a:r>
              <a:rPr lang="ru-RU" sz="1100" dirty="0">
                <a:latin typeface="Montserrat" pitchFamily="2" charset="0"/>
              </a:rPr>
              <a:t>Операционная</a:t>
            </a:r>
          </a:p>
          <a:p>
            <a:pPr algn="ctr"/>
            <a:r>
              <a:rPr lang="ru-RU" sz="1100" dirty="0">
                <a:latin typeface="Montserrat" pitchFamily="2" charset="0"/>
              </a:rPr>
              <a:t>Реанимация</a:t>
            </a:r>
          </a:p>
          <a:p>
            <a:pPr algn="ctr"/>
            <a:r>
              <a:rPr lang="ru-RU" sz="1100" dirty="0">
                <a:latin typeface="Montserrat" pitchFamily="2" charset="0"/>
              </a:rPr>
              <a:t>Лаборатория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A4C1A1-4749-4147-8075-DEA1B2D4739B}"/>
              </a:ext>
            </a:extLst>
          </p:cNvPr>
          <p:cNvSpPr txBox="1"/>
          <p:nvPr/>
        </p:nvSpPr>
        <p:spPr>
          <a:xfrm>
            <a:off x="4007891" y="6302513"/>
            <a:ext cx="1043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Скорая помощь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6304EDD-6084-3749-B30D-0DCBDEA8C8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554" y="5488391"/>
            <a:ext cx="1043805" cy="104380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87FE32F-1576-004B-9310-C1B2D8514545}"/>
              </a:ext>
            </a:extLst>
          </p:cNvPr>
          <p:cNvSpPr txBox="1"/>
          <p:nvPr/>
        </p:nvSpPr>
        <p:spPr>
          <a:xfrm>
            <a:off x="5290497" y="6311288"/>
            <a:ext cx="130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Санитарная авиация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752B0E7-D2B3-CE4A-B54C-50205C0D9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8640" y="3126689"/>
            <a:ext cx="688652" cy="6886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FEBCFEF-48D2-DF42-B1B1-F49A7AD772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1426" y="4772370"/>
            <a:ext cx="435339" cy="43533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03C39DF-ABF0-C141-A108-869AFDC3FF43}"/>
              </a:ext>
            </a:extLst>
          </p:cNvPr>
          <p:cNvSpPr txBox="1"/>
          <p:nvPr/>
        </p:nvSpPr>
        <p:spPr>
          <a:xfrm>
            <a:off x="6099376" y="4964399"/>
            <a:ext cx="895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ontserrat" pitchFamily="2" charset="0"/>
              </a:rPr>
              <a:t>GSM</a:t>
            </a:r>
            <a:r>
              <a:rPr lang="ru-RU" sz="1100" dirty="0">
                <a:latin typeface="Montserrat" pitchFamily="2" charset="0"/>
              </a:rPr>
              <a:t>/</a:t>
            </a:r>
            <a:r>
              <a:rPr lang="en-US" sz="1100" dirty="0">
                <a:latin typeface="Montserrat" pitchFamily="2" charset="0"/>
              </a:rPr>
              <a:t>LTE</a:t>
            </a:r>
            <a:endParaRPr lang="ru-RU" sz="1100" dirty="0">
              <a:latin typeface="Montserrat" pitchFamily="2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2112DA1-C3C7-6843-9CC9-C4877551B3A6}"/>
              </a:ext>
            </a:extLst>
          </p:cNvPr>
          <p:cNvCxnSpPr/>
          <p:nvPr/>
        </p:nvCxnSpPr>
        <p:spPr>
          <a:xfrm>
            <a:off x="5891380" y="5303424"/>
            <a:ext cx="0" cy="215907"/>
          </a:xfrm>
          <a:prstGeom prst="line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D644301-585F-3B4F-88E8-80F97CB2D58A}"/>
              </a:ext>
            </a:extLst>
          </p:cNvPr>
          <p:cNvSpPr txBox="1"/>
          <p:nvPr/>
        </p:nvSpPr>
        <p:spPr>
          <a:xfrm>
            <a:off x="9570628" y="3793824"/>
            <a:ext cx="1219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Участковый</a:t>
            </a:r>
          </a:p>
          <a:p>
            <a:pPr algn="ctr"/>
            <a:r>
              <a:rPr lang="ru-RU" sz="1100" dirty="0">
                <a:latin typeface="Montserrat" pitchFamily="2" charset="0"/>
              </a:rPr>
              <a:t>врач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C33468-3CEA-204F-B605-44EAE0C9A6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5907" y="1913732"/>
            <a:ext cx="688652" cy="68865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BDA438C-5016-014A-8DEA-7A665DFFD42C}"/>
              </a:ext>
            </a:extLst>
          </p:cNvPr>
          <p:cNvSpPr txBox="1"/>
          <p:nvPr/>
        </p:nvSpPr>
        <p:spPr>
          <a:xfrm>
            <a:off x="9747450" y="2637658"/>
            <a:ext cx="1042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itchFamily="2" charset="0"/>
              </a:rPr>
              <a:t>Пациент</a:t>
            </a:r>
          </a:p>
        </p:txBody>
      </p:sp>
      <p:sp>
        <p:nvSpPr>
          <p:cNvPr id="59" name="Прямоугольник: скругленные углы 4">
            <a:extLst>
              <a:ext uri="{FF2B5EF4-FFF2-40B4-BE49-F238E27FC236}">
                <a16:creationId xmlns:a16="http://schemas.microsoft.com/office/drawing/2014/main" id="{9AA8EFB5-5B73-CB4F-8358-92FCC47BA3AA}"/>
              </a:ext>
            </a:extLst>
          </p:cNvPr>
          <p:cNvSpPr/>
          <p:nvPr/>
        </p:nvSpPr>
        <p:spPr>
          <a:xfrm>
            <a:off x="5244686" y="1106478"/>
            <a:ext cx="1343800" cy="786484"/>
          </a:xfrm>
          <a:prstGeom prst="roundRect">
            <a:avLst>
              <a:gd name="adj" fmla="val 0"/>
            </a:avLst>
          </a:prstGeom>
          <a:solidFill>
            <a:srgbClr val="395678"/>
          </a:solidFill>
          <a:ln>
            <a:solidFill>
              <a:srgbClr val="39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ontserrat" pitchFamily="2" charset="0"/>
              </a:rPr>
              <a:t>Электронная медицинская карта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92D3E8D-DD6C-434E-854A-DBCC28D3DA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3118" y="3223289"/>
            <a:ext cx="900856" cy="90085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1D0416C-9930-8649-9EDA-46A2723331BE}"/>
              </a:ext>
            </a:extLst>
          </p:cNvPr>
          <p:cNvSpPr txBox="1"/>
          <p:nvPr/>
        </p:nvSpPr>
        <p:spPr>
          <a:xfrm>
            <a:off x="8124859" y="349846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Montserrat" pitchFamily="2" charset="0"/>
              </a:rPr>
              <a:t>SDK</a:t>
            </a:r>
            <a:endParaRPr lang="ru-RU" sz="1400" dirty="0">
              <a:latin typeface="Montserrat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146F3B-1719-6744-B00E-604857E83659}"/>
              </a:ext>
            </a:extLst>
          </p:cNvPr>
          <p:cNvSpPr txBox="1"/>
          <p:nvPr/>
        </p:nvSpPr>
        <p:spPr>
          <a:xfrm>
            <a:off x="2752637" y="3820422"/>
            <a:ext cx="1080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Менеджер устройств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F3F2FAF-C587-7C4B-A024-460C411758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2058" y="3493519"/>
            <a:ext cx="342952" cy="342952"/>
          </a:xfrm>
          <a:prstGeom prst="rect">
            <a:avLst/>
          </a:prstGeom>
        </p:spPr>
      </p:pic>
      <p:sp>
        <p:nvSpPr>
          <p:cNvPr id="2" name="Закрывающая квадратная скобка 1">
            <a:extLst>
              <a:ext uri="{FF2B5EF4-FFF2-40B4-BE49-F238E27FC236}">
                <a16:creationId xmlns:a16="http://schemas.microsoft.com/office/drawing/2014/main" id="{2458357E-F4AF-C947-B271-E7FFC804EBBE}"/>
              </a:ext>
            </a:extLst>
          </p:cNvPr>
          <p:cNvSpPr/>
          <p:nvPr/>
        </p:nvSpPr>
        <p:spPr>
          <a:xfrm>
            <a:off x="2233909" y="1816238"/>
            <a:ext cx="431887" cy="3787322"/>
          </a:xfrm>
          <a:prstGeom prst="rightBracket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ткрывающая квадратная скобка 2">
            <a:extLst>
              <a:ext uri="{FF2B5EF4-FFF2-40B4-BE49-F238E27FC236}">
                <a16:creationId xmlns:a16="http://schemas.microsoft.com/office/drawing/2014/main" id="{9A290F90-C346-874B-8E62-AE4B9D3C2E99}"/>
              </a:ext>
            </a:extLst>
          </p:cNvPr>
          <p:cNvSpPr/>
          <p:nvPr/>
        </p:nvSpPr>
        <p:spPr>
          <a:xfrm>
            <a:off x="9483739" y="1909354"/>
            <a:ext cx="387519" cy="3694204"/>
          </a:xfrm>
          <a:prstGeom prst="leftBracket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1400372-1ADE-984B-932A-38D2323B6625}"/>
              </a:ext>
            </a:extLst>
          </p:cNvPr>
          <p:cNvCxnSpPr/>
          <p:nvPr/>
        </p:nvCxnSpPr>
        <p:spPr>
          <a:xfrm>
            <a:off x="2686990" y="3703484"/>
            <a:ext cx="237050" cy="0"/>
          </a:xfrm>
          <a:prstGeom prst="line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4B320B-6826-C549-8272-67473D0179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35612" y="4394026"/>
            <a:ext cx="806829" cy="80682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7AD3AFC-67C3-B041-AAFE-B825B4CA21B7}"/>
              </a:ext>
            </a:extLst>
          </p:cNvPr>
          <p:cNvSpPr txBox="1"/>
          <p:nvPr/>
        </p:nvSpPr>
        <p:spPr>
          <a:xfrm>
            <a:off x="9553401" y="5119326"/>
            <a:ext cx="1390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Выездная бригада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71EA93EE-4156-3942-9C8C-C553AC0354F9}"/>
              </a:ext>
            </a:extLst>
          </p:cNvPr>
          <p:cNvCxnSpPr>
            <a:cxnSpLocks/>
          </p:cNvCxnSpPr>
          <p:nvPr/>
        </p:nvCxnSpPr>
        <p:spPr>
          <a:xfrm flipH="1">
            <a:off x="8854311" y="3673716"/>
            <a:ext cx="629178" cy="0"/>
          </a:xfrm>
          <a:prstGeom prst="straightConnector1">
            <a:avLst/>
          </a:prstGeom>
          <a:ln w="31750">
            <a:solidFill>
              <a:srgbClr val="FF66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Рисунок 90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B117990-C4B5-374F-B55B-060CE97F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240" y="3063742"/>
            <a:ext cx="197762" cy="197762"/>
          </a:xfrm>
          <a:prstGeom prst="rect">
            <a:avLst/>
          </a:prstGeom>
        </p:spPr>
      </p:pic>
      <p:sp>
        <p:nvSpPr>
          <p:cNvPr id="27" name="Открывающая квадратная скобка 26">
            <a:extLst>
              <a:ext uri="{FF2B5EF4-FFF2-40B4-BE49-F238E27FC236}">
                <a16:creationId xmlns:a16="http://schemas.microsoft.com/office/drawing/2014/main" id="{67A00E73-3C1C-1C44-9740-C7CF49F335DA}"/>
              </a:ext>
            </a:extLst>
          </p:cNvPr>
          <p:cNvSpPr/>
          <p:nvPr/>
        </p:nvSpPr>
        <p:spPr>
          <a:xfrm rot="5400000">
            <a:off x="5754408" y="3429565"/>
            <a:ext cx="270621" cy="4470280"/>
          </a:xfrm>
          <a:prstGeom prst="leftBracket">
            <a:avLst/>
          </a:prstGeom>
          <a:ln w="317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2139D4-1D83-AC4C-9559-6729979D9110}"/>
              </a:ext>
            </a:extLst>
          </p:cNvPr>
          <p:cNvSpPr txBox="1"/>
          <p:nvPr/>
        </p:nvSpPr>
        <p:spPr>
          <a:xfrm>
            <a:off x="5885231" y="2448419"/>
            <a:ext cx="895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ontserrat" pitchFamily="2" charset="0"/>
              </a:rPr>
              <a:t>HL7 FHIR</a:t>
            </a:r>
            <a:endParaRPr lang="ru-RU" sz="1100" dirty="0">
              <a:latin typeface="Montserrat" pitchFamily="2" charset="0"/>
            </a:endParaRPr>
          </a:p>
        </p:txBody>
      </p:sp>
      <p:sp>
        <p:nvSpPr>
          <p:cNvPr id="94" name="object 8">
            <a:extLst>
              <a:ext uri="{FF2B5EF4-FFF2-40B4-BE49-F238E27FC236}">
                <a16:creationId xmlns:a16="http://schemas.microsoft.com/office/drawing/2014/main" id="{A75F7097-E618-6446-AD38-D20AF761C7A2}"/>
              </a:ext>
            </a:extLst>
          </p:cNvPr>
          <p:cNvSpPr/>
          <p:nvPr/>
        </p:nvSpPr>
        <p:spPr>
          <a:xfrm>
            <a:off x="3555697" y="3601084"/>
            <a:ext cx="1622732" cy="177906"/>
          </a:xfrm>
          <a:custGeom>
            <a:avLst/>
            <a:gdLst/>
            <a:ahLst/>
            <a:cxnLst/>
            <a:rect l="l" t="t" r="r" b="b"/>
            <a:pathLst>
              <a:path w="2577465" h="282575">
                <a:moveTo>
                  <a:pt x="2320336" y="0"/>
                </a:moveTo>
                <a:lnTo>
                  <a:pt x="2320336" y="282312"/>
                </a:lnTo>
                <a:lnTo>
                  <a:pt x="2527863" y="168155"/>
                </a:lnTo>
                <a:lnTo>
                  <a:pt x="2342584" y="168155"/>
                </a:lnTo>
                <a:lnTo>
                  <a:pt x="2342584" y="114156"/>
                </a:lnTo>
                <a:lnTo>
                  <a:pt x="2527861" y="114156"/>
                </a:lnTo>
                <a:lnTo>
                  <a:pt x="2320336" y="0"/>
                </a:lnTo>
                <a:close/>
              </a:path>
              <a:path w="2577465" h="282575">
                <a:moveTo>
                  <a:pt x="2320336" y="114156"/>
                </a:moveTo>
                <a:lnTo>
                  <a:pt x="0" y="114156"/>
                </a:lnTo>
                <a:lnTo>
                  <a:pt x="0" y="168155"/>
                </a:lnTo>
                <a:lnTo>
                  <a:pt x="2320336" y="168155"/>
                </a:lnTo>
                <a:lnTo>
                  <a:pt x="2320336" y="114156"/>
                </a:lnTo>
                <a:close/>
              </a:path>
              <a:path w="2577465" h="282575">
                <a:moveTo>
                  <a:pt x="2527861" y="114156"/>
                </a:moveTo>
                <a:lnTo>
                  <a:pt x="2342584" y="114156"/>
                </a:lnTo>
                <a:lnTo>
                  <a:pt x="2342584" y="168155"/>
                </a:lnTo>
                <a:lnTo>
                  <a:pt x="2527863" y="168155"/>
                </a:lnTo>
                <a:lnTo>
                  <a:pt x="2576945" y="141156"/>
                </a:lnTo>
                <a:lnTo>
                  <a:pt x="2527861" y="11415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8">
            <a:extLst>
              <a:ext uri="{FF2B5EF4-FFF2-40B4-BE49-F238E27FC236}">
                <a16:creationId xmlns:a16="http://schemas.microsoft.com/office/drawing/2014/main" id="{10D18E9A-C0B8-8745-91ED-41C6A927E7DE}"/>
              </a:ext>
            </a:extLst>
          </p:cNvPr>
          <p:cNvSpPr/>
          <p:nvPr/>
        </p:nvSpPr>
        <p:spPr>
          <a:xfrm rot="16200000">
            <a:off x="5307338" y="2514377"/>
            <a:ext cx="1221970" cy="195854"/>
          </a:xfrm>
          <a:custGeom>
            <a:avLst/>
            <a:gdLst/>
            <a:ahLst/>
            <a:cxnLst/>
            <a:rect l="l" t="t" r="r" b="b"/>
            <a:pathLst>
              <a:path w="2577465" h="282575">
                <a:moveTo>
                  <a:pt x="2320336" y="0"/>
                </a:moveTo>
                <a:lnTo>
                  <a:pt x="2320336" y="282312"/>
                </a:lnTo>
                <a:lnTo>
                  <a:pt x="2527863" y="168155"/>
                </a:lnTo>
                <a:lnTo>
                  <a:pt x="2342584" y="168155"/>
                </a:lnTo>
                <a:lnTo>
                  <a:pt x="2342584" y="114156"/>
                </a:lnTo>
                <a:lnTo>
                  <a:pt x="2527861" y="114156"/>
                </a:lnTo>
                <a:lnTo>
                  <a:pt x="2320336" y="0"/>
                </a:lnTo>
                <a:close/>
              </a:path>
              <a:path w="2577465" h="282575">
                <a:moveTo>
                  <a:pt x="2320336" y="114156"/>
                </a:moveTo>
                <a:lnTo>
                  <a:pt x="0" y="114156"/>
                </a:lnTo>
                <a:lnTo>
                  <a:pt x="0" y="168155"/>
                </a:lnTo>
                <a:lnTo>
                  <a:pt x="2320336" y="168155"/>
                </a:lnTo>
                <a:lnTo>
                  <a:pt x="2320336" y="114156"/>
                </a:lnTo>
                <a:close/>
              </a:path>
              <a:path w="2577465" h="282575">
                <a:moveTo>
                  <a:pt x="2527861" y="114156"/>
                </a:moveTo>
                <a:lnTo>
                  <a:pt x="2342584" y="114156"/>
                </a:lnTo>
                <a:lnTo>
                  <a:pt x="2342584" y="168155"/>
                </a:lnTo>
                <a:lnTo>
                  <a:pt x="2527863" y="168155"/>
                </a:lnTo>
                <a:lnTo>
                  <a:pt x="2576945" y="141156"/>
                </a:lnTo>
                <a:lnTo>
                  <a:pt x="2527861" y="11415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8">
            <a:extLst>
              <a:ext uri="{FF2B5EF4-FFF2-40B4-BE49-F238E27FC236}">
                <a16:creationId xmlns:a16="http://schemas.microsoft.com/office/drawing/2014/main" id="{FF9C72A9-E3C7-1E47-AAF9-8A4BD22F2C92}"/>
              </a:ext>
            </a:extLst>
          </p:cNvPr>
          <p:cNvSpPr/>
          <p:nvPr/>
        </p:nvSpPr>
        <p:spPr>
          <a:xfrm rot="10800000">
            <a:off x="6430120" y="3601084"/>
            <a:ext cx="1622732" cy="177906"/>
          </a:xfrm>
          <a:custGeom>
            <a:avLst/>
            <a:gdLst/>
            <a:ahLst/>
            <a:cxnLst/>
            <a:rect l="l" t="t" r="r" b="b"/>
            <a:pathLst>
              <a:path w="2577465" h="282575">
                <a:moveTo>
                  <a:pt x="2320336" y="0"/>
                </a:moveTo>
                <a:lnTo>
                  <a:pt x="2320336" y="282312"/>
                </a:lnTo>
                <a:lnTo>
                  <a:pt x="2527863" y="168155"/>
                </a:lnTo>
                <a:lnTo>
                  <a:pt x="2342584" y="168155"/>
                </a:lnTo>
                <a:lnTo>
                  <a:pt x="2342584" y="114156"/>
                </a:lnTo>
                <a:lnTo>
                  <a:pt x="2527861" y="114156"/>
                </a:lnTo>
                <a:lnTo>
                  <a:pt x="2320336" y="0"/>
                </a:lnTo>
                <a:close/>
              </a:path>
              <a:path w="2577465" h="282575">
                <a:moveTo>
                  <a:pt x="2320336" y="114156"/>
                </a:moveTo>
                <a:lnTo>
                  <a:pt x="0" y="114156"/>
                </a:lnTo>
                <a:lnTo>
                  <a:pt x="0" y="168155"/>
                </a:lnTo>
                <a:lnTo>
                  <a:pt x="2320336" y="168155"/>
                </a:lnTo>
                <a:lnTo>
                  <a:pt x="2320336" y="114156"/>
                </a:lnTo>
                <a:close/>
              </a:path>
              <a:path w="2577465" h="282575">
                <a:moveTo>
                  <a:pt x="2527861" y="114156"/>
                </a:moveTo>
                <a:lnTo>
                  <a:pt x="2342584" y="114156"/>
                </a:lnTo>
                <a:lnTo>
                  <a:pt x="2342584" y="168155"/>
                </a:lnTo>
                <a:lnTo>
                  <a:pt x="2527863" y="168155"/>
                </a:lnTo>
                <a:lnTo>
                  <a:pt x="2576945" y="141156"/>
                </a:lnTo>
                <a:lnTo>
                  <a:pt x="2527861" y="11415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8">
            <a:extLst>
              <a:ext uri="{FF2B5EF4-FFF2-40B4-BE49-F238E27FC236}">
                <a16:creationId xmlns:a16="http://schemas.microsoft.com/office/drawing/2014/main" id="{1B54F9C4-C142-0549-A1BE-A86CA84FDF83}"/>
              </a:ext>
            </a:extLst>
          </p:cNvPr>
          <p:cNvSpPr/>
          <p:nvPr/>
        </p:nvSpPr>
        <p:spPr>
          <a:xfrm rot="16200000">
            <a:off x="5525747" y="4281864"/>
            <a:ext cx="788467" cy="192541"/>
          </a:xfrm>
          <a:custGeom>
            <a:avLst/>
            <a:gdLst/>
            <a:ahLst/>
            <a:cxnLst/>
            <a:rect l="l" t="t" r="r" b="b"/>
            <a:pathLst>
              <a:path w="2577465" h="282575">
                <a:moveTo>
                  <a:pt x="2320336" y="0"/>
                </a:moveTo>
                <a:lnTo>
                  <a:pt x="2320336" y="282312"/>
                </a:lnTo>
                <a:lnTo>
                  <a:pt x="2527863" y="168155"/>
                </a:lnTo>
                <a:lnTo>
                  <a:pt x="2342584" y="168155"/>
                </a:lnTo>
                <a:lnTo>
                  <a:pt x="2342584" y="114156"/>
                </a:lnTo>
                <a:lnTo>
                  <a:pt x="2527861" y="114156"/>
                </a:lnTo>
                <a:lnTo>
                  <a:pt x="2320336" y="0"/>
                </a:lnTo>
                <a:close/>
              </a:path>
              <a:path w="2577465" h="282575">
                <a:moveTo>
                  <a:pt x="2320336" y="114156"/>
                </a:moveTo>
                <a:lnTo>
                  <a:pt x="0" y="114156"/>
                </a:lnTo>
                <a:lnTo>
                  <a:pt x="0" y="168155"/>
                </a:lnTo>
                <a:lnTo>
                  <a:pt x="2320336" y="168155"/>
                </a:lnTo>
                <a:lnTo>
                  <a:pt x="2320336" y="114156"/>
                </a:lnTo>
                <a:close/>
              </a:path>
              <a:path w="2577465" h="282575">
                <a:moveTo>
                  <a:pt x="2527861" y="114156"/>
                </a:moveTo>
                <a:lnTo>
                  <a:pt x="2342584" y="114156"/>
                </a:lnTo>
                <a:lnTo>
                  <a:pt x="2342584" y="168155"/>
                </a:lnTo>
                <a:lnTo>
                  <a:pt x="2527863" y="168155"/>
                </a:lnTo>
                <a:lnTo>
                  <a:pt x="2576945" y="141156"/>
                </a:lnTo>
                <a:lnTo>
                  <a:pt x="2527861" y="11415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F741A-2850-4543-A654-A8675DBA3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4880" y="4580468"/>
            <a:ext cx="789509" cy="78950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D7B796F-B681-2C43-A3A0-46BBE7E9DCAC}"/>
              </a:ext>
            </a:extLst>
          </p:cNvPr>
          <p:cNvSpPr txBox="1"/>
          <p:nvPr/>
        </p:nvSpPr>
        <p:spPr>
          <a:xfrm>
            <a:off x="1371694" y="5294033"/>
            <a:ext cx="1080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itchFamily="2" charset="0"/>
              </a:rPr>
              <a:t>Санаторий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4F0F94-6EBD-C641-BC43-C53C554ABC16}"/>
              </a:ext>
            </a:extLst>
          </p:cNvPr>
          <p:cNvSpPr txBox="1"/>
          <p:nvPr/>
        </p:nvSpPr>
        <p:spPr>
          <a:xfrm>
            <a:off x="4400978" y="4751894"/>
            <a:ext cx="1486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Менеджер устройств</a:t>
            </a:r>
          </a:p>
          <a:p>
            <a:pPr algn="ctr"/>
            <a:r>
              <a:rPr lang="ru-RU" sz="1100" dirty="0">
                <a:latin typeface="Montserrat" pitchFamily="2" charset="0"/>
              </a:rPr>
              <a:t>в аппаратном исполнении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593D960-D647-A04D-BAF4-34867A4203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6469" y="5544250"/>
            <a:ext cx="842342" cy="84234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5E63FC0-5957-DE46-A944-5142EEC64D22}"/>
              </a:ext>
            </a:extLst>
          </p:cNvPr>
          <p:cNvSpPr txBox="1"/>
          <p:nvPr/>
        </p:nvSpPr>
        <p:spPr>
          <a:xfrm>
            <a:off x="6336569" y="6387179"/>
            <a:ext cx="1975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Montserrat" pitchFamily="2" charset="0"/>
              </a:rPr>
              <a:t>Полевой госпиталь</a:t>
            </a: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12265A4A-4EC5-0F43-B50C-4EAFCEDBE36D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93B3675-729B-4C48-B725-7BD10B40577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6" y="228591"/>
            <a:ext cx="10082262" cy="63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D460F9B-D92C-3642-ADBA-F7839603510D}"/>
              </a:ext>
            </a:extLst>
          </p:cNvPr>
          <p:cNvSpPr/>
          <p:nvPr/>
        </p:nvSpPr>
        <p:spPr>
          <a:xfrm>
            <a:off x="116525" y="2121853"/>
            <a:ext cx="2937370" cy="41423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C0CB29E-3B07-D949-AE3C-BA6D509B51C0}"/>
              </a:ext>
            </a:extLst>
          </p:cNvPr>
          <p:cNvSpPr/>
          <p:nvPr/>
        </p:nvSpPr>
        <p:spPr>
          <a:xfrm>
            <a:off x="3138411" y="2113848"/>
            <a:ext cx="2937370" cy="4142300"/>
          </a:xfrm>
          <a:prstGeom prst="rect">
            <a:avLst/>
          </a:prstGeom>
          <a:solidFill>
            <a:srgbClr val="272E3E"/>
          </a:solidFill>
          <a:ln>
            <a:solidFill>
              <a:srgbClr val="272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74F1085-6431-F949-BCB6-029F5B820A8D}"/>
              </a:ext>
            </a:extLst>
          </p:cNvPr>
          <p:cNvSpPr/>
          <p:nvPr/>
        </p:nvSpPr>
        <p:spPr>
          <a:xfrm>
            <a:off x="6160297" y="2113848"/>
            <a:ext cx="2937370" cy="4142300"/>
          </a:xfrm>
          <a:prstGeom prst="rect">
            <a:avLst/>
          </a:prstGeom>
          <a:solidFill>
            <a:srgbClr val="395678"/>
          </a:solidFill>
          <a:ln>
            <a:solidFill>
              <a:srgbClr val="395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48453C6-9E33-DA42-93A4-360261371C38}"/>
              </a:ext>
            </a:extLst>
          </p:cNvPr>
          <p:cNvSpPr/>
          <p:nvPr/>
        </p:nvSpPr>
        <p:spPr>
          <a:xfrm>
            <a:off x="9182183" y="2121853"/>
            <a:ext cx="2937371" cy="4142300"/>
          </a:xfrm>
          <a:prstGeom prst="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3" dirty="0"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243DC0E2-086B-7E43-9ECE-35CFF6CBB1C1}"/>
              </a:ext>
            </a:extLst>
          </p:cNvPr>
          <p:cNvSpPr txBox="1">
            <a:spLocks/>
          </p:cNvSpPr>
          <p:nvPr/>
        </p:nvSpPr>
        <p:spPr>
          <a:xfrm>
            <a:off x="368312" y="2294994"/>
            <a:ext cx="2793536" cy="468721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ЛАБОРАТОРНОЕ </a:t>
            </a:r>
          </a:p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ОБОРУДОВАНИЕ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DB43C439-8270-194D-A733-888DFD4849A6}"/>
              </a:ext>
            </a:extLst>
          </p:cNvPr>
          <p:cNvSpPr txBox="1">
            <a:spLocks/>
          </p:cNvSpPr>
          <p:nvPr/>
        </p:nvSpPr>
        <p:spPr>
          <a:xfrm>
            <a:off x="254472" y="3097907"/>
            <a:ext cx="2877863" cy="1797611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Анализаторы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Станции </a:t>
            </a:r>
            <a:r>
              <a:rPr lang="ru-RU" sz="1072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пробоподготовки</a:t>
            </a:r>
            <a:endParaRPr lang="ru-RU" sz="1072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</a:t>
            </a:r>
            <a:r>
              <a:rPr lang="ru-RU" sz="1072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Сортеры</a:t>
            </a:r>
            <a:endParaRPr lang="ru-RU" sz="1072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Станции окрашивания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Анализаторы </a:t>
            </a:r>
            <a:r>
              <a:rPr lang="en-US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Point of care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Устройства экспресс-диагностики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Переносные лаборатории</a:t>
            </a: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5F475AAF-FDFF-9243-A160-A1613CD50530}"/>
              </a:ext>
            </a:extLst>
          </p:cNvPr>
          <p:cNvSpPr txBox="1">
            <a:spLocks/>
          </p:cNvSpPr>
          <p:nvPr/>
        </p:nvSpPr>
        <p:spPr>
          <a:xfrm>
            <a:off x="3260445" y="2294306"/>
            <a:ext cx="2793536" cy="675829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РЕАНИМАЦИОННО-АНЕСТЕЗИОЛОГИЧЕСКОЕ ОБОРУДОВАНИЕ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9C61485A-BAA6-1449-ACC8-804695F6503E}"/>
              </a:ext>
            </a:extLst>
          </p:cNvPr>
          <p:cNvSpPr txBox="1">
            <a:spLocks/>
          </p:cNvSpPr>
          <p:nvPr/>
        </p:nvSpPr>
        <p:spPr>
          <a:xfrm>
            <a:off x="3237138" y="3089712"/>
            <a:ext cx="2877863" cy="1016628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Прикроватные мониторы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Аппараты ИВЛ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Наркозные аппараты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Неонатальное оборудование</a:t>
            </a: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0DF075A6-05AF-F949-8792-9440397EE4CA}"/>
              </a:ext>
            </a:extLst>
          </p:cNvPr>
          <p:cNvSpPr txBox="1">
            <a:spLocks/>
          </p:cNvSpPr>
          <p:nvPr/>
        </p:nvSpPr>
        <p:spPr>
          <a:xfrm>
            <a:off x="6254999" y="2236169"/>
            <a:ext cx="2793536" cy="675829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ПРИБОРЫ ФУНКЦИОНАЛЬНОЙ ДИАГНОСТИКИ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742EE8D7-0AC9-2E46-8F17-BA62671BAD08}"/>
              </a:ext>
            </a:extLst>
          </p:cNvPr>
          <p:cNvSpPr txBox="1">
            <a:spLocks/>
          </p:cNvSpPr>
          <p:nvPr/>
        </p:nvSpPr>
        <p:spPr>
          <a:xfrm>
            <a:off x="6225880" y="3046789"/>
            <a:ext cx="2877863" cy="1537283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ЭКГ-аппараты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Фетальные мониторы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</a:t>
            </a:r>
            <a:r>
              <a:rPr lang="en-US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C</a:t>
            </a: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пирометры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</a:t>
            </a:r>
            <a:r>
              <a:rPr lang="ru-RU" sz="1072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Холтеры</a:t>
            </a:r>
            <a:endParaRPr lang="ru-RU" sz="1072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СМАД-системы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Офтальмологическое оборудование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3A191C1D-8A22-164E-B102-9A2F79EC837A}"/>
              </a:ext>
            </a:extLst>
          </p:cNvPr>
          <p:cNvSpPr txBox="1">
            <a:spLocks/>
          </p:cNvSpPr>
          <p:nvPr/>
        </p:nvSpPr>
        <p:spPr>
          <a:xfrm>
            <a:off x="9254099" y="2227542"/>
            <a:ext cx="2900837" cy="675829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ПОРТАТИВНЫЕ МЕДИЦИНСКИЕ УСТРОЙСТВА</a:t>
            </a: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0D9A0154-A50E-0D43-8FB4-C0240A53BF22}"/>
              </a:ext>
            </a:extLst>
          </p:cNvPr>
          <p:cNvSpPr txBox="1">
            <a:spLocks/>
          </p:cNvSpPr>
          <p:nvPr/>
        </p:nvSpPr>
        <p:spPr>
          <a:xfrm>
            <a:off x="9289474" y="2959416"/>
            <a:ext cx="2877863" cy="1537283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Тонометры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</a:t>
            </a:r>
            <a:r>
              <a:rPr lang="ru-RU" sz="1072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Глюкометры</a:t>
            </a:r>
            <a:endParaRPr lang="ru-RU" sz="1072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</a:t>
            </a:r>
            <a:r>
              <a:rPr lang="ru-RU" sz="1072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Пульсоксиметры</a:t>
            </a:r>
            <a:endParaRPr lang="ru-RU" sz="1072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Весы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Термометры</a:t>
            </a:r>
          </a:p>
          <a:p>
            <a:pPr marL="15121" algn="l">
              <a:lnSpc>
                <a:spcPct val="150000"/>
              </a:lnSpc>
              <a:spcBef>
                <a:spcPts val="125"/>
              </a:spcBef>
            </a:pPr>
            <a:r>
              <a:rPr lang="ru-RU" sz="1072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Системы НМГ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6ED71A5E-6D56-EA47-AF0B-205F6066F979}"/>
              </a:ext>
            </a:extLst>
          </p:cNvPr>
          <p:cNvSpPr txBox="1">
            <a:spLocks/>
          </p:cNvSpPr>
          <p:nvPr/>
        </p:nvSpPr>
        <p:spPr>
          <a:xfrm>
            <a:off x="9326018" y="5734316"/>
            <a:ext cx="2793536" cy="468721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30+</a:t>
            </a:r>
          </a:p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УСТРОЙСТВ</a:t>
            </a: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74D02C99-887A-4C44-BE5B-F8B23E161ED5}"/>
              </a:ext>
            </a:extLst>
          </p:cNvPr>
          <p:cNvSpPr txBox="1">
            <a:spLocks/>
          </p:cNvSpPr>
          <p:nvPr/>
        </p:nvSpPr>
        <p:spPr>
          <a:xfrm>
            <a:off x="6407992" y="5755357"/>
            <a:ext cx="2793536" cy="468721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30+</a:t>
            </a:r>
          </a:p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ПРИБОРОВ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D7C6C120-BDD5-0C43-A64F-8D136E0EA0A9}"/>
              </a:ext>
            </a:extLst>
          </p:cNvPr>
          <p:cNvSpPr txBox="1">
            <a:spLocks/>
          </p:cNvSpPr>
          <p:nvPr/>
        </p:nvSpPr>
        <p:spPr>
          <a:xfrm>
            <a:off x="3383199" y="5755355"/>
            <a:ext cx="2793536" cy="468721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en-US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70</a:t>
            </a: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+</a:t>
            </a:r>
          </a:p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УСТРОЙСТВ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A32D9015-6811-3C41-A1F4-923E47914F8D}"/>
              </a:ext>
            </a:extLst>
          </p:cNvPr>
          <p:cNvSpPr txBox="1">
            <a:spLocks/>
          </p:cNvSpPr>
          <p:nvPr/>
        </p:nvSpPr>
        <p:spPr>
          <a:xfrm>
            <a:off x="368312" y="5755354"/>
            <a:ext cx="2793536" cy="468721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SemiBold" panose="00000700000000000000" pitchFamily="2" charset="-52"/>
              </a:rPr>
              <a:t>700</a:t>
            </a: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</a:rPr>
              <a:t>+</a:t>
            </a:r>
          </a:p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ПРИБОРОВ</a:t>
            </a:r>
          </a:p>
        </p:txBody>
      </p:sp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CDC17E6D-913B-EF48-A005-E796382323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290" y="332463"/>
          <a:ext cx="1762639" cy="37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47" name="Объект 46">
                        <a:extLst>
                          <a:ext uri="{FF2B5EF4-FFF2-40B4-BE49-F238E27FC236}">
                            <a16:creationId xmlns:a16="http://schemas.microsoft.com/office/drawing/2014/main" id="{CDC17E6D-913B-EF48-A005-E79638232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290" y="332463"/>
                        <a:ext cx="1762639" cy="37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bject 4">
            <a:extLst>
              <a:ext uri="{FF2B5EF4-FFF2-40B4-BE49-F238E27FC236}">
                <a16:creationId xmlns:a16="http://schemas.microsoft.com/office/drawing/2014/main" id="{1F6FFAF5-9EC8-464B-ACCA-A51F61291111}"/>
              </a:ext>
            </a:extLst>
          </p:cNvPr>
          <p:cNvSpPr txBox="1">
            <a:spLocks/>
          </p:cNvSpPr>
          <p:nvPr/>
        </p:nvSpPr>
        <p:spPr>
          <a:xfrm>
            <a:off x="346933" y="347106"/>
            <a:ext cx="9669087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ПОДДЕРЖИВАЕМОЕ ОБОРУДОВАНИЕ</a:t>
            </a: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6E361040-0765-3941-B228-0A7EFFB74570}"/>
              </a:ext>
            </a:extLst>
          </p:cNvPr>
          <p:cNvSpPr txBox="1">
            <a:spLocks/>
          </p:cNvSpPr>
          <p:nvPr/>
        </p:nvSpPr>
        <p:spPr>
          <a:xfrm>
            <a:off x="352884" y="6414290"/>
            <a:ext cx="265020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07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5712C6-3CE5-1344-90FC-5CC27C027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53" y="1181394"/>
            <a:ext cx="790311" cy="79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ACA4-652E-3141-81B7-103816423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741" y="1258503"/>
            <a:ext cx="734062" cy="734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1782B-8366-C24F-930D-3AA05F4A7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436" y="1180272"/>
            <a:ext cx="855059" cy="855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AED37-B971-664F-9832-65588CA25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8289" y="1176300"/>
            <a:ext cx="850577" cy="850577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FFE4FFA9-E6BA-2243-8222-89BC78BE7E05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1A6EC28-ECD5-BE43-9930-4F4EA13F9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3497" y="1114816"/>
            <a:ext cx="1021433" cy="102143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DCE1451-E517-6D45-9B9D-7949963C2E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90" y="228480"/>
            <a:ext cx="10082610" cy="63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4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Объект 90">
            <a:extLst>
              <a:ext uri="{FF2B5EF4-FFF2-40B4-BE49-F238E27FC236}">
                <a16:creationId xmlns:a16="http://schemas.microsoft.com/office/drawing/2014/main" id="{AE69A383-FE09-BF4C-921B-065521DCC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290" y="332463"/>
          <a:ext cx="1762639" cy="37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91" name="Объект 90">
                        <a:extLst>
                          <a:ext uri="{FF2B5EF4-FFF2-40B4-BE49-F238E27FC236}">
                            <a16:creationId xmlns:a16="http://schemas.microsoft.com/office/drawing/2014/main" id="{AE69A383-FE09-BF4C-921B-065521DCC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290" y="332463"/>
                        <a:ext cx="1762639" cy="37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ject 4">
            <a:extLst>
              <a:ext uri="{FF2B5EF4-FFF2-40B4-BE49-F238E27FC236}">
                <a16:creationId xmlns:a16="http://schemas.microsoft.com/office/drawing/2014/main" id="{3E3AB057-5E96-FD44-9176-C2D447BF1F56}"/>
              </a:ext>
            </a:extLst>
          </p:cNvPr>
          <p:cNvSpPr txBox="1">
            <a:spLocks/>
          </p:cNvSpPr>
          <p:nvPr/>
        </p:nvSpPr>
        <p:spPr>
          <a:xfrm>
            <a:off x="352884" y="6414290"/>
            <a:ext cx="265020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05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B657C0-5FBF-FB46-BEBE-9C72C48C7694}"/>
              </a:ext>
            </a:extLst>
          </p:cNvPr>
          <p:cNvSpPr/>
          <p:nvPr/>
        </p:nvSpPr>
        <p:spPr>
          <a:xfrm>
            <a:off x="1015664" y="1807163"/>
            <a:ext cx="10259249" cy="3244001"/>
          </a:xfrm>
          <a:prstGeom prst="rect">
            <a:avLst/>
          </a:prstGeom>
          <a:solidFill>
            <a:srgbClr val="272E3E"/>
          </a:solidFill>
          <a:ln>
            <a:solidFill>
              <a:srgbClr val="272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2" dirty="0">
              <a:solidFill>
                <a:srgbClr val="FF6600"/>
              </a:solidFill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0D9B04CD-9F5C-4349-B295-B8F2914F5E72}"/>
              </a:ext>
            </a:extLst>
          </p:cNvPr>
          <p:cNvSpPr txBox="1">
            <a:spLocks/>
          </p:cNvSpPr>
          <p:nvPr/>
        </p:nvSpPr>
        <p:spPr>
          <a:xfrm>
            <a:off x="1903614" y="2672434"/>
            <a:ext cx="3045224" cy="908990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Библиотеки драйверов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Подсистема интеграции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Подсистема администрирования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Подсистема визуализации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Подсистема </a:t>
            </a:r>
            <a:r>
              <a:rPr lang="ru-RU" sz="11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биллинга</a:t>
            </a:r>
            <a:endParaRPr lang="ru-RU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93D8F3EE-CBEF-1647-8705-F4BA4CDC74C4}"/>
              </a:ext>
            </a:extLst>
          </p:cNvPr>
          <p:cNvSpPr txBox="1">
            <a:spLocks/>
          </p:cNvSpPr>
          <p:nvPr/>
        </p:nvSpPr>
        <p:spPr>
          <a:xfrm>
            <a:off x="1912928" y="2156884"/>
            <a:ext cx="3618222" cy="519140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Серверная часть для обеспечения взаимодействие между информационными системами и оконечным оборудованием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E44A6B93-82AE-3047-99A7-1F95B8C30353}"/>
              </a:ext>
            </a:extLst>
          </p:cNvPr>
          <p:cNvSpPr txBox="1">
            <a:spLocks/>
          </p:cNvSpPr>
          <p:nvPr/>
        </p:nvSpPr>
        <p:spPr>
          <a:xfrm>
            <a:off x="1912928" y="1901861"/>
            <a:ext cx="3516256" cy="226752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ИНТЕГРАЦИОННАЯ ПЛАТФОРМА</a:t>
            </a:r>
            <a:endParaRPr lang="en-US" sz="1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747FAAFD-EF9B-A84D-985E-9C9F71E6016E}"/>
              </a:ext>
            </a:extLst>
          </p:cNvPr>
          <p:cNvSpPr txBox="1">
            <a:spLocks/>
          </p:cNvSpPr>
          <p:nvPr/>
        </p:nvSpPr>
        <p:spPr>
          <a:xfrm>
            <a:off x="6600242" y="2180757"/>
            <a:ext cx="4907521" cy="519140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Легкое приложение предназначено для управления драйверами на месте подключения оборудования, которое можно загрузить практически на любой компьютер</a:t>
            </a: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23A27531-EDA8-AE4A-B650-6F80826B9481}"/>
              </a:ext>
            </a:extLst>
          </p:cNvPr>
          <p:cNvSpPr txBox="1">
            <a:spLocks/>
          </p:cNvSpPr>
          <p:nvPr/>
        </p:nvSpPr>
        <p:spPr>
          <a:xfrm>
            <a:off x="6612457" y="1858004"/>
            <a:ext cx="3045224" cy="226752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МЕНЕДЖЕР УСТРОЙСТВ</a:t>
            </a:r>
            <a:endParaRPr lang="en-US" sz="1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7E73FBCD-08B6-F74C-8F3C-622EF3447911}"/>
              </a:ext>
            </a:extLst>
          </p:cNvPr>
          <p:cNvSpPr txBox="1">
            <a:spLocks/>
          </p:cNvSpPr>
          <p:nvPr/>
        </p:nvSpPr>
        <p:spPr>
          <a:xfrm>
            <a:off x="6587236" y="2754037"/>
            <a:ext cx="4932743" cy="544788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Управления драйверами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Диспетчеризация назначений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Резервное хранилище на случай потери связи с ЦОД</a:t>
            </a: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7BDA1528-C8DD-164C-9472-C34766C2E09D}"/>
              </a:ext>
            </a:extLst>
          </p:cNvPr>
          <p:cNvSpPr txBox="1">
            <a:spLocks/>
          </p:cNvSpPr>
          <p:nvPr/>
        </p:nvSpPr>
        <p:spPr>
          <a:xfrm>
            <a:off x="1869283" y="4053726"/>
            <a:ext cx="4598164" cy="362687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Пакет для подключения через мобильные устройства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оборудования, работающего по </a:t>
            </a:r>
            <a:r>
              <a:rPr lang="ru-RU" sz="11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Wi-Fi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 и </a:t>
            </a:r>
            <a:r>
              <a:rPr lang="ru-RU" sz="11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Bluetooth</a:t>
            </a:r>
            <a:endParaRPr lang="ru-RU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D6EF6076-B019-5B45-BB43-6C1EED228D50}"/>
              </a:ext>
            </a:extLst>
          </p:cNvPr>
          <p:cNvSpPr txBox="1">
            <a:spLocks/>
          </p:cNvSpPr>
          <p:nvPr/>
        </p:nvSpPr>
        <p:spPr>
          <a:xfrm>
            <a:off x="1893577" y="3779645"/>
            <a:ext cx="3326240" cy="226752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SERVICE DEVELOPMENT KIT (SDK)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6FE5CD04-CA88-9143-8EDA-B03381379EB6}"/>
              </a:ext>
            </a:extLst>
          </p:cNvPr>
          <p:cNvSpPr txBox="1">
            <a:spLocks/>
          </p:cNvSpPr>
          <p:nvPr/>
        </p:nvSpPr>
        <p:spPr>
          <a:xfrm>
            <a:off x="1834007" y="4427840"/>
            <a:ext cx="4990752" cy="531964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Возможность встраивания в мобильные приложения сторонних производителей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Прямая интеграция с </a:t>
            </a:r>
            <a:r>
              <a:rPr lang="en-US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Io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HT-устройствами</a:t>
            </a:r>
          </a:p>
        </p:txBody>
      </p:sp>
      <p:graphicFrame>
        <p:nvGraphicFramePr>
          <p:cNvPr id="44" name="Объект 43">
            <a:extLst>
              <a:ext uri="{FF2B5EF4-FFF2-40B4-BE49-F238E27FC236}">
                <a16:creationId xmlns:a16="http://schemas.microsoft.com/office/drawing/2014/main" id="{892FF448-8F83-C540-AAD8-F8E17B60E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191191"/>
              </p:ext>
            </p:extLst>
          </p:nvPr>
        </p:nvGraphicFramePr>
        <p:xfrm>
          <a:off x="1229904" y="2197081"/>
          <a:ext cx="468786" cy="4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882413" imgH="884267" progId="CorelDraw.Graphic.20">
                  <p:embed/>
                </p:oleObj>
              </mc:Choice>
              <mc:Fallback>
                <p:oleObj name="CorelDRAW" r:id="rId5" imgW="882413" imgH="884267" progId="CorelDraw.Graphic.20">
                  <p:embed/>
                  <p:pic>
                    <p:nvPicPr>
                      <p:cNvPr id="44" name="Объект 43">
                        <a:extLst>
                          <a:ext uri="{FF2B5EF4-FFF2-40B4-BE49-F238E27FC236}">
                            <a16:creationId xmlns:a16="http://schemas.microsoft.com/office/drawing/2014/main" id="{892FF448-8F83-C540-AAD8-F8E17B60E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904" y="2197081"/>
                        <a:ext cx="468786" cy="4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>
            <a:extLst>
              <a:ext uri="{FF2B5EF4-FFF2-40B4-BE49-F238E27FC236}">
                <a16:creationId xmlns:a16="http://schemas.microsoft.com/office/drawing/2014/main" id="{9ABD2760-FDDA-7B44-9766-8911FEE2D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691117"/>
              </p:ext>
            </p:extLst>
          </p:nvPr>
        </p:nvGraphicFramePr>
        <p:xfrm>
          <a:off x="5999368" y="2201944"/>
          <a:ext cx="450447" cy="39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882413" imgH="777382" progId="CorelDraw.Graphic.20">
                  <p:embed/>
                </p:oleObj>
              </mc:Choice>
              <mc:Fallback>
                <p:oleObj name="CorelDRAW" r:id="rId7" imgW="882413" imgH="777382" progId="CorelDraw.Graphic.20">
                  <p:embed/>
                  <p:pic>
                    <p:nvPicPr>
                      <p:cNvPr id="45" name="Объект 44">
                        <a:extLst>
                          <a:ext uri="{FF2B5EF4-FFF2-40B4-BE49-F238E27FC236}">
                            <a16:creationId xmlns:a16="http://schemas.microsoft.com/office/drawing/2014/main" id="{9ABD2760-FDDA-7B44-9766-8911FEE2DC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9368" y="2201944"/>
                        <a:ext cx="450447" cy="39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>
            <a:extLst>
              <a:ext uri="{FF2B5EF4-FFF2-40B4-BE49-F238E27FC236}">
                <a16:creationId xmlns:a16="http://schemas.microsoft.com/office/drawing/2014/main" id="{A68F6B45-4175-1946-A94F-92CE2737E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38368"/>
              </p:ext>
            </p:extLst>
          </p:nvPr>
        </p:nvGraphicFramePr>
        <p:xfrm>
          <a:off x="1229904" y="4094500"/>
          <a:ext cx="434455" cy="32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882413" imgH="670497" progId="CorelDraw.Graphic.20">
                  <p:embed/>
                </p:oleObj>
              </mc:Choice>
              <mc:Fallback>
                <p:oleObj name="CorelDRAW" r:id="rId9" imgW="882413" imgH="670497" progId="CorelDraw.Graphic.20">
                  <p:embed/>
                  <p:pic>
                    <p:nvPicPr>
                      <p:cNvPr id="46" name="Объект 45">
                        <a:extLst>
                          <a:ext uri="{FF2B5EF4-FFF2-40B4-BE49-F238E27FC236}">
                            <a16:creationId xmlns:a16="http://schemas.microsoft.com/office/drawing/2014/main" id="{A68F6B45-4175-1946-A94F-92CE2737E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29904" y="4094500"/>
                        <a:ext cx="434455" cy="32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ject 4">
            <a:extLst>
              <a:ext uri="{FF2B5EF4-FFF2-40B4-BE49-F238E27FC236}">
                <a16:creationId xmlns:a16="http://schemas.microsoft.com/office/drawing/2014/main" id="{55731703-EAFF-0049-986C-7D1F65A585C8}"/>
              </a:ext>
            </a:extLst>
          </p:cNvPr>
          <p:cNvSpPr txBox="1">
            <a:spLocks/>
          </p:cNvSpPr>
          <p:nvPr/>
        </p:nvSpPr>
        <p:spPr>
          <a:xfrm>
            <a:off x="6612458" y="4065656"/>
            <a:ext cx="4907521" cy="349863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Программно-аппаратный комплекс на базе портативного одноплатного компьютера </a:t>
            </a: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39191E4A-8B2C-9C4A-A32B-8FB1FF7E10A1}"/>
              </a:ext>
            </a:extLst>
          </p:cNvPr>
          <p:cNvSpPr txBox="1">
            <a:spLocks/>
          </p:cNvSpPr>
          <p:nvPr/>
        </p:nvSpPr>
        <p:spPr>
          <a:xfrm>
            <a:off x="6626968" y="4494329"/>
            <a:ext cx="4932743" cy="701241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— Подключение медицинских приборов по различным физическим портам и протоколам беспроводного взаимодействия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endParaRPr lang="ru-RU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553BA382-D82A-5846-8607-4680B148D689}"/>
              </a:ext>
            </a:extLst>
          </p:cNvPr>
          <p:cNvSpPr txBox="1">
            <a:spLocks/>
          </p:cNvSpPr>
          <p:nvPr/>
        </p:nvSpPr>
        <p:spPr>
          <a:xfrm>
            <a:off x="6612457" y="3779645"/>
            <a:ext cx="3045224" cy="226752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АППАРАТНОЕ ИСПОЛНЕНИЕ</a:t>
            </a:r>
            <a:endParaRPr lang="en-US" sz="1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A94BF5FE-06D2-9447-BEF4-E7FB2E1AE49A}"/>
              </a:ext>
            </a:extLst>
          </p:cNvPr>
          <p:cNvSpPr txBox="1">
            <a:spLocks/>
          </p:cNvSpPr>
          <p:nvPr/>
        </p:nvSpPr>
        <p:spPr>
          <a:xfrm>
            <a:off x="394358" y="337487"/>
            <a:ext cx="10082991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АРХИТЕКТУРА ПРОДУКТА</a:t>
            </a:r>
          </a:p>
        </p:txBody>
      </p:sp>
      <p:sp>
        <p:nvSpPr>
          <p:cNvPr id="73" name="object 4">
            <a:extLst>
              <a:ext uri="{FF2B5EF4-FFF2-40B4-BE49-F238E27FC236}">
                <a16:creationId xmlns:a16="http://schemas.microsoft.com/office/drawing/2014/main" id="{9AB350C0-A3A8-E442-A17A-4047335B7DA4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E08673D-AFE4-5F49-AF11-538E96A5DD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90" y="228480"/>
            <a:ext cx="10082610" cy="63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5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Объект 90">
            <a:extLst>
              <a:ext uri="{FF2B5EF4-FFF2-40B4-BE49-F238E27FC236}">
                <a16:creationId xmlns:a16="http://schemas.microsoft.com/office/drawing/2014/main" id="{AE69A383-FE09-BF4C-921B-065521DCC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290" y="332463"/>
          <a:ext cx="1762639" cy="37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91" name="Объект 90">
                        <a:extLst>
                          <a:ext uri="{FF2B5EF4-FFF2-40B4-BE49-F238E27FC236}">
                            <a16:creationId xmlns:a16="http://schemas.microsoft.com/office/drawing/2014/main" id="{AE69A383-FE09-BF4C-921B-065521DCC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290" y="332463"/>
                        <a:ext cx="1762639" cy="37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ject 4">
            <a:extLst>
              <a:ext uri="{FF2B5EF4-FFF2-40B4-BE49-F238E27FC236}">
                <a16:creationId xmlns:a16="http://schemas.microsoft.com/office/drawing/2014/main" id="{3E3AB057-5E96-FD44-9176-C2D447BF1F56}"/>
              </a:ext>
            </a:extLst>
          </p:cNvPr>
          <p:cNvSpPr txBox="1">
            <a:spLocks/>
          </p:cNvSpPr>
          <p:nvPr/>
        </p:nvSpPr>
        <p:spPr>
          <a:xfrm>
            <a:off x="352884" y="6414290"/>
            <a:ext cx="265020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1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05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B657C0-5FBF-FB46-BEBE-9C72C48C7694}"/>
              </a:ext>
            </a:extLst>
          </p:cNvPr>
          <p:cNvSpPr/>
          <p:nvPr/>
        </p:nvSpPr>
        <p:spPr>
          <a:xfrm>
            <a:off x="1015664" y="1807163"/>
            <a:ext cx="10259249" cy="3244001"/>
          </a:xfrm>
          <a:prstGeom prst="rect">
            <a:avLst/>
          </a:prstGeom>
          <a:solidFill>
            <a:srgbClr val="272E3E"/>
          </a:solidFill>
          <a:ln>
            <a:solidFill>
              <a:srgbClr val="272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12" dirty="0">
              <a:solidFill>
                <a:srgbClr val="FF6600"/>
              </a:solidFill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93D8F3EE-CBEF-1647-8705-F4BA4CDC74C4}"/>
              </a:ext>
            </a:extLst>
          </p:cNvPr>
          <p:cNvSpPr txBox="1">
            <a:spLocks/>
          </p:cNvSpPr>
          <p:nvPr/>
        </p:nvSpPr>
        <p:spPr>
          <a:xfrm>
            <a:off x="1924079" y="2224138"/>
            <a:ext cx="3618222" cy="544788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en-US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PostgreSQL</a:t>
            </a:r>
            <a:endParaRPr lang="ru-RU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.</a:t>
            </a:r>
            <a:r>
              <a:rPr lang="en-US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NET Core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en-US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React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E44A6B93-82AE-3047-99A7-1F95B8C30353}"/>
              </a:ext>
            </a:extLst>
          </p:cNvPr>
          <p:cNvSpPr txBox="1">
            <a:spLocks/>
          </p:cNvSpPr>
          <p:nvPr/>
        </p:nvSpPr>
        <p:spPr>
          <a:xfrm>
            <a:off x="1912928" y="1901861"/>
            <a:ext cx="3516256" cy="226752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ИНТЕГРАЦИОННАЯ ПЛАТФОРМА</a:t>
            </a:r>
            <a:endParaRPr lang="en-US" sz="1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747FAAFD-EF9B-A84D-985E-9C9F71E6016E}"/>
              </a:ext>
            </a:extLst>
          </p:cNvPr>
          <p:cNvSpPr txBox="1">
            <a:spLocks/>
          </p:cNvSpPr>
          <p:nvPr/>
        </p:nvSpPr>
        <p:spPr>
          <a:xfrm>
            <a:off x="6303309" y="1942777"/>
            <a:ext cx="4907521" cy="1445034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2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Системные требования 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Процессор: </a:t>
            </a:r>
            <a:r>
              <a:rPr lang="en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Core i3 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и выше; 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Оперативная память: 4 Гб; 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Жесткии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̆ диск: 100Гб; 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Операционная система: </a:t>
            </a:r>
            <a:r>
              <a:rPr lang="en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Linux 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4</a:t>
            </a:r>
            <a:r>
              <a:rPr lang="en-US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.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9 и старше</a:t>
            </a:r>
            <a:r>
              <a:rPr lang="en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, Windows 7 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и старше, </a:t>
            </a:r>
            <a:endParaRPr lang="en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Желательно наличие 1-2 портов </a:t>
            </a:r>
            <a:r>
              <a:rPr lang="en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RS232. 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При подключении более 3-х единиц лабораторного оборудования рекомендуется увеличение </a:t>
            </a:r>
            <a:r>
              <a:rPr lang="ru-RU" sz="11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оперативнои</a:t>
            </a: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̆ памяти из расчета 2ГБ на 3 прибора. </a:t>
            </a: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23A27531-EDA8-AE4A-B650-6F80826B9481}"/>
              </a:ext>
            </a:extLst>
          </p:cNvPr>
          <p:cNvSpPr txBox="1">
            <a:spLocks/>
          </p:cNvSpPr>
          <p:nvPr/>
        </p:nvSpPr>
        <p:spPr>
          <a:xfrm>
            <a:off x="1893577" y="3022559"/>
            <a:ext cx="3045224" cy="226752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МЕНЕДЖЕР УСТРОЙСТВ</a:t>
            </a:r>
            <a:endParaRPr lang="en-US" sz="14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7BDA1528-C8DD-164C-9472-C34766C2E09D}"/>
              </a:ext>
            </a:extLst>
          </p:cNvPr>
          <p:cNvSpPr txBox="1">
            <a:spLocks/>
          </p:cNvSpPr>
          <p:nvPr/>
        </p:nvSpPr>
        <p:spPr>
          <a:xfrm>
            <a:off x="1893577" y="4214258"/>
            <a:ext cx="4598164" cy="180585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en-US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Kotlin</a:t>
            </a:r>
            <a:endParaRPr lang="ru-RU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D6EF6076-B019-5B45-BB43-6C1EED228D50}"/>
              </a:ext>
            </a:extLst>
          </p:cNvPr>
          <p:cNvSpPr txBox="1">
            <a:spLocks/>
          </p:cNvSpPr>
          <p:nvPr/>
        </p:nvSpPr>
        <p:spPr>
          <a:xfrm>
            <a:off x="1893577" y="3779645"/>
            <a:ext cx="3326240" cy="226752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2" charset="-52"/>
              </a:rPr>
              <a:t>SERVICE DEVELOPMENT KIT (SDK)</a:t>
            </a:r>
          </a:p>
        </p:txBody>
      </p:sp>
      <p:graphicFrame>
        <p:nvGraphicFramePr>
          <p:cNvPr id="44" name="Объект 43">
            <a:extLst>
              <a:ext uri="{FF2B5EF4-FFF2-40B4-BE49-F238E27FC236}">
                <a16:creationId xmlns:a16="http://schemas.microsoft.com/office/drawing/2014/main" id="{892FF448-8F83-C540-AAD8-F8E17B60E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10484"/>
              </p:ext>
            </p:extLst>
          </p:nvPr>
        </p:nvGraphicFramePr>
        <p:xfrm>
          <a:off x="1235479" y="1934963"/>
          <a:ext cx="468786" cy="4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882413" imgH="884267" progId="CorelDraw.Graphic.20">
                  <p:embed/>
                </p:oleObj>
              </mc:Choice>
              <mc:Fallback>
                <p:oleObj name="CorelDRAW" r:id="rId5" imgW="882413" imgH="884267" progId="CorelDraw.Graphic.20">
                  <p:embed/>
                  <p:pic>
                    <p:nvPicPr>
                      <p:cNvPr id="44" name="Объект 43">
                        <a:extLst>
                          <a:ext uri="{FF2B5EF4-FFF2-40B4-BE49-F238E27FC236}">
                            <a16:creationId xmlns:a16="http://schemas.microsoft.com/office/drawing/2014/main" id="{892FF448-8F83-C540-AAD8-F8E17B60E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5479" y="1934963"/>
                        <a:ext cx="468786" cy="4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>
            <a:extLst>
              <a:ext uri="{FF2B5EF4-FFF2-40B4-BE49-F238E27FC236}">
                <a16:creationId xmlns:a16="http://schemas.microsoft.com/office/drawing/2014/main" id="{9ABD2760-FDDA-7B44-9766-8911FEE2D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82238"/>
              </p:ext>
            </p:extLst>
          </p:nvPr>
        </p:nvGraphicFramePr>
        <p:xfrm>
          <a:off x="1229904" y="3056628"/>
          <a:ext cx="450447" cy="39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882413" imgH="777382" progId="CorelDraw.Graphic.20">
                  <p:embed/>
                </p:oleObj>
              </mc:Choice>
              <mc:Fallback>
                <p:oleObj name="CorelDRAW" r:id="rId7" imgW="882413" imgH="777382" progId="CorelDraw.Graphic.20">
                  <p:embed/>
                  <p:pic>
                    <p:nvPicPr>
                      <p:cNvPr id="45" name="Объект 44">
                        <a:extLst>
                          <a:ext uri="{FF2B5EF4-FFF2-40B4-BE49-F238E27FC236}">
                            <a16:creationId xmlns:a16="http://schemas.microsoft.com/office/drawing/2014/main" id="{9ABD2760-FDDA-7B44-9766-8911FEE2DC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9904" y="3056628"/>
                        <a:ext cx="450447" cy="39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>
            <a:extLst>
              <a:ext uri="{FF2B5EF4-FFF2-40B4-BE49-F238E27FC236}">
                <a16:creationId xmlns:a16="http://schemas.microsoft.com/office/drawing/2014/main" id="{A68F6B45-4175-1946-A94F-92CE2737E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08292"/>
              </p:ext>
            </p:extLst>
          </p:nvPr>
        </p:nvGraphicFramePr>
        <p:xfrm>
          <a:off x="1215682" y="3740958"/>
          <a:ext cx="434455" cy="32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882413" imgH="670497" progId="CorelDraw.Graphic.20">
                  <p:embed/>
                </p:oleObj>
              </mc:Choice>
              <mc:Fallback>
                <p:oleObj name="CorelDRAW" r:id="rId9" imgW="882413" imgH="670497" progId="CorelDraw.Graphic.20">
                  <p:embed/>
                  <p:pic>
                    <p:nvPicPr>
                      <p:cNvPr id="46" name="Объект 45">
                        <a:extLst>
                          <a:ext uri="{FF2B5EF4-FFF2-40B4-BE49-F238E27FC236}">
                            <a16:creationId xmlns:a16="http://schemas.microsoft.com/office/drawing/2014/main" id="{A68F6B45-4175-1946-A94F-92CE2737E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5682" y="3740958"/>
                        <a:ext cx="434455" cy="32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bject 4">
            <a:extLst>
              <a:ext uri="{FF2B5EF4-FFF2-40B4-BE49-F238E27FC236}">
                <a16:creationId xmlns:a16="http://schemas.microsoft.com/office/drawing/2014/main" id="{A94BF5FE-06D2-9447-BEF4-E7FB2E1AE49A}"/>
              </a:ext>
            </a:extLst>
          </p:cNvPr>
          <p:cNvSpPr txBox="1">
            <a:spLocks/>
          </p:cNvSpPr>
          <p:nvPr/>
        </p:nvSpPr>
        <p:spPr>
          <a:xfrm>
            <a:off x="394358" y="337487"/>
            <a:ext cx="10082991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СТЕК РАЗРАБОТКИ И СИСТЕМНЫЕ ТРЕБОВАНИЯ</a:t>
            </a:r>
          </a:p>
        </p:txBody>
      </p:sp>
      <p:sp>
        <p:nvSpPr>
          <p:cNvPr id="73" name="object 4">
            <a:extLst>
              <a:ext uri="{FF2B5EF4-FFF2-40B4-BE49-F238E27FC236}">
                <a16:creationId xmlns:a16="http://schemas.microsoft.com/office/drawing/2014/main" id="{9AB350C0-A3A8-E442-A17A-4047335B7DA4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F8957AF5-9F23-E9B4-4A7F-E592404AA8FD}"/>
              </a:ext>
            </a:extLst>
          </p:cNvPr>
          <p:cNvSpPr txBox="1">
            <a:spLocks/>
          </p:cNvSpPr>
          <p:nvPr/>
        </p:nvSpPr>
        <p:spPr>
          <a:xfrm>
            <a:off x="1912928" y="3368630"/>
            <a:ext cx="3618222" cy="362687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en-US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.NET Core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endParaRPr lang="ru-RU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6F006B8-974A-A936-397E-F2347294B7D4}"/>
              </a:ext>
            </a:extLst>
          </p:cNvPr>
          <p:cNvSpPr txBox="1">
            <a:spLocks/>
          </p:cNvSpPr>
          <p:nvPr/>
        </p:nvSpPr>
        <p:spPr>
          <a:xfrm>
            <a:off x="6303309" y="4070705"/>
            <a:ext cx="4907521" cy="885907"/>
          </a:xfrm>
          <a:prstGeom prst="rect">
            <a:avLst/>
          </a:prstGeom>
        </p:spPr>
        <p:txBody>
          <a:bodyPr vert="horz" wrap="square" lIns="0" tIns="1119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2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Требования к ИБ</a:t>
            </a:r>
          </a:p>
          <a:p>
            <a:pPr marL="10664" algn="l">
              <a:lnSpc>
                <a:spcPct val="100000"/>
              </a:lnSpc>
              <a:spcBef>
                <a:spcPts val="88"/>
              </a:spcBef>
            </a:pPr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Система не хранит и не передает персональные данные. Специальных требований по информационной безопасности к решению, при его эксплуатации в составе ГИС СЗ не предъявляется</a:t>
            </a:r>
          </a:p>
        </p:txBody>
      </p:sp>
    </p:spTree>
    <p:extLst>
      <p:ext uri="{BB962C8B-B14F-4D97-AF65-F5344CB8AC3E}">
        <p14:creationId xmlns:p14="http://schemas.microsoft.com/office/powerpoint/2010/main" val="368588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2AE3494-EA75-1F4F-987D-12C178E1D1E0}"/>
              </a:ext>
            </a:extLst>
          </p:cNvPr>
          <p:cNvGraphicFramePr>
            <a:graphicFrameLocks noGrp="1"/>
          </p:cNvGraphicFramePr>
          <p:nvPr/>
        </p:nvGraphicFramePr>
        <p:xfrm>
          <a:off x="485199" y="1426958"/>
          <a:ext cx="11397592" cy="3621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6269">
                  <a:extLst>
                    <a:ext uri="{9D8B030D-6E8A-4147-A177-3AD203B41FA5}">
                      <a16:colId xmlns:a16="http://schemas.microsoft.com/office/drawing/2014/main" val="1772600324"/>
                    </a:ext>
                  </a:extLst>
                </a:gridCol>
                <a:gridCol w="1153054">
                  <a:extLst>
                    <a:ext uri="{9D8B030D-6E8A-4147-A177-3AD203B41FA5}">
                      <a16:colId xmlns:a16="http://schemas.microsoft.com/office/drawing/2014/main" val="133789466"/>
                    </a:ext>
                  </a:extLst>
                </a:gridCol>
                <a:gridCol w="1110324">
                  <a:extLst>
                    <a:ext uri="{9D8B030D-6E8A-4147-A177-3AD203B41FA5}">
                      <a16:colId xmlns:a16="http://schemas.microsoft.com/office/drawing/2014/main" val="2326872742"/>
                    </a:ext>
                  </a:extLst>
                </a:gridCol>
                <a:gridCol w="1414549">
                  <a:extLst>
                    <a:ext uri="{9D8B030D-6E8A-4147-A177-3AD203B41FA5}">
                      <a16:colId xmlns:a16="http://schemas.microsoft.com/office/drawing/2014/main" val="32181404"/>
                    </a:ext>
                  </a:extLst>
                </a:gridCol>
                <a:gridCol w="1478847">
                  <a:extLst>
                    <a:ext uri="{9D8B030D-6E8A-4147-A177-3AD203B41FA5}">
                      <a16:colId xmlns:a16="http://schemas.microsoft.com/office/drawing/2014/main" val="3351344863"/>
                    </a:ext>
                  </a:extLst>
                </a:gridCol>
                <a:gridCol w="1414549">
                  <a:extLst>
                    <a:ext uri="{9D8B030D-6E8A-4147-A177-3AD203B41FA5}">
                      <a16:colId xmlns:a16="http://schemas.microsoft.com/office/drawing/2014/main" val="3734544603"/>
                    </a:ext>
                  </a:extLst>
                </a:gridCol>
              </a:tblGrid>
              <a:tr h="414632">
                <a:tc>
                  <a:txBody>
                    <a:bodyPr/>
                    <a:lstStyle/>
                    <a:p>
                      <a:pPr marL="0" marR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Параметр</a:t>
                      </a:r>
                    </a:p>
                  </a:txBody>
                  <a:tcPr marL="28508" marR="28508" marT="0" marB="0" anchor="ctr">
                    <a:solidFill>
                      <a:srgbClr val="262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МИТРА</a:t>
                      </a:r>
                    </a:p>
                  </a:txBody>
                  <a:tcPr marL="28508" marR="28508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Алтэй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262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ТИС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РАИСа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Телемедхаб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78959"/>
                  </a:ext>
                </a:extLst>
              </a:tr>
              <a:tr h="321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Количество моделей подключаемых приборов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800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700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50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1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00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&gt;30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11757"/>
                  </a:ext>
                </a:extLst>
              </a:tr>
              <a:tr h="3854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Вендор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-нейтральное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Middleware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10435"/>
                  </a:ext>
                </a:extLst>
              </a:tr>
              <a:tr h="319244">
                <a:tc>
                  <a:txBody>
                    <a:bodyPr/>
                    <a:lstStyle/>
                    <a:p>
                      <a:pPr marL="0" algn="l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Бизнес-модель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White Label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82315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marL="0" algn="l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Лабораторное оборудование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71855"/>
                  </a:ext>
                </a:extLst>
              </a:tr>
              <a:tr h="319751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Реанимационное оборудование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03111"/>
                  </a:ext>
                </a:extLst>
              </a:tr>
              <a:tr h="401013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Приборы функциональной диагностики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880"/>
                  </a:ext>
                </a:extLst>
              </a:tr>
              <a:tr h="401013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Портативные медицинские устройства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74987"/>
                  </a:ext>
                </a:extLst>
              </a:tr>
              <a:tr h="401013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Service development kit (SDK) 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для мобильных приложений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2430"/>
                  </a:ext>
                </a:extLst>
              </a:tr>
              <a:tr h="311314">
                <a:tc>
                  <a:txBody>
                    <a:bodyPr/>
                    <a:lstStyle/>
                    <a:p>
                      <a:pPr marL="0" algn="l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Собственный прикладной программный продукт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51197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0E8CFF71-C4D9-C946-9C50-BDBC14922AD1}"/>
              </a:ext>
            </a:extLst>
          </p:cNvPr>
          <p:cNvSpPr txBox="1">
            <a:spLocks/>
          </p:cNvSpPr>
          <p:nvPr/>
        </p:nvSpPr>
        <p:spPr>
          <a:xfrm>
            <a:off x="346735" y="347011"/>
            <a:ext cx="9761693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СУБСТИТУТЫ: РОССИЙСКИЙ РЫНОК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74A74C26-4E30-1D4C-B1DA-F50A5E159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427" y="332355"/>
          <a:ext cx="1762699" cy="37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74A74C26-4E30-1D4C-B1DA-F50A5E159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427" y="332355"/>
                        <a:ext cx="1762699" cy="375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>
            <a:extLst>
              <a:ext uri="{FF2B5EF4-FFF2-40B4-BE49-F238E27FC236}">
                <a16:creationId xmlns:a16="http://schemas.microsoft.com/office/drawing/2014/main" id="{34AF79E3-4A26-D240-A0B0-22CD41E8CBB8}"/>
              </a:ext>
            </a:extLst>
          </p:cNvPr>
          <p:cNvSpPr txBox="1">
            <a:spLocks/>
          </p:cNvSpPr>
          <p:nvPr/>
        </p:nvSpPr>
        <p:spPr>
          <a:xfrm>
            <a:off x="352686" y="6414400"/>
            <a:ext cx="265029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2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11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303CD0A-FE00-4944-A276-8C8E2BFCA5B0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4AA5E3-03A2-4847-AD6C-7438B008F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6" y="228591"/>
            <a:ext cx="10082262" cy="63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2AE3494-EA75-1F4F-987D-12C178E1D1E0}"/>
              </a:ext>
            </a:extLst>
          </p:cNvPr>
          <p:cNvGraphicFramePr>
            <a:graphicFrameLocks noGrp="1"/>
          </p:cNvGraphicFramePr>
          <p:nvPr/>
        </p:nvGraphicFramePr>
        <p:xfrm>
          <a:off x="473534" y="1280196"/>
          <a:ext cx="11397592" cy="3903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6269">
                  <a:extLst>
                    <a:ext uri="{9D8B030D-6E8A-4147-A177-3AD203B41FA5}">
                      <a16:colId xmlns:a16="http://schemas.microsoft.com/office/drawing/2014/main" val="1772600324"/>
                    </a:ext>
                  </a:extLst>
                </a:gridCol>
                <a:gridCol w="1153054">
                  <a:extLst>
                    <a:ext uri="{9D8B030D-6E8A-4147-A177-3AD203B41FA5}">
                      <a16:colId xmlns:a16="http://schemas.microsoft.com/office/drawing/2014/main" val="133789466"/>
                    </a:ext>
                  </a:extLst>
                </a:gridCol>
                <a:gridCol w="1110324">
                  <a:extLst>
                    <a:ext uri="{9D8B030D-6E8A-4147-A177-3AD203B41FA5}">
                      <a16:colId xmlns:a16="http://schemas.microsoft.com/office/drawing/2014/main" val="2326872742"/>
                    </a:ext>
                  </a:extLst>
                </a:gridCol>
                <a:gridCol w="1414549">
                  <a:extLst>
                    <a:ext uri="{9D8B030D-6E8A-4147-A177-3AD203B41FA5}">
                      <a16:colId xmlns:a16="http://schemas.microsoft.com/office/drawing/2014/main" val="32181404"/>
                    </a:ext>
                  </a:extLst>
                </a:gridCol>
                <a:gridCol w="1478847">
                  <a:extLst>
                    <a:ext uri="{9D8B030D-6E8A-4147-A177-3AD203B41FA5}">
                      <a16:colId xmlns:a16="http://schemas.microsoft.com/office/drawing/2014/main" val="3351344863"/>
                    </a:ext>
                  </a:extLst>
                </a:gridCol>
                <a:gridCol w="1414549">
                  <a:extLst>
                    <a:ext uri="{9D8B030D-6E8A-4147-A177-3AD203B41FA5}">
                      <a16:colId xmlns:a16="http://schemas.microsoft.com/office/drawing/2014/main" val="3734544603"/>
                    </a:ext>
                  </a:extLst>
                </a:gridCol>
              </a:tblGrid>
              <a:tr h="414632">
                <a:tc>
                  <a:txBody>
                    <a:bodyPr/>
                    <a:lstStyle/>
                    <a:p>
                      <a:pPr marL="0" marR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Параметр</a:t>
                      </a:r>
                    </a:p>
                  </a:txBody>
                  <a:tcPr marL="28508" marR="28508" marT="0" marB="0" anchor="ctr">
                    <a:solidFill>
                      <a:srgbClr val="262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MITRA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MedM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262E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Data Innovations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RelayMed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Capsule (Philips)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78959"/>
                  </a:ext>
                </a:extLst>
              </a:tr>
              <a:tr h="321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Страна-разработчик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Россия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США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США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Великобритания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Нидерланды</a:t>
                      </a:r>
                    </a:p>
                  </a:txBody>
                  <a:tcPr marL="28508" marR="28508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11757"/>
                  </a:ext>
                </a:extLst>
              </a:tr>
              <a:tr h="3854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Количество моделей подключаемых приборов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800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&gt;800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&gt;1100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&gt;70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&gt;1000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10435"/>
                  </a:ext>
                </a:extLst>
              </a:tr>
              <a:tr h="319244">
                <a:tc>
                  <a:txBody>
                    <a:bodyPr/>
                    <a:lstStyle/>
                    <a:p>
                      <a:pPr marL="0" algn="l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Партнерская бизнес-модель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White Label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82315"/>
                  </a:ext>
                </a:extLst>
              </a:tr>
              <a:tr h="286081">
                <a:tc>
                  <a:txBody>
                    <a:bodyPr/>
                    <a:lstStyle/>
                    <a:p>
                      <a:pPr marL="0" algn="l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Бизнес-модель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PaaS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16027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marL="0" algn="l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Лабораторное оборудование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71855"/>
                  </a:ext>
                </a:extLst>
              </a:tr>
              <a:tr h="322801">
                <a:tc>
                  <a:txBody>
                    <a:bodyPr/>
                    <a:lstStyle/>
                    <a:p>
                      <a:pPr marL="0" algn="l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Решение для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Point of care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testing (POCT)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Montserrat Medium" panose="00000600000000000000" pitchFamily="2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20971"/>
                  </a:ext>
                </a:extLst>
              </a:tr>
              <a:tr h="319751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Реанимационное оборудование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03111"/>
                  </a:ext>
                </a:extLst>
              </a:tr>
              <a:tr h="401013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Приборы функциональной диагностики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880"/>
                  </a:ext>
                </a:extLst>
              </a:tr>
              <a:tr h="385425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Портативные медицинские устройства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3562"/>
                  </a:ext>
                </a:extLst>
              </a:tr>
              <a:tr h="401013">
                <a:tc>
                  <a:txBody>
                    <a:bodyPr/>
                    <a:lstStyle/>
                    <a:p>
                      <a:pPr marL="0" marR="0" lvl="0" indent="0" algn="l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Service development kit (SDK) 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n-ea"/>
                          <a:cs typeface="+mn-cs"/>
                          <a:sym typeface="Calibri"/>
                        </a:rPr>
                        <a:t>для мобильных приложений</a:t>
                      </a:r>
                    </a:p>
                  </a:txBody>
                  <a:tcPr marL="28508" marR="28508" marT="0" marB="0" anchor="ctr">
                    <a:solidFill>
                      <a:srgbClr val="3856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13039" rtl="0" eaLnBrk="1" latinLnBrk="0" hangingPunct="1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Нет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13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Montserrat Medium" panose="00000600000000000000" pitchFamily="2" charset="-52"/>
                          <a:ea typeface="+mj-ea"/>
                          <a:cs typeface="+mj-cs"/>
                          <a:sym typeface="Calibri"/>
                        </a:rPr>
                        <a:t>Да</a:t>
                      </a:r>
                    </a:p>
                  </a:txBody>
                  <a:tcPr marL="28508" marR="28508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92430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0E8CFF71-C4D9-C946-9C50-BDBC14922AD1}"/>
              </a:ext>
            </a:extLst>
          </p:cNvPr>
          <p:cNvSpPr txBox="1">
            <a:spLocks/>
          </p:cNvSpPr>
          <p:nvPr/>
        </p:nvSpPr>
        <p:spPr>
          <a:xfrm>
            <a:off x="346735" y="347011"/>
            <a:ext cx="9761693" cy="352019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ru-RU" sz="2200" dirty="0">
                <a:solidFill>
                  <a:srgbClr val="FF6600"/>
                </a:solidFill>
                <a:latin typeface="Montserrat Medium" panose="00000600000000000000" pitchFamily="2" charset="-52"/>
              </a:rPr>
              <a:t>ПРЯМЫЕ АНАЛОГИ. ГЛОБАЛЬНЫЙ РЫНОК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74A74C26-4E30-1D4C-B1DA-F50A5E159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8427" y="332355"/>
          <a:ext cx="1762699" cy="37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471113" imgH="1166642" progId="CorelDraw.Graphic.20">
                  <p:embed/>
                </p:oleObj>
              </mc:Choice>
              <mc:Fallback>
                <p:oleObj name="CorelDRAW" r:id="rId3" imgW="5471113" imgH="1166642" progId="CorelDraw.Graphic.2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74A74C26-4E30-1D4C-B1DA-F50A5E159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8427" y="332355"/>
                        <a:ext cx="1762699" cy="375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>
            <a:extLst>
              <a:ext uri="{FF2B5EF4-FFF2-40B4-BE49-F238E27FC236}">
                <a16:creationId xmlns:a16="http://schemas.microsoft.com/office/drawing/2014/main" id="{34AF79E3-4A26-D240-A0B0-22CD41E8CBB8}"/>
              </a:ext>
            </a:extLst>
          </p:cNvPr>
          <p:cNvSpPr txBox="1">
            <a:spLocks/>
          </p:cNvSpPr>
          <p:nvPr/>
        </p:nvSpPr>
        <p:spPr>
          <a:xfrm>
            <a:off x="352686" y="6414400"/>
            <a:ext cx="265029" cy="235965"/>
          </a:xfrm>
          <a:prstGeom prst="rect">
            <a:avLst/>
          </a:prstGeom>
        </p:spPr>
        <p:txBody>
          <a:bodyPr vert="horz" wrap="square" lIns="0" tIns="1587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22" algn="l">
              <a:lnSpc>
                <a:spcPct val="100000"/>
              </a:lnSpc>
              <a:spcBef>
                <a:spcPts val="125"/>
              </a:spcBef>
            </a:pPr>
            <a:r>
              <a:rPr lang="ru-RU" sz="1429" dirty="0">
                <a:solidFill>
                  <a:srgbClr val="666666"/>
                </a:solidFill>
                <a:latin typeface="Montserrat SemiBold" panose="00000700000000000000" pitchFamily="2" charset="-52"/>
              </a:rPr>
              <a:t>10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303CD0A-FE00-4944-A276-8C8E2BFCA5B0}"/>
              </a:ext>
            </a:extLst>
          </p:cNvPr>
          <p:cNvSpPr txBox="1">
            <a:spLocks/>
          </p:cNvSpPr>
          <p:nvPr/>
        </p:nvSpPr>
        <p:spPr>
          <a:xfrm>
            <a:off x="10201571" y="6334277"/>
            <a:ext cx="1676699" cy="19813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algn="l">
              <a:lnSpc>
                <a:spcPct val="100000"/>
              </a:lnSpc>
              <a:spcBef>
                <a:spcPts val="105"/>
              </a:spcBef>
            </a:pPr>
            <a:r>
              <a:rPr lang="en-US" sz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WWW.MITRA.TOOLS</a:t>
            </a:r>
            <a:endParaRPr lang="ru-RU" sz="1200" dirty="0">
              <a:solidFill>
                <a:srgbClr val="FF66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1D953-CE14-7C4D-B81D-58F60EE45D60}"/>
              </a:ext>
            </a:extLst>
          </p:cNvPr>
          <p:cNvSpPr txBox="1"/>
          <p:nvPr/>
        </p:nvSpPr>
        <p:spPr>
          <a:xfrm>
            <a:off x="1684508" y="5254905"/>
            <a:ext cx="8822983" cy="116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44"/>
              </a:spcBef>
              <a:spcAft>
                <a:spcPts val="544"/>
              </a:spcAft>
              <a:buClr>
                <a:schemeClr val="bg1"/>
              </a:buClr>
              <a:buSzPct val="150000"/>
            </a:pPr>
            <a:r>
              <a:rPr lang="en-US" sz="1270" b="1" dirty="0">
                <a:latin typeface="Montserrat Medium" panose="00000600000000000000" pitchFamily="2" charset="-52"/>
                <a:ea typeface="+mj-ea"/>
                <a:cs typeface="+mj-cs"/>
              </a:rPr>
              <a:t>DATA INNOVATIONS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. США. Сегмент лабораторного оборудования. Выручка в 2022 г</a:t>
            </a:r>
            <a:r>
              <a:rPr lang="en-US" sz="1270" dirty="0">
                <a:latin typeface="Montserrat Medium" panose="00000600000000000000" pitchFamily="2" charset="-52"/>
                <a:ea typeface="+mj-ea"/>
                <a:cs typeface="+mj-cs"/>
              </a:rPr>
              <a:t>.: $75 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млн.</a:t>
            </a:r>
            <a:endParaRPr lang="en-US" sz="1270" dirty="0"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buClr>
                <a:schemeClr val="bg1"/>
              </a:buClr>
              <a:buSzPct val="150000"/>
            </a:pPr>
            <a:r>
              <a:rPr lang="en-US" sz="1270" b="1" dirty="0">
                <a:latin typeface="Montserrat Medium" panose="00000600000000000000" pitchFamily="2" charset="-52"/>
                <a:ea typeface="+mj-ea"/>
                <a:cs typeface="+mj-cs"/>
              </a:rPr>
              <a:t>CAPSULE</a:t>
            </a:r>
            <a:r>
              <a:rPr lang="ru-RU" sz="1270" b="1" dirty="0">
                <a:latin typeface="Montserrat Medium" panose="00000600000000000000" pitchFamily="2" charset="-52"/>
                <a:ea typeface="+mj-ea"/>
                <a:cs typeface="+mj-cs"/>
              </a:rPr>
              <a:t> </a:t>
            </a:r>
            <a:r>
              <a:rPr lang="en-US" sz="1270" b="1" dirty="0">
                <a:latin typeface="Montserrat Medium" panose="00000600000000000000" pitchFamily="2" charset="-52"/>
                <a:ea typeface="+mj-ea"/>
                <a:cs typeface="+mj-cs"/>
              </a:rPr>
              <a:t>TECHNOLOGIES</a:t>
            </a:r>
            <a:r>
              <a:rPr lang="ru-RU" sz="1270" b="1" dirty="0">
                <a:latin typeface="Montserrat Medium" panose="00000600000000000000" pitchFamily="2" charset="-52"/>
                <a:ea typeface="+mj-ea"/>
                <a:cs typeface="+mj-cs"/>
              </a:rPr>
              <a:t>. 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Франция-Нидерланды. Сегмент реанимационно-анестезиологического оборудования. В 2021 приобретена компанией </a:t>
            </a:r>
            <a:r>
              <a:rPr lang="en-US" sz="1270" dirty="0">
                <a:latin typeface="Montserrat Medium" panose="00000600000000000000" pitchFamily="2" charset="-52"/>
                <a:ea typeface="+mj-ea"/>
                <a:cs typeface="+mj-cs"/>
              </a:rPr>
              <a:t>Philips 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за </a:t>
            </a:r>
            <a:r>
              <a:rPr lang="en-US" sz="1270" dirty="0">
                <a:latin typeface="Montserrat Medium" panose="00000600000000000000" pitchFamily="2" charset="-52"/>
                <a:ea typeface="+mj-ea"/>
                <a:cs typeface="+mj-cs"/>
              </a:rPr>
              <a:t>$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635 млн. </a:t>
            </a:r>
            <a:endParaRPr lang="en-US" sz="1270" dirty="0">
              <a:latin typeface="Montserrat Medium" panose="00000600000000000000" pitchFamily="2" charset="-52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ts val="544"/>
              </a:spcBef>
              <a:buClr>
                <a:schemeClr val="bg1"/>
              </a:buClr>
              <a:buSzPct val="150000"/>
            </a:pPr>
            <a:r>
              <a:rPr lang="en-US" sz="1270" b="1" dirty="0">
                <a:latin typeface="Montserrat Medium" panose="00000600000000000000" pitchFamily="2" charset="-52"/>
                <a:ea typeface="+mj-ea"/>
                <a:cs typeface="+mj-cs"/>
              </a:rPr>
              <a:t>ORCHARD SOFTWARE.</a:t>
            </a:r>
            <a:r>
              <a:rPr lang="ru-RU" sz="1270" b="1" dirty="0">
                <a:latin typeface="Montserrat Medium" panose="00000600000000000000" pitchFamily="2" charset="-52"/>
                <a:ea typeface="+mj-ea"/>
                <a:cs typeface="+mj-cs"/>
              </a:rPr>
              <a:t> 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США.</a:t>
            </a:r>
            <a:r>
              <a:rPr lang="en-US" sz="1270" dirty="0">
                <a:latin typeface="Montserrat Medium" panose="00000600000000000000" pitchFamily="2" charset="-52"/>
                <a:ea typeface="+mj-ea"/>
                <a:cs typeface="+mj-cs"/>
              </a:rPr>
              <a:t> 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Сегмент </a:t>
            </a:r>
            <a:r>
              <a:rPr lang="en-US" sz="1270" dirty="0">
                <a:latin typeface="Montserrat Medium" panose="00000600000000000000" pitchFamily="2" charset="-52"/>
                <a:ea typeface="+mj-ea"/>
                <a:cs typeface="+mj-cs"/>
              </a:rPr>
              <a:t>Point of care testing.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 Выручка в 2022 г.: </a:t>
            </a:r>
            <a:r>
              <a:rPr lang="en-US" sz="1270" dirty="0">
                <a:latin typeface="Montserrat Medium" panose="00000600000000000000" pitchFamily="2" charset="-52"/>
                <a:ea typeface="+mj-ea"/>
                <a:cs typeface="+mj-cs"/>
              </a:rPr>
              <a:t>$40 </a:t>
            </a:r>
            <a:r>
              <a:rPr lang="ru-RU" sz="1270" dirty="0">
                <a:latin typeface="Montserrat Medium" panose="00000600000000000000" pitchFamily="2" charset="-52"/>
                <a:ea typeface="+mj-ea"/>
                <a:cs typeface="+mj-cs"/>
              </a:rPr>
              <a:t>млн.</a:t>
            </a:r>
            <a:endParaRPr lang="en-US" sz="1270" dirty="0">
              <a:latin typeface="Montserrat Medium" panose="00000600000000000000" pitchFamily="2" charset="-52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9EC5B-176E-D448-8B0B-A6264B9AE407}"/>
              </a:ext>
            </a:extLst>
          </p:cNvPr>
          <p:cNvSpPr txBox="1"/>
          <p:nvPr/>
        </p:nvSpPr>
        <p:spPr>
          <a:xfrm>
            <a:off x="451263" y="807523"/>
            <a:ext cx="634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Конкуренты, предлагающие</a:t>
            </a:r>
            <a:r>
              <a:rPr lang="en-US" dirty="0"/>
              <a:t> </a:t>
            </a:r>
            <a:r>
              <a:rPr lang="ru-RU" dirty="0" err="1"/>
              <a:t>вендор</a:t>
            </a:r>
            <a:r>
              <a:rPr lang="ru-RU" dirty="0"/>
              <a:t>-нейтральные </a:t>
            </a:r>
            <a:r>
              <a:rPr lang="en-US" dirty="0"/>
              <a:t>Middleware</a:t>
            </a:r>
            <a:r>
              <a:rPr lang="ru-RU" dirty="0"/>
              <a:t>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F01F6B-6C2C-F44E-A4DD-D394EECE4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6" y="228591"/>
            <a:ext cx="10082262" cy="63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4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41303</TotalTime>
  <Words>1687</Words>
  <Application>Microsoft Macintosh PowerPoint</Application>
  <PresentationFormat>Широкоэкранный</PresentationFormat>
  <Paragraphs>377</Paragraphs>
  <Slides>13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Montserrat</vt:lpstr>
      <vt:lpstr>Montserrat Medium</vt:lpstr>
      <vt:lpstr>Montserrat SemiBold</vt:lpstr>
      <vt:lpstr>Open Sans Light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Borina Anastasiya</dc:creator>
  <cp:lastModifiedBy>Vladimir Alekhin</cp:lastModifiedBy>
  <cp:revision>103</cp:revision>
  <cp:lastPrinted>2023-04-13T04:40:03Z</cp:lastPrinted>
  <dcterms:created xsi:type="dcterms:W3CDTF">2023-03-14T05:29:51Z</dcterms:created>
  <dcterms:modified xsi:type="dcterms:W3CDTF">2024-08-31T12:46:07Z</dcterms:modified>
</cp:coreProperties>
</file>