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3" r:id="rId12"/>
    <p:sldId id="267" r:id="rId13"/>
    <p:sldId id="268" r:id="rId14"/>
    <p:sldId id="270" r:id="rId15"/>
    <p:sldId id="272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Evolventa" panose="020B0604020202020204" charset="0"/>
      <p:regular r:id="rId21"/>
    </p:embeddedFont>
    <p:embeddedFont>
      <p:font typeface="Evolventa Bold" panose="020B0604020202020204" charset="0"/>
      <p:regular r:id="rId22"/>
    </p:embeddedFont>
    <p:embeddedFont>
      <p:font typeface="Evolventa Bold Italics" panose="020B0604020202020204" charset="0"/>
      <p:regular r:id="rId23"/>
    </p:embeddedFont>
    <p:embeddedFont>
      <p:font typeface="Evolventa Italics" panose="020B0604020202020204" charset="0"/>
      <p:regular r:id="rId24"/>
    </p:embeddedFont>
    <p:embeddedFont>
      <p:font typeface="Montserrat" panose="00000500000000000000" pitchFamily="2" charset="-52"/>
      <p:regular r:id="rId25"/>
      <p:bold r:id="rId26"/>
      <p:italic r:id="rId27"/>
      <p:boldItalic r:id="rId28"/>
    </p:embeddedFont>
    <p:embeddedFont>
      <p:font typeface="Montserrat Bold" panose="00000800000000000000" charset="-52"/>
      <p:regular r:id="rId29"/>
    </p:embeddedFont>
    <p:embeddedFont>
      <p:font typeface="Montserrat Italics" panose="020B0604020202020204" charset="-52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AE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420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0.png"/><Relationship Id="rId3" Type="http://schemas.openxmlformats.org/officeDocument/2006/relationships/image" Target="../media/image43.png"/><Relationship Id="rId7" Type="http://schemas.openxmlformats.org/officeDocument/2006/relationships/image" Target="../media/image47.svg"/><Relationship Id="rId12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4.png"/><Relationship Id="rId5" Type="http://schemas.openxmlformats.org/officeDocument/2006/relationships/image" Target="../media/image45.svg"/><Relationship Id="rId10" Type="http://schemas.openxmlformats.org/officeDocument/2006/relationships/image" Target="../media/image7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60.png"/><Relationship Id="rId18" Type="http://schemas.openxmlformats.org/officeDocument/2006/relationships/image" Target="../media/image7.png"/><Relationship Id="rId3" Type="http://schemas.openxmlformats.org/officeDocument/2006/relationships/image" Target="../media/image55.svg"/><Relationship Id="rId7" Type="http://schemas.openxmlformats.org/officeDocument/2006/relationships/image" Target="../media/image11.png"/><Relationship Id="rId12" Type="http://schemas.openxmlformats.org/officeDocument/2006/relationships/image" Target="../media/image59.svg"/><Relationship Id="rId17" Type="http://schemas.openxmlformats.org/officeDocument/2006/relationships/image" Target="../media/image64.svg"/><Relationship Id="rId2" Type="http://schemas.openxmlformats.org/officeDocument/2006/relationships/image" Target="../media/image54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58.png"/><Relationship Id="rId5" Type="http://schemas.openxmlformats.org/officeDocument/2006/relationships/image" Target="../media/image9.png"/><Relationship Id="rId15" Type="http://schemas.openxmlformats.org/officeDocument/2006/relationships/image" Target="../media/image62.svg"/><Relationship Id="rId10" Type="http://schemas.openxmlformats.org/officeDocument/2006/relationships/image" Target="../media/image57.svg"/><Relationship Id="rId4" Type="http://schemas.openxmlformats.org/officeDocument/2006/relationships/image" Target="../media/image8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teh-lab.ru/press-center/" TargetMode="External"/><Relationship Id="rId13" Type="http://schemas.openxmlformats.org/officeDocument/2006/relationships/hyperlink" Target="https://www.gazeta.ru/science/news/2023/11/01/21619249.shtml?utm_source=yxnews&amp;utm_medium=desktop&amp;utm_referrer=https%3A%2F%2Fdzen.ru%2Fnews%2Fsearch%3Ftext%3D" TargetMode="External"/><Relationship Id="rId18" Type="http://schemas.openxmlformats.org/officeDocument/2006/relationships/image" Target="../media/image70.jpeg"/><Relationship Id="rId3" Type="http://schemas.openxmlformats.org/officeDocument/2006/relationships/image" Target="../media/image58.png"/><Relationship Id="rId7" Type="http://schemas.openxmlformats.org/officeDocument/2006/relationships/image" Target="../media/image66.svg"/><Relationship Id="rId12" Type="http://schemas.openxmlformats.org/officeDocument/2006/relationships/hyperlink" Target="https://dela.ru/lenta/281888/" TargetMode="External"/><Relationship Id="rId17" Type="http://schemas.openxmlformats.org/officeDocument/2006/relationships/image" Target="../media/image69.jpeg"/><Relationship Id="rId2" Type="http://schemas.openxmlformats.org/officeDocument/2006/relationships/image" Target="../media/image8.png"/><Relationship Id="rId16" Type="http://schemas.openxmlformats.org/officeDocument/2006/relationships/image" Target="../media/image68.jpeg"/><Relationship Id="rId20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hyperlink" Target="https://iz.ru/1528893/mariia-nediuk/ugrozovaia-aktivnost-rossiiskaia-kompaniia-sozdala-po-dlia-vyiavleniia-raka" TargetMode="External"/><Relationship Id="rId5" Type="http://schemas.openxmlformats.org/officeDocument/2006/relationships/image" Target="../media/image60.png"/><Relationship Id="rId15" Type="http://schemas.openxmlformats.org/officeDocument/2006/relationships/image" Target="../media/image67.jpeg"/><Relationship Id="rId10" Type="http://schemas.openxmlformats.org/officeDocument/2006/relationships/hyperlink" Target="https://tass.ru/obschestvo/17938847" TargetMode="External"/><Relationship Id="rId19" Type="http://schemas.openxmlformats.org/officeDocument/2006/relationships/image" Target="../media/image71.jpeg"/><Relationship Id="rId4" Type="http://schemas.openxmlformats.org/officeDocument/2006/relationships/image" Target="../media/image59.svg"/><Relationship Id="rId9" Type="http://schemas.openxmlformats.org/officeDocument/2006/relationships/hyperlink" Target="https://www.comnews.ru/content/220679/2022-06-10/2022-w23/medorganizacii-murmanskoy-oblasti-snizhayut-nagruzku-vrachey-pomoschyu-podsistemy-onkologiya" TargetMode="External"/><Relationship Id="rId1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4.png"/><Relationship Id="rId7" Type="http://schemas.openxmlformats.org/officeDocument/2006/relationships/image" Target="../media/image7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eh-lab.ru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75.svg"/><Relationship Id="rId9" Type="http://schemas.openxmlformats.org/officeDocument/2006/relationships/hyperlink" Target="https://t.me/rvatehlab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svg"/><Relationship Id="rId2" Type="http://schemas.openxmlformats.org/officeDocument/2006/relationships/hyperlink" Target="https://teh-lab.ru/press-center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7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5.sv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png"/><Relationship Id="rId15" Type="http://schemas.openxmlformats.org/officeDocument/2006/relationships/image" Target="../media/image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svg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7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hyperlink" Target="https://www.who.int/ru/news/item/01-02-2024-global-cancer-burden-growing--amidst-mounting-need-for-services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hyperlink" Target="https://www.who.int/ru/news/item/30-09-2015-who-number-of-people-over-60-years-set-to-double-by-2050-major-societal-changes-required" TargetMode="External"/><Relationship Id="rId5" Type="http://schemas.openxmlformats.org/officeDocument/2006/relationships/image" Target="../media/image30.png"/><Relationship Id="rId10" Type="http://schemas.openxmlformats.org/officeDocument/2006/relationships/hyperlink" Target="https://tass.ru/obschestvo/20039317" TargetMode="External"/><Relationship Id="rId4" Type="http://schemas.openxmlformats.org/officeDocument/2006/relationships/image" Target="../media/image29.svg"/><Relationship Id="rId9" Type="http://schemas.openxmlformats.org/officeDocument/2006/relationships/hyperlink" Target="https://rg.ru/2023/03/23/otchet-mihaila-mishustina-v-gosdume-o-rabote-pravitelstva-stenogramma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7.png"/><Relationship Id="rId4" Type="http://schemas.openxmlformats.org/officeDocument/2006/relationships/image" Target="../media/image38.sv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811353" cy="668352"/>
          </a:xfrm>
          <a:custGeom>
            <a:avLst/>
            <a:gdLst/>
            <a:ahLst/>
            <a:cxnLst/>
            <a:rect l="l" t="t" r="r" b="b"/>
            <a:pathLst>
              <a:path w="811353" h="668352">
                <a:moveTo>
                  <a:pt x="0" y="0"/>
                </a:moveTo>
                <a:lnTo>
                  <a:pt x="811353" y="0"/>
                </a:lnTo>
                <a:lnTo>
                  <a:pt x="811353" y="668352"/>
                </a:lnTo>
                <a:lnTo>
                  <a:pt x="0" y="6683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-952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/>
            <a:stretch>
              <a:fillRect t="-9259" b="-9259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52400" y="-155576"/>
            <a:ext cx="18741351" cy="10556876"/>
            <a:chOff x="0" y="0"/>
            <a:chExt cx="4854704" cy="27804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54704" cy="2780412"/>
            </a:xfrm>
            <a:custGeom>
              <a:avLst/>
              <a:gdLst/>
              <a:ahLst/>
              <a:cxnLst/>
              <a:rect l="l" t="t" r="r" b="b"/>
              <a:pathLst>
                <a:path w="4854704" h="2780412">
                  <a:moveTo>
                    <a:pt x="0" y="0"/>
                  </a:moveTo>
                  <a:lnTo>
                    <a:pt x="4854704" y="0"/>
                  </a:lnTo>
                  <a:lnTo>
                    <a:pt x="4854704" y="2780412"/>
                  </a:lnTo>
                  <a:lnTo>
                    <a:pt x="0" y="2780412"/>
                  </a:lnTo>
                  <a:close/>
                </a:path>
              </a:pathLst>
            </a:custGeom>
            <a:gradFill rotWithShape="1">
              <a:gsLst>
                <a:gs pos="0">
                  <a:srgbClr val="478EC2">
                    <a:alpha val="80000"/>
                  </a:srgbClr>
                </a:gs>
                <a:gs pos="100000">
                  <a:srgbClr val="073F8B">
                    <a:alpha val="80000"/>
                  </a:srgbClr>
                </a:gs>
              </a:gsLst>
              <a:lin ang="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54704" cy="2818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" y="7259475"/>
            <a:ext cx="18588951" cy="2659225"/>
            <a:chOff x="0" y="0"/>
            <a:chExt cx="4852195" cy="80297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52195" cy="802976"/>
            </a:xfrm>
            <a:custGeom>
              <a:avLst/>
              <a:gdLst/>
              <a:ahLst/>
              <a:cxnLst/>
              <a:rect l="l" t="t" r="r" b="b"/>
              <a:pathLst>
                <a:path w="4852195" h="802976">
                  <a:moveTo>
                    <a:pt x="0" y="0"/>
                  </a:moveTo>
                  <a:lnTo>
                    <a:pt x="4852195" y="0"/>
                  </a:lnTo>
                  <a:lnTo>
                    <a:pt x="4852195" y="802976"/>
                  </a:lnTo>
                  <a:lnTo>
                    <a:pt x="0" y="802976"/>
                  </a:lnTo>
                  <a:close/>
                </a:path>
              </a:pathLst>
            </a:custGeom>
            <a:solidFill>
              <a:srgbClr val="FFFFFF">
                <a:alpha val="75686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852195" cy="8410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102956" y="-9524"/>
            <a:ext cx="18771955" cy="1929354"/>
            <a:chOff x="0" y="0"/>
            <a:chExt cx="4819101" cy="35142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9101" cy="351421"/>
            </a:xfrm>
            <a:custGeom>
              <a:avLst/>
              <a:gdLst/>
              <a:ahLst/>
              <a:cxnLst/>
              <a:rect l="l" t="t" r="r" b="b"/>
              <a:pathLst>
                <a:path w="4819101" h="351421">
                  <a:moveTo>
                    <a:pt x="0" y="0"/>
                  </a:moveTo>
                  <a:lnTo>
                    <a:pt x="4819101" y="0"/>
                  </a:lnTo>
                  <a:lnTo>
                    <a:pt x="4819101" y="351421"/>
                  </a:lnTo>
                  <a:lnTo>
                    <a:pt x="0" y="351421"/>
                  </a:lnTo>
                  <a:close/>
                </a:path>
              </a:pathLst>
            </a:custGeom>
            <a:solidFill>
              <a:srgbClr val="FFFFFF">
                <a:alpha val="75686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819101" cy="389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3435383"/>
            <a:ext cx="15354861" cy="330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35"/>
              </a:lnSpc>
            </a:pPr>
            <a:r>
              <a:rPr lang="en-US" sz="1825" spc="229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ИНФОРМАЦИОННАЯ СИСТЕМА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78444" y="3385985"/>
            <a:ext cx="14397197" cy="158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</a:pPr>
            <a:r>
              <a:rPr lang="en-US" sz="7800" dirty="0" err="1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Медицинская</a:t>
            </a:r>
            <a:r>
              <a:rPr lang="en-US" sz="7800" dirty="0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7800" dirty="0" err="1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реабилитация</a:t>
            </a:r>
            <a:endParaRPr lang="en-US" sz="7800" dirty="0">
              <a:solidFill>
                <a:srgbClr val="FFFFFF"/>
              </a:solidFill>
              <a:latin typeface="Evolventa"/>
              <a:ea typeface="Evolventa"/>
              <a:cs typeface="Evolventa"/>
              <a:sym typeface="Evolventa"/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978401" y="7641269"/>
            <a:ext cx="316719" cy="318456"/>
          </a:xfrm>
          <a:custGeom>
            <a:avLst/>
            <a:gdLst/>
            <a:ahLst/>
            <a:cxnLst/>
            <a:rect l="l" t="t" r="r" b="b"/>
            <a:pathLst>
              <a:path w="316719" h="318456">
                <a:moveTo>
                  <a:pt x="316719" y="0"/>
                </a:moveTo>
                <a:lnTo>
                  <a:pt x="0" y="0"/>
                </a:lnTo>
                <a:lnTo>
                  <a:pt x="0" y="318456"/>
                </a:lnTo>
                <a:lnTo>
                  <a:pt x="316719" y="318456"/>
                </a:lnTo>
                <a:lnTo>
                  <a:pt x="31671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978444" y="8188325"/>
            <a:ext cx="316719" cy="318456"/>
          </a:xfrm>
          <a:custGeom>
            <a:avLst/>
            <a:gdLst/>
            <a:ahLst/>
            <a:cxnLst/>
            <a:rect l="l" t="t" r="r" b="b"/>
            <a:pathLst>
              <a:path w="316719" h="318456">
                <a:moveTo>
                  <a:pt x="316719" y="0"/>
                </a:moveTo>
                <a:lnTo>
                  <a:pt x="0" y="0"/>
                </a:lnTo>
                <a:lnTo>
                  <a:pt x="0" y="318456"/>
                </a:lnTo>
                <a:lnTo>
                  <a:pt x="316719" y="318456"/>
                </a:lnTo>
                <a:lnTo>
                  <a:pt x="31671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978401" y="8773481"/>
            <a:ext cx="316719" cy="318456"/>
          </a:xfrm>
          <a:custGeom>
            <a:avLst/>
            <a:gdLst/>
            <a:ahLst/>
            <a:cxnLst/>
            <a:rect l="l" t="t" r="r" b="b"/>
            <a:pathLst>
              <a:path w="316719" h="318456">
                <a:moveTo>
                  <a:pt x="316719" y="0"/>
                </a:moveTo>
                <a:lnTo>
                  <a:pt x="0" y="0"/>
                </a:lnTo>
                <a:lnTo>
                  <a:pt x="0" y="318456"/>
                </a:lnTo>
                <a:lnTo>
                  <a:pt x="316719" y="318456"/>
                </a:lnTo>
                <a:lnTo>
                  <a:pt x="31671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28700" y="2492599"/>
            <a:ext cx="2260970" cy="517301"/>
          </a:xfrm>
          <a:custGeom>
            <a:avLst/>
            <a:gdLst/>
            <a:ahLst/>
            <a:cxnLst/>
            <a:rect l="l" t="t" r="r" b="b"/>
            <a:pathLst>
              <a:path w="2260970" h="517301">
                <a:moveTo>
                  <a:pt x="0" y="0"/>
                </a:moveTo>
                <a:lnTo>
                  <a:pt x="2260970" y="0"/>
                </a:lnTo>
                <a:lnTo>
                  <a:pt x="2260970" y="517302"/>
                </a:lnTo>
                <a:lnTo>
                  <a:pt x="0" y="5173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6711"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978400" y="349251"/>
            <a:ext cx="1439719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4000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Заявка на конкурс</a:t>
            </a:r>
          </a:p>
          <a:p>
            <a:pPr algn="l"/>
            <a:r>
              <a:rPr lang="ru-RU" sz="4000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«Лучшее ИТ-решение для здравоохранения 2024»</a:t>
            </a:r>
            <a:endParaRPr lang="en-US" sz="4000" dirty="0">
              <a:solidFill>
                <a:srgbClr val="95AEC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545024" y="7555865"/>
            <a:ext cx="8183177" cy="42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dirty="0" err="1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Заявитель</a:t>
            </a:r>
            <a:r>
              <a:rPr lang="en-US" sz="21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—  ООО «</a:t>
            </a:r>
            <a:r>
              <a:rPr lang="en-US" sz="21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ТехЛАБ</a:t>
            </a:r>
            <a:r>
              <a:rPr lang="en-US" sz="21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»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45024" y="8131175"/>
            <a:ext cx="13336210" cy="327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dirty="0" err="1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Направление</a:t>
            </a:r>
            <a:r>
              <a:rPr lang="ru-RU" sz="21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1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— </a:t>
            </a:r>
            <a:r>
              <a:rPr lang="ru-RU" sz="21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м</a:t>
            </a:r>
            <a:r>
              <a:rPr lang="en-US" sz="21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едицинская</a:t>
            </a:r>
            <a:r>
              <a:rPr lang="en-US" sz="21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реабилитация</a:t>
            </a:r>
            <a:endParaRPr lang="en-US" sz="2100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545024" y="8706485"/>
            <a:ext cx="15907960" cy="699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dirty="0" err="1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Тип</a:t>
            </a:r>
            <a:r>
              <a:rPr lang="en-US" sz="21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: </a:t>
            </a:r>
            <a:r>
              <a:rPr lang="en-US" sz="21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программное</a:t>
            </a:r>
            <a:r>
              <a:rPr lang="en-US" sz="21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обеспечение</a:t>
            </a:r>
            <a:r>
              <a:rPr lang="ru-RU" sz="21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1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(</a:t>
            </a:r>
            <a:r>
              <a:rPr lang="en-US" sz="21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система</a:t>
            </a:r>
            <a:r>
              <a:rPr lang="en-US" sz="21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для</a:t>
            </a:r>
            <a:r>
              <a:rPr lang="en-US" sz="21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агрегации</a:t>
            </a:r>
            <a:r>
              <a:rPr lang="en-US" sz="21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хранения</a:t>
            </a:r>
            <a:r>
              <a:rPr lang="en-US" sz="21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передачи</a:t>
            </a:r>
            <a:r>
              <a:rPr lang="en-US" sz="21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и </a:t>
            </a:r>
            <a:r>
              <a:rPr lang="en-US" sz="21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анализа</a:t>
            </a:r>
            <a:r>
              <a:rPr lang="en-US" sz="21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медицинских</a:t>
            </a:r>
            <a:r>
              <a:rPr lang="en-US" sz="21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сведений</a:t>
            </a:r>
            <a:r>
              <a:rPr lang="en-US" sz="21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); </a:t>
            </a:r>
            <a:r>
              <a:rPr lang="en-US" sz="21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оцифрованная</a:t>
            </a:r>
            <a:r>
              <a:rPr lang="en-US" sz="21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методика</a:t>
            </a:r>
            <a:r>
              <a:rPr lang="en-US" sz="21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реабилитации</a:t>
            </a:r>
            <a:r>
              <a:rPr lang="en-US" sz="21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и </a:t>
            </a:r>
            <a:r>
              <a:rPr lang="en-US" sz="21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мер</a:t>
            </a:r>
            <a:r>
              <a:rPr lang="en-US" sz="21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профилактики</a:t>
            </a:r>
            <a:endParaRPr lang="en-US" sz="2100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978401" y="5396631"/>
            <a:ext cx="6511171" cy="928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dirty="0" err="1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цифровой</a:t>
            </a:r>
            <a:r>
              <a:rPr lang="en-US" sz="1700" dirty="0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инструмент</a:t>
            </a:r>
            <a:r>
              <a:rPr lang="en-US" sz="1700" dirty="0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для</a:t>
            </a:r>
            <a:r>
              <a:rPr lang="en-US" sz="1700" dirty="0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проактивного</a:t>
            </a:r>
            <a:r>
              <a:rPr lang="en-US" sz="1700" dirty="0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контроля</a:t>
            </a:r>
            <a:endParaRPr lang="en-US" sz="1700" dirty="0">
              <a:solidFill>
                <a:srgbClr val="FFFFFF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algn="l">
              <a:lnSpc>
                <a:spcPts val="2380"/>
              </a:lnSpc>
            </a:pPr>
            <a:r>
              <a:rPr lang="en-US" sz="1700" dirty="0" err="1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за</a:t>
            </a:r>
            <a:r>
              <a:rPr lang="en-US" sz="1700" dirty="0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контингентом</a:t>
            </a:r>
            <a:r>
              <a:rPr lang="en-US" sz="1700" dirty="0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пациентов</a:t>
            </a:r>
            <a:r>
              <a:rPr lang="en-US" sz="1700" dirty="0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, </a:t>
            </a:r>
            <a:r>
              <a:rPr lang="en-US" sz="1700" dirty="0" err="1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нуждающихся</a:t>
            </a:r>
            <a:r>
              <a:rPr lang="en-US" sz="1700" dirty="0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 в </a:t>
            </a:r>
            <a:r>
              <a:rPr lang="en-US" sz="1700" dirty="0" err="1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реабилитации</a:t>
            </a:r>
            <a:r>
              <a:rPr lang="en-US" sz="1700" dirty="0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,</a:t>
            </a:r>
          </a:p>
          <a:p>
            <a:pPr algn="l"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и </a:t>
            </a:r>
            <a:r>
              <a:rPr lang="en-US" sz="1700" dirty="0" err="1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для</a:t>
            </a:r>
            <a:r>
              <a:rPr lang="en-US" sz="1700" dirty="0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их</a:t>
            </a:r>
            <a:r>
              <a:rPr lang="en-US" sz="1700" dirty="0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своевременного</a:t>
            </a:r>
            <a:r>
              <a:rPr lang="en-US" sz="1700" dirty="0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выявления</a:t>
            </a:r>
            <a:r>
              <a:rPr lang="en-US" sz="1700" dirty="0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7970569" y="9829432"/>
            <a:ext cx="119698" cy="337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0169D8"/>
                </a:solidFill>
                <a:latin typeface="Evolventa"/>
                <a:ea typeface="Evolventa"/>
                <a:cs typeface="Evolventa"/>
                <a:sym typeface="Evolventa"/>
              </a:rPr>
              <a:t>1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74A7A36-CEF8-40FE-A6D5-70E4526357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944" y="370683"/>
            <a:ext cx="1347121" cy="716942"/>
          </a:xfrm>
          <a:prstGeom prst="rect">
            <a:avLst/>
          </a:prstGeom>
        </p:spPr>
      </p:pic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471E1CE2-1AE6-488C-B9D2-B1E684BC64DC}"/>
              </a:ext>
            </a:extLst>
          </p:cNvPr>
          <p:cNvCxnSpPr>
            <a:cxnSpLocks/>
          </p:cNvCxnSpPr>
          <p:nvPr/>
        </p:nvCxnSpPr>
        <p:spPr>
          <a:xfrm>
            <a:off x="978400" y="4803320"/>
            <a:ext cx="4245832" cy="1905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528308" cy="1334301"/>
            <a:chOff x="0" y="0"/>
            <a:chExt cx="4879883" cy="3514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79884" cy="351421"/>
            </a:xfrm>
            <a:custGeom>
              <a:avLst/>
              <a:gdLst/>
              <a:ahLst/>
              <a:cxnLst/>
              <a:rect l="l" t="t" r="r" b="b"/>
              <a:pathLst>
                <a:path w="4879884" h="351421">
                  <a:moveTo>
                    <a:pt x="0" y="0"/>
                  </a:moveTo>
                  <a:lnTo>
                    <a:pt x="4879884" y="0"/>
                  </a:lnTo>
                  <a:lnTo>
                    <a:pt x="4879884" y="351421"/>
                  </a:lnTo>
                  <a:lnTo>
                    <a:pt x="0" y="351421"/>
                  </a:lnTo>
                  <a:close/>
                </a:path>
              </a:pathLst>
            </a:custGeom>
            <a:solidFill>
              <a:srgbClr val="CFDAE8">
                <a:alpha val="75686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79883" cy="389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197953" y="592388"/>
            <a:ext cx="1488980" cy="364626"/>
          </a:xfrm>
          <a:custGeom>
            <a:avLst/>
            <a:gdLst/>
            <a:ahLst/>
            <a:cxnLst/>
            <a:rect l="l" t="t" r="r" b="b"/>
            <a:pathLst>
              <a:path w="1488980" h="364626">
                <a:moveTo>
                  <a:pt x="0" y="0"/>
                </a:moveTo>
                <a:lnTo>
                  <a:pt x="1488979" y="0"/>
                </a:lnTo>
                <a:lnTo>
                  <a:pt x="1488979" y="364626"/>
                </a:lnTo>
                <a:lnTo>
                  <a:pt x="0" y="36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653554" y="3828586"/>
            <a:ext cx="19479253" cy="1695914"/>
            <a:chOff x="0" y="0"/>
            <a:chExt cx="5130338" cy="44666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130338" cy="446661"/>
            </a:xfrm>
            <a:custGeom>
              <a:avLst/>
              <a:gdLst/>
              <a:ahLst/>
              <a:cxnLst/>
              <a:rect l="l" t="t" r="r" b="b"/>
              <a:pathLst>
                <a:path w="5130338" h="446661">
                  <a:moveTo>
                    <a:pt x="20270" y="0"/>
                  </a:moveTo>
                  <a:lnTo>
                    <a:pt x="5110068" y="0"/>
                  </a:lnTo>
                  <a:cubicBezTo>
                    <a:pt x="5115444" y="0"/>
                    <a:pt x="5120600" y="2136"/>
                    <a:pt x="5124401" y="5937"/>
                  </a:cubicBezTo>
                  <a:cubicBezTo>
                    <a:pt x="5128202" y="9738"/>
                    <a:pt x="5130338" y="14894"/>
                    <a:pt x="5130338" y="20270"/>
                  </a:cubicBezTo>
                  <a:lnTo>
                    <a:pt x="5130338" y="426391"/>
                  </a:lnTo>
                  <a:cubicBezTo>
                    <a:pt x="5130338" y="431767"/>
                    <a:pt x="5128202" y="436922"/>
                    <a:pt x="5124401" y="440724"/>
                  </a:cubicBezTo>
                  <a:cubicBezTo>
                    <a:pt x="5120600" y="444525"/>
                    <a:pt x="5115444" y="446661"/>
                    <a:pt x="5110068" y="446661"/>
                  </a:cubicBezTo>
                  <a:lnTo>
                    <a:pt x="20270" y="446661"/>
                  </a:lnTo>
                  <a:cubicBezTo>
                    <a:pt x="14894" y="446661"/>
                    <a:pt x="9738" y="444525"/>
                    <a:pt x="5937" y="440724"/>
                  </a:cubicBezTo>
                  <a:cubicBezTo>
                    <a:pt x="2136" y="436922"/>
                    <a:pt x="0" y="431767"/>
                    <a:pt x="0" y="426391"/>
                  </a:cubicBezTo>
                  <a:lnTo>
                    <a:pt x="0" y="20270"/>
                  </a:lnTo>
                  <a:cubicBezTo>
                    <a:pt x="0" y="14894"/>
                    <a:pt x="2136" y="9738"/>
                    <a:pt x="5937" y="5937"/>
                  </a:cubicBezTo>
                  <a:cubicBezTo>
                    <a:pt x="9738" y="2136"/>
                    <a:pt x="14894" y="0"/>
                    <a:pt x="20270" y="0"/>
                  </a:cubicBezTo>
                  <a:close/>
                </a:path>
              </a:pathLst>
            </a:custGeom>
            <a:solidFill>
              <a:srgbClr val="D5E5F5">
                <a:alpha val="7098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85725"/>
              <a:ext cx="5130338" cy="532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644556" y="3656580"/>
            <a:ext cx="9472028" cy="6630420"/>
            <a:chOff x="0" y="0"/>
            <a:chExt cx="12629371" cy="884056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629371" cy="8840560"/>
            </a:xfrm>
            <a:custGeom>
              <a:avLst/>
              <a:gdLst/>
              <a:ahLst/>
              <a:cxnLst/>
              <a:rect l="l" t="t" r="r" b="b"/>
              <a:pathLst>
                <a:path w="12629371" h="8840560">
                  <a:moveTo>
                    <a:pt x="0" y="0"/>
                  </a:moveTo>
                  <a:lnTo>
                    <a:pt x="12629371" y="0"/>
                  </a:lnTo>
                  <a:lnTo>
                    <a:pt x="12629371" y="8840560"/>
                  </a:lnTo>
                  <a:lnTo>
                    <a:pt x="0" y="88405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1028700" y="1441340"/>
            <a:ext cx="17030700" cy="3035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00"/>
              </a:lnSpc>
            </a:pP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Информационная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система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по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профилю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«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Медицинская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реабилитация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» —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новая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разработка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созданная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«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ТехЛАБ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»</a:t>
            </a:r>
          </a:p>
          <a:p>
            <a:pPr algn="l">
              <a:lnSpc>
                <a:spcPts val="3400"/>
              </a:lnSpc>
            </a:pPr>
            <a:r>
              <a:rPr lang="en-US" sz="2000" dirty="0" err="1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на</a:t>
            </a:r>
            <a:r>
              <a:rPr lang="en-US" sz="2000" dirty="0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базе</a:t>
            </a:r>
            <a:r>
              <a:rPr lang="en-US" sz="2000" dirty="0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собственной</a:t>
            </a:r>
            <a:r>
              <a:rPr lang="en-US" sz="2000" dirty="0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платформы</a:t>
            </a:r>
            <a:r>
              <a:rPr lang="en-US" sz="2000" dirty="0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«</a:t>
            </a:r>
            <a:r>
              <a:rPr lang="en-US" sz="2000" dirty="0" err="1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Мультипаспорт</a:t>
            </a:r>
            <a:r>
              <a:rPr lang="en-US" sz="2000" dirty="0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пациента</a:t>
            </a:r>
            <a:r>
              <a:rPr lang="en-US" sz="2000" dirty="0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»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, в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связи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с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чем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к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системе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применимы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все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технологические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характеристики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отраженные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в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функциональности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платформы</a:t>
            </a:r>
            <a:endParaRPr lang="en-US" sz="2000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algn="l">
              <a:lnSpc>
                <a:spcPts val="3400"/>
              </a:lnSpc>
            </a:pPr>
            <a:endParaRPr lang="en-US" sz="2000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algn="l">
              <a:lnSpc>
                <a:spcPts val="3400"/>
              </a:lnSpc>
            </a:pPr>
            <a:r>
              <a:rPr lang="en-US" sz="2000" dirty="0">
                <a:solidFill>
                  <a:srgbClr val="99CB48"/>
                </a:solidFill>
                <a:latin typeface="Evolventa Bold Italics"/>
                <a:ea typeface="Evolventa Bold Italics"/>
                <a:cs typeface="Evolventa Bold Italics"/>
                <a:sym typeface="Evolventa Bold Italics"/>
              </a:rPr>
              <a:t>       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Evolventa Bold Italics"/>
                <a:ea typeface="Evolventa Bold Italics"/>
                <a:cs typeface="Evolventa Bold Italics"/>
                <a:sym typeface="Evolventa Bold Italics"/>
              </a:rPr>
              <a:t>Отечественная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Evolventa Bold Italics"/>
                <a:ea typeface="Evolventa Bold Italics"/>
                <a:cs typeface="Evolventa Bold Italics"/>
                <a:sym typeface="Evolventa Bold Italics"/>
              </a:rPr>
              <a:t>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Evolventa Bold Italics"/>
                <a:ea typeface="Evolventa Bold Italics"/>
                <a:cs typeface="Evolventa Bold Italics"/>
                <a:sym typeface="Evolventa Bold Italics"/>
              </a:rPr>
              <a:t>разработка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Evolventa Bold Italics"/>
                <a:ea typeface="Evolventa Bold Italics"/>
                <a:cs typeface="Evolventa Bold Italics"/>
                <a:sym typeface="Evolventa Bold Italics"/>
              </a:rPr>
              <a:t>  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                               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Evolventa Bold Italics"/>
                <a:ea typeface="Evolventa Bold Italics"/>
                <a:cs typeface="Evolventa Bold Italics"/>
                <a:sym typeface="Evolventa Bold Italics"/>
              </a:rPr>
              <a:t>Импортозамещение</a:t>
            </a: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  <a:latin typeface="Evolventa Bold Italics"/>
              <a:ea typeface="Evolventa Bold Italics"/>
              <a:cs typeface="Evolventa Bold Italics"/>
              <a:sym typeface="Evolventa Bold Italics"/>
            </a:endParaRPr>
          </a:p>
          <a:p>
            <a:pPr algn="l">
              <a:lnSpc>
                <a:spcPts val="3400"/>
              </a:lnSpc>
            </a:pPr>
            <a:endParaRPr lang="en-US" sz="2000" dirty="0">
              <a:solidFill>
                <a:srgbClr val="99CB48"/>
              </a:solidFill>
              <a:latin typeface="Evolventa Bold Italics"/>
              <a:ea typeface="Evolventa Bold Italics"/>
              <a:cs typeface="Evolventa Bold Italics"/>
              <a:sym typeface="Evolventa Bold Italics"/>
            </a:endParaRPr>
          </a:p>
          <a:p>
            <a:pPr algn="l">
              <a:lnSpc>
                <a:spcPts val="3400"/>
              </a:lnSpc>
            </a:pP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Платформа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«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Мультипаспорт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пациента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» —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зарегистрированное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решение</a:t>
            </a:r>
            <a:endParaRPr lang="en-US" sz="2000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047918" y="6418137"/>
            <a:ext cx="368617" cy="306874"/>
          </a:xfrm>
          <a:custGeom>
            <a:avLst/>
            <a:gdLst/>
            <a:ahLst/>
            <a:cxnLst/>
            <a:rect l="l" t="t" r="r" b="b"/>
            <a:pathLst>
              <a:path w="368617" h="306874">
                <a:moveTo>
                  <a:pt x="0" y="0"/>
                </a:moveTo>
                <a:lnTo>
                  <a:pt x="368617" y="0"/>
                </a:lnTo>
                <a:lnTo>
                  <a:pt x="368617" y="306874"/>
                </a:lnTo>
                <a:lnTo>
                  <a:pt x="0" y="3068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54830" y="7296511"/>
            <a:ext cx="304493" cy="423643"/>
          </a:xfrm>
          <a:custGeom>
            <a:avLst/>
            <a:gdLst/>
            <a:ahLst/>
            <a:cxnLst/>
            <a:rect l="l" t="t" r="r" b="b"/>
            <a:pathLst>
              <a:path w="304493" h="423643">
                <a:moveTo>
                  <a:pt x="0" y="0"/>
                </a:moveTo>
                <a:lnTo>
                  <a:pt x="304494" y="0"/>
                </a:lnTo>
                <a:lnTo>
                  <a:pt x="304494" y="423643"/>
                </a:lnTo>
                <a:lnTo>
                  <a:pt x="0" y="423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50511" y="8550390"/>
            <a:ext cx="287002" cy="372528"/>
          </a:xfrm>
          <a:custGeom>
            <a:avLst/>
            <a:gdLst/>
            <a:ahLst/>
            <a:cxnLst/>
            <a:rect l="l" t="t" r="r" b="b"/>
            <a:pathLst>
              <a:path w="287002" h="372528">
                <a:moveTo>
                  <a:pt x="0" y="0"/>
                </a:moveTo>
                <a:lnTo>
                  <a:pt x="287002" y="0"/>
                </a:lnTo>
                <a:lnTo>
                  <a:pt x="287002" y="372528"/>
                </a:lnTo>
                <a:lnTo>
                  <a:pt x="0" y="3725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978401" y="349251"/>
            <a:ext cx="12551687" cy="679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Технология</a:t>
            </a:r>
            <a:endParaRPr lang="en-US" sz="4000" dirty="0">
              <a:solidFill>
                <a:srgbClr val="95AEC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582148" y="4736530"/>
            <a:ext cx="4064737" cy="597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в </a:t>
            </a: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Едином</a:t>
            </a: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реестре</a:t>
            </a: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отечественного</a:t>
            </a: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ПО:</a:t>
            </a:r>
          </a:p>
          <a:p>
            <a:pPr algn="l">
              <a:lnSpc>
                <a:spcPts val="2240"/>
              </a:lnSpc>
            </a:pP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запись</a:t>
            </a: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№8424 </a:t>
            </a: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от</a:t>
            </a: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30.12.2020 г.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624267" y="4736530"/>
            <a:ext cx="3713275" cy="597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в Реестре программ для ЭВМ: свидетельство №2023610741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7894369" y="9829432"/>
            <a:ext cx="239137" cy="337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3A5664"/>
                </a:solidFill>
                <a:latin typeface="Evolventa"/>
                <a:ea typeface="Evolventa"/>
                <a:cs typeface="Evolventa"/>
                <a:sym typeface="Evolventa"/>
              </a:rPr>
              <a:t>10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82148" y="5880471"/>
            <a:ext cx="12591052" cy="34254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00"/>
              </a:lnSpc>
            </a:pP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Evolventa Bold"/>
                <a:ea typeface="Evolventa Bold"/>
                <a:cs typeface="Evolventa Bold"/>
                <a:sym typeface="Evolventa Bold"/>
              </a:rPr>
              <a:t>Технологические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Evolventa Bold"/>
                <a:ea typeface="Evolventa Bold"/>
                <a:cs typeface="Evolventa Bold"/>
                <a:sym typeface="Evolventa Bold"/>
              </a:rPr>
              <a:t>характеристики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Evolventa Bold"/>
                <a:ea typeface="Evolventa Bold"/>
                <a:cs typeface="Evolventa Bold"/>
                <a:sym typeface="Evolventa Bold"/>
              </a:rPr>
              <a:t>:</a:t>
            </a:r>
          </a:p>
          <a:p>
            <a:pPr algn="l">
              <a:lnSpc>
                <a:spcPts val="3400"/>
              </a:lnSpc>
            </a:pP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система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обладает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единым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веб-интерфейсом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для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всех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ролей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пользователей</a:t>
            </a:r>
            <a:endParaRPr lang="en-US" sz="2000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algn="l">
              <a:lnSpc>
                <a:spcPts val="3400"/>
              </a:lnSpc>
            </a:pPr>
            <a:endParaRPr lang="en-US" sz="2000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algn="l">
              <a:lnSpc>
                <a:spcPts val="3400"/>
              </a:lnSpc>
            </a:pP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система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использует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принцип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«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однократный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ввод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—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многократное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использование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информации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»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Evolventa"/>
                <a:ea typeface="Evolventa"/>
                <a:cs typeface="Evolventa"/>
                <a:sym typeface="Evolventa"/>
              </a:rPr>
              <a:t>за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Evolventa"/>
                <a:ea typeface="Evolventa"/>
                <a:cs typeface="Evolventa"/>
                <a:sym typeface="Evolventa"/>
              </a:rPr>
              <a:t>счет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Evolventa"/>
                <a:ea typeface="Evolventa"/>
                <a:cs typeface="Evolventa"/>
                <a:sym typeface="Evolventa"/>
              </a:rPr>
              <a:t>максимальной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Evolventa"/>
                <a:ea typeface="Evolventa"/>
                <a:cs typeface="Evolventa"/>
                <a:sym typeface="Evolventa"/>
              </a:rPr>
              <a:t>интеграции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Evolventa"/>
                <a:ea typeface="Evolventa"/>
                <a:cs typeface="Evolventa"/>
                <a:sym typeface="Evolventa"/>
              </a:rPr>
              <a:t> с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Evolventa"/>
                <a:ea typeface="Evolventa"/>
                <a:cs typeface="Evolventa"/>
                <a:sym typeface="Evolventa"/>
              </a:rPr>
              <a:t>прочими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Evolventa"/>
                <a:ea typeface="Evolventa"/>
                <a:cs typeface="Evolventa"/>
                <a:sym typeface="Evolventa"/>
              </a:rPr>
              <a:t>системами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Evolventa"/>
                <a:ea typeface="Evolventa"/>
                <a:cs typeface="Evolventa"/>
                <a:sym typeface="Evolventa"/>
              </a:rPr>
              <a:t> (МИС, ЕГИСЗ, ФРМР, ФРМО и др.)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algn="l">
              <a:lnSpc>
                <a:spcPts val="3400"/>
              </a:lnSpc>
            </a:pPr>
            <a:endParaRPr lang="en-US" sz="2000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algn="l">
              <a:lnSpc>
                <a:spcPts val="3400"/>
              </a:lnSpc>
            </a:pP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система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поддерживает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все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принятые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в РФ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стандарты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медицинской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документации</a:t>
            </a:r>
            <a:endParaRPr lang="en-US" sz="2000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algn="l">
              <a:lnSpc>
                <a:spcPts val="3400"/>
              </a:lnSpc>
            </a:pP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(HL7 CDA, FHIR, СЭМД и </a:t>
            </a:r>
            <a:r>
              <a:rPr lang="en-US" sz="20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др</a:t>
            </a:r>
            <a:r>
              <a:rPr lang="en-US" sz="20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.)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194667" y="3205938"/>
            <a:ext cx="6185903" cy="409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Evolventa Bold"/>
                <a:ea typeface="Evolventa Bold"/>
                <a:cs typeface="Evolventa Bold"/>
                <a:sym typeface="Evolventa Bold"/>
              </a:rPr>
              <a:t>Система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и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платформа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Evolventa Bold"/>
                <a:ea typeface="Evolventa Bold"/>
                <a:cs typeface="Evolventa Bold"/>
                <a:sym typeface="Evolventa Bold"/>
              </a:rPr>
              <a:t>,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на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базе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которой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она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Evolventa Bold"/>
                <a:ea typeface="Evolventa Bold"/>
                <a:cs typeface="Evolventa Bold"/>
                <a:sym typeface="Evolventa Bold"/>
              </a:rPr>
              <a:t>разработана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Evolventa Bold"/>
                <a:ea typeface="Evolventa Bold"/>
                <a:cs typeface="Evolventa Bold"/>
                <a:sym typeface="Evolventa Bold"/>
              </a:rPr>
              <a:t>,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Evolventa Bold"/>
                <a:ea typeface="Evolventa Bold"/>
                <a:cs typeface="Evolventa Bold"/>
                <a:sym typeface="Evolventa Bold"/>
              </a:rPr>
              <a:t>сделаны</a:t>
            </a:r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Evolventa Bold"/>
              <a:ea typeface="Evolventa Bold"/>
              <a:cs typeface="Evolventa Bold"/>
              <a:sym typeface="Evolventa Bold"/>
            </a:endParaRPr>
          </a:p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из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отечественных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компонентов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или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компонентов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с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открытым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исходным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кодом</a:t>
            </a:r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Evolventa Bold"/>
              <a:ea typeface="Evolventa Bold"/>
              <a:cs typeface="Evolventa Bold"/>
              <a:sym typeface="Evolventa Bold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F4AFDEB-8592-47B7-9F53-DFEE0A9503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944" y="370683"/>
            <a:ext cx="1347121" cy="716942"/>
          </a:xfrm>
          <a:prstGeom prst="rect">
            <a:avLst/>
          </a:prstGeom>
        </p:spPr>
      </p:pic>
      <p:sp>
        <p:nvSpPr>
          <p:cNvPr id="27" name="Freeform 15">
            <a:extLst>
              <a:ext uri="{FF2B5EF4-FFF2-40B4-BE49-F238E27FC236}">
                <a16:creationId xmlns:a16="http://schemas.microsoft.com/office/drawing/2014/main" id="{6E194E82-3630-460E-B7D0-F3FB0795951D}"/>
              </a:ext>
            </a:extLst>
          </p:cNvPr>
          <p:cNvSpPr/>
          <p:nvPr/>
        </p:nvSpPr>
        <p:spPr>
          <a:xfrm flipH="1">
            <a:off x="1061598" y="3226605"/>
            <a:ext cx="330624" cy="332437"/>
          </a:xfrm>
          <a:custGeom>
            <a:avLst/>
            <a:gdLst/>
            <a:ahLst/>
            <a:cxnLst/>
            <a:rect l="l" t="t" r="r" b="b"/>
            <a:pathLst>
              <a:path w="330624" h="332437">
                <a:moveTo>
                  <a:pt x="330624" y="0"/>
                </a:moveTo>
                <a:lnTo>
                  <a:pt x="0" y="0"/>
                </a:lnTo>
                <a:lnTo>
                  <a:pt x="0" y="332437"/>
                </a:lnTo>
                <a:lnTo>
                  <a:pt x="330624" y="332437"/>
                </a:lnTo>
                <a:lnTo>
                  <a:pt x="33062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15">
            <a:extLst>
              <a:ext uri="{FF2B5EF4-FFF2-40B4-BE49-F238E27FC236}">
                <a16:creationId xmlns:a16="http://schemas.microsoft.com/office/drawing/2014/main" id="{64A5BBAC-12BA-4C7C-B12D-72D923988999}"/>
              </a:ext>
            </a:extLst>
          </p:cNvPr>
          <p:cNvSpPr/>
          <p:nvPr/>
        </p:nvSpPr>
        <p:spPr>
          <a:xfrm flipH="1">
            <a:off x="6928022" y="3204335"/>
            <a:ext cx="330624" cy="332437"/>
          </a:xfrm>
          <a:custGeom>
            <a:avLst/>
            <a:gdLst/>
            <a:ahLst/>
            <a:cxnLst/>
            <a:rect l="l" t="t" r="r" b="b"/>
            <a:pathLst>
              <a:path w="330624" h="332437">
                <a:moveTo>
                  <a:pt x="330624" y="0"/>
                </a:moveTo>
                <a:lnTo>
                  <a:pt x="0" y="0"/>
                </a:lnTo>
                <a:lnTo>
                  <a:pt x="0" y="332437"/>
                </a:lnTo>
                <a:lnTo>
                  <a:pt x="330624" y="332437"/>
                </a:lnTo>
                <a:lnTo>
                  <a:pt x="33062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50">
            <a:extLst>
              <a:ext uri="{FF2B5EF4-FFF2-40B4-BE49-F238E27FC236}">
                <a16:creationId xmlns:a16="http://schemas.microsoft.com/office/drawing/2014/main" id="{2EE41EB6-8C97-42EF-B474-BAEF93FDFE16}"/>
              </a:ext>
            </a:extLst>
          </p:cNvPr>
          <p:cNvSpPr/>
          <p:nvPr/>
        </p:nvSpPr>
        <p:spPr>
          <a:xfrm>
            <a:off x="1075278" y="4761480"/>
            <a:ext cx="396681" cy="359241"/>
          </a:xfrm>
          <a:custGeom>
            <a:avLst/>
            <a:gdLst/>
            <a:ahLst/>
            <a:cxnLst/>
            <a:rect l="l" t="t" r="r" b="b"/>
            <a:pathLst>
              <a:path w="264519" h="275182">
                <a:moveTo>
                  <a:pt x="0" y="0"/>
                </a:moveTo>
                <a:lnTo>
                  <a:pt x="264519" y="0"/>
                </a:lnTo>
                <a:lnTo>
                  <a:pt x="264519" y="275183"/>
                </a:lnTo>
                <a:lnTo>
                  <a:pt x="0" y="2751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50">
            <a:extLst>
              <a:ext uri="{FF2B5EF4-FFF2-40B4-BE49-F238E27FC236}">
                <a16:creationId xmlns:a16="http://schemas.microsoft.com/office/drawing/2014/main" id="{F5E1A822-C87A-4375-B35F-184D0AE4DFFD}"/>
              </a:ext>
            </a:extLst>
          </p:cNvPr>
          <p:cNvSpPr/>
          <p:nvPr/>
        </p:nvSpPr>
        <p:spPr>
          <a:xfrm>
            <a:off x="7055903" y="4802126"/>
            <a:ext cx="396681" cy="359241"/>
          </a:xfrm>
          <a:custGeom>
            <a:avLst/>
            <a:gdLst/>
            <a:ahLst/>
            <a:cxnLst/>
            <a:rect l="l" t="t" r="r" b="b"/>
            <a:pathLst>
              <a:path w="264519" h="275182">
                <a:moveTo>
                  <a:pt x="0" y="0"/>
                </a:moveTo>
                <a:lnTo>
                  <a:pt x="264519" y="0"/>
                </a:lnTo>
                <a:lnTo>
                  <a:pt x="264519" y="275183"/>
                </a:lnTo>
                <a:lnTo>
                  <a:pt x="0" y="2751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382624" cy="1334301"/>
            <a:chOff x="0" y="0"/>
            <a:chExt cx="4841514" cy="3514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41514" cy="351421"/>
            </a:xfrm>
            <a:custGeom>
              <a:avLst/>
              <a:gdLst/>
              <a:ahLst/>
              <a:cxnLst/>
              <a:rect l="l" t="t" r="r" b="b"/>
              <a:pathLst>
                <a:path w="4841514" h="351421">
                  <a:moveTo>
                    <a:pt x="0" y="0"/>
                  </a:moveTo>
                  <a:lnTo>
                    <a:pt x="4841514" y="0"/>
                  </a:lnTo>
                  <a:lnTo>
                    <a:pt x="4841514" y="351421"/>
                  </a:lnTo>
                  <a:lnTo>
                    <a:pt x="0" y="351421"/>
                  </a:lnTo>
                  <a:close/>
                </a:path>
              </a:pathLst>
            </a:custGeom>
            <a:solidFill>
              <a:srgbClr val="CFDAE8">
                <a:alpha val="75686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41514" cy="389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197953" y="592388"/>
            <a:ext cx="1488980" cy="364626"/>
          </a:xfrm>
          <a:custGeom>
            <a:avLst/>
            <a:gdLst/>
            <a:ahLst/>
            <a:cxnLst/>
            <a:rect l="l" t="t" r="r" b="b"/>
            <a:pathLst>
              <a:path w="1488980" h="364626">
                <a:moveTo>
                  <a:pt x="0" y="0"/>
                </a:moveTo>
                <a:lnTo>
                  <a:pt x="1488979" y="0"/>
                </a:lnTo>
                <a:lnTo>
                  <a:pt x="1488979" y="364626"/>
                </a:lnTo>
                <a:lnTo>
                  <a:pt x="0" y="36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aphicFrame>
        <p:nvGraphicFramePr>
          <p:cNvPr id="7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600671"/>
              </p:ext>
            </p:extLst>
          </p:nvPr>
        </p:nvGraphicFramePr>
        <p:xfrm>
          <a:off x="0" y="1334301"/>
          <a:ext cx="18288000" cy="8890417"/>
        </p:xfrm>
        <a:graphic>
          <a:graphicData uri="http://schemas.openxmlformats.org/drawingml/2006/table">
            <a:tbl>
              <a:tblPr/>
              <a:tblGrid>
                <a:gridCol w="3457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2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7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9320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chemeClr val="bg1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Название</a:t>
                      </a:r>
                      <a:endParaRPr lang="en-US" sz="1100">
                        <a:solidFill>
                          <a:schemeClr val="bg1"/>
                        </a:solidFill>
                      </a:endParaRP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1199">
                          <a:solidFill>
                            <a:schemeClr val="bg1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Страна</a:t>
                      </a:r>
                      <a:endParaRPr lang="en-US" sz="1100">
                        <a:solidFill>
                          <a:schemeClr val="bg1"/>
                        </a:solidFill>
                      </a:endParaRP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1199" dirty="0" err="1">
                          <a:solidFill>
                            <a:schemeClr val="bg1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Описание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7479">
                <a:tc>
                  <a:txBody>
                    <a:bodyPr/>
                    <a:lstStyle/>
                    <a:p>
                      <a:pPr algn="l">
                        <a:lnSpc>
                          <a:spcPts val="1539"/>
                        </a:lnSpc>
                        <a:defRPr/>
                      </a:pPr>
                      <a:r>
                        <a:rPr lang="en-US" sz="1400" dirty="0" err="1">
                          <a:solidFill>
                            <a:srgbClr val="0169D8"/>
                          </a:solidFill>
                          <a:latin typeface="Evolventa Bold"/>
                          <a:ea typeface="Evolventa Bold"/>
                          <a:cs typeface="Evolventa Bold"/>
                          <a:sym typeface="Evolventa Bold"/>
                        </a:rPr>
                        <a:t>Информационная</a:t>
                      </a:r>
                      <a:r>
                        <a:rPr lang="en-US" sz="1400" dirty="0">
                          <a:solidFill>
                            <a:srgbClr val="0169D8"/>
                          </a:solidFill>
                          <a:latin typeface="Evolventa Bold"/>
                          <a:ea typeface="Evolventa Bold"/>
                          <a:cs typeface="Evolventa Bold"/>
                          <a:sym typeface="Evolventa Bold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169D8"/>
                          </a:solidFill>
                          <a:latin typeface="Evolventa Bold"/>
                          <a:ea typeface="Evolventa Bold"/>
                          <a:cs typeface="Evolventa Bold"/>
                          <a:sym typeface="Evolventa Bold"/>
                        </a:rPr>
                        <a:t>система</a:t>
                      </a:r>
                      <a:endParaRPr lang="en-US" sz="1400" dirty="0"/>
                    </a:p>
                    <a:p>
                      <a:pPr algn="l">
                        <a:lnSpc>
                          <a:spcPts val="1539"/>
                        </a:lnSpc>
                      </a:pPr>
                      <a:r>
                        <a:rPr lang="en-US" sz="1400" dirty="0" err="1">
                          <a:solidFill>
                            <a:srgbClr val="0169D8"/>
                          </a:solidFill>
                          <a:latin typeface="Evolventa Bold"/>
                          <a:ea typeface="Evolventa Bold"/>
                          <a:cs typeface="Evolventa Bold"/>
                          <a:sym typeface="Evolventa Bold"/>
                        </a:rPr>
                        <a:t>по</a:t>
                      </a:r>
                      <a:r>
                        <a:rPr lang="en-US" sz="1400" dirty="0">
                          <a:solidFill>
                            <a:srgbClr val="0169D8"/>
                          </a:solidFill>
                          <a:latin typeface="Evolventa Bold"/>
                          <a:ea typeface="Evolventa Bold"/>
                          <a:cs typeface="Evolventa Bold"/>
                          <a:sym typeface="Evolventa Bold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169D8"/>
                          </a:solidFill>
                          <a:latin typeface="Evolventa Bold"/>
                          <a:ea typeface="Evolventa Bold"/>
                          <a:cs typeface="Evolventa Bold"/>
                          <a:sym typeface="Evolventa Bold"/>
                        </a:rPr>
                        <a:t>профилю</a:t>
                      </a:r>
                      <a:r>
                        <a:rPr lang="en-US" sz="1400" dirty="0">
                          <a:solidFill>
                            <a:srgbClr val="0169D8"/>
                          </a:solidFill>
                          <a:latin typeface="Evolventa Bold"/>
                          <a:ea typeface="Evolventa Bold"/>
                          <a:cs typeface="Evolventa Bold"/>
                          <a:sym typeface="Evolventa Bold"/>
                        </a:rPr>
                        <a:t> </a:t>
                      </a:r>
                    </a:p>
                    <a:p>
                      <a:pPr algn="l">
                        <a:lnSpc>
                          <a:spcPts val="1539"/>
                        </a:lnSpc>
                      </a:pPr>
                      <a:r>
                        <a:rPr lang="en-US" sz="1400" dirty="0">
                          <a:solidFill>
                            <a:srgbClr val="0169D8"/>
                          </a:solidFill>
                          <a:latin typeface="Evolventa Bold"/>
                          <a:ea typeface="Evolventa Bold"/>
                          <a:cs typeface="Evolventa Bold"/>
                          <a:sym typeface="Evolventa Bold"/>
                        </a:rPr>
                        <a:t>«</a:t>
                      </a:r>
                      <a:r>
                        <a:rPr lang="en-US" sz="1400" dirty="0" err="1">
                          <a:solidFill>
                            <a:srgbClr val="0169D8"/>
                          </a:solidFill>
                          <a:latin typeface="Evolventa Bold"/>
                          <a:ea typeface="Evolventa Bold"/>
                          <a:cs typeface="Evolventa Bold"/>
                          <a:sym typeface="Evolventa Bold"/>
                        </a:rPr>
                        <a:t>Медицинская</a:t>
                      </a:r>
                      <a:r>
                        <a:rPr lang="en-US" sz="1400" dirty="0">
                          <a:solidFill>
                            <a:srgbClr val="0169D8"/>
                          </a:solidFill>
                          <a:latin typeface="Evolventa Bold"/>
                          <a:ea typeface="Evolventa Bold"/>
                          <a:cs typeface="Evolventa Bold"/>
                          <a:sym typeface="Evolventa Bold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169D8"/>
                          </a:solidFill>
                          <a:latin typeface="Evolventa Bold"/>
                          <a:ea typeface="Evolventa Bold"/>
                          <a:cs typeface="Evolventa Bold"/>
                          <a:sym typeface="Evolventa Bold"/>
                        </a:rPr>
                        <a:t>реабилитация</a:t>
                      </a:r>
                      <a:r>
                        <a:rPr lang="en-US" sz="1400" dirty="0">
                          <a:solidFill>
                            <a:srgbClr val="0169D8"/>
                          </a:solidFill>
                          <a:latin typeface="Evolventa Bold"/>
                          <a:ea typeface="Evolventa Bold"/>
                          <a:cs typeface="Evolventa Bold"/>
                          <a:sym typeface="Evolventa Bold"/>
                        </a:rPr>
                        <a:t>»</a:t>
                      </a:r>
                    </a:p>
                    <a:p>
                      <a:pPr algn="l">
                        <a:lnSpc>
                          <a:spcPts val="1539"/>
                        </a:lnSpc>
                      </a:pPr>
                      <a:r>
                        <a:rPr lang="en-US" sz="1400" dirty="0">
                          <a:solidFill>
                            <a:srgbClr val="0169D8"/>
                          </a:solidFill>
                          <a:latin typeface="Evolventa Bold"/>
                          <a:ea typeface="Evolventa Bold"/>
                          <a:cs typeface="Evolventa Bold"/>
                          <a:sym typeface="Evolventa Bold"/>
                        </a:rPr>
                        <a:t>(</a:t>
                      </a:r>
                      <a:r>
                        <a:rPr lang="en-US" sz="1400" dirty="0" err="1">
                          <a:solidFill>
                            <a:srgbClr val="0169D8"/>
                          </a:solidFill>
                          <a:latin typeface="Evolventa Bold"/>
                          <a:ea typeface="Evolventa Bold"/>
                          <a:cs typeface="Evolventa Bold"/>
                          <a:sym typeface="Evolventa Bold"/>
                        </a:rPr>
                        <a:t>разработчик</a:t>
                      </a:r>
                      <a:r>
                        <a:rPr lang="en-US" sz="1400" dirty="0">
                          <a:solidFill>
                            <a:srgbClr val="0169D8"/>
                          </a:solidFill>
                          <a:latin typeface="Evolventa Bold"/>
                          <a:ea typeface="Evolventa Bold"/>
                          <a:cs typeface="Evolventa Bold"/>
                          <a:sym typeface="Evolventa Bold"/>
                        </a:rPr>
                        <a:t> «</a:t>
                      </a:r>
                      <a:r>
                        <a:rPr lang="en-US" sz="1400" dirty="0" err="1">
                          <a:solidFill>
                            <a:srgbClr val="0169D8"/>
                          </a:solidFill>
                          <a:latin typeface="Evolventa Bold"/>
                          <a:ea typeface="Evolventa Bold"/>
                          <a:cs typeface="Evolventa Bold"/>
                          <a:sym typeface="Evolventa Bold"/>
                        </a:rPr>
                        <a:t>ТехЛАБ</a:t>
                      </a:r>
                      <a:r>
                        <a:rPr lang="en-US" sz="1400" dirty="0">
                          <a:solidFill>
                            <a:srgbClr val="0169D8"/>
                          </a:solidFill>
                          <a:latin typeface="Evolventa Bold"/>
                          <a:ea typeface="Evolventa Bold"/>
                          <a:cs typeface="Evolventa Bold"/>
                          <a:sym typeface="Evolventa Bold"/>
                        </a:rPr>
                        <a:t>»)</a:t>
                      </a:r>
                    </a:p>
                    <a:p>
                      <a:pPr algn="l">
                        <a:lnSpc>
                          <a:spcPts val="1539"/>
                        </a:lnSpc>
                      </a:pPr>
                      <a:endParaRPr lang="en-US" sz="1400" dirty="0">
                        <a:solidFill>
                          <a:srgbClr val="0169D8"/>
                        </a:solidFill>
                        <a:latin typeface="Evolventa Bold"/>
                        <a:ea typeface="Evolventa Bold"/>
                        <a:cs typeface="Evolventa Bold"/>
                        <a:sym typeface="Evolventa Bold"/>
                      </a:endParaRP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9"/>
                        </a:lnSpc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РФ</a:t>
                      </a:r>
                      <a:endParaRPr lang="en-US" sz="14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39"/>
                        </a:lnSpc>
                        <a:defRPr/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Цифровой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инструмент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для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проактивного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контроля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за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контингентом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пациентов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,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нуждающихся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в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реабилитации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,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и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для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их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своевременного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выявления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.</a:t>
                      </a:r>
                    </a:p>
                    <a:p>
                      <a:pPr algn="l">
                        <a:lnSpc>
                          <a:spcPts val="1539"/>
                        </a:lnSpc>
                      </a:pPr>
                      <a:endParaRPr lang="ru-RU" sz="1400" dirty="0">
                        <a:solidFill>
                          <a:srgbClr val="000000"/>
                        </a:solidFill>
                        <a:latin typeface="Evolventa"/>
                        <a:ea typeface="Evolventa"/>
                        <a:cs typeface="Evolventa"/>
                        <a:sym typeface="Evolventa"/>
                      </a:endParaRPr>
                    </a:p>
                    <a:p>
                      <a:pPr algn="l">
                        <a:lnSpc>
                          <a:spcPts val="1539"/>
                        </a:lnSpc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Преимущества в сравнении с аналогами:</a:t>
                      </a:r>
                    </a:p>
                    <a:p>
                      <a:pPr marL="171450" indent="-171450" algn="l">
                        <a:lnSpc>
                          <a:spcPts val="1539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работает с МКФ, ШРМ и другими отраслевыми шкалами, что делает отслеживание динамики пациента более наглядным и удобным для специалистов по реабилитации;</a:t>
                      </a:r>
                    </a:p>
                    <a:p>
                      <a:pPr marL="171450" indent="-171450" algn="l">
                        <a:lnSpc>
                          <a:spcPts val="1539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может внедряться не только на уровне отдельной организации, но и на уровне всего региона, что позволяет выстроить эффективную маршрутизацию пациентов;</a:t>
                      </a:r>
                    </a:p>
                    <a:p>
                      <a:pPr marL="171450" indent="-171450" algn="l">
                        <a:lnSpc>
                          <a:spcPts val="1539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легко может быть интегрирована с другими внедренными системами для сбора и анализа всей информации о здоровье пациента и не требует замены существующих процессов и систем, что значительно дешевле и эффективнее, чем построение новой системы;</a:t>
                      </a:r>
                    </a:p>
                    <a:p>
                      <a:pPr marL="171450" indent="-171450" algn="l">
                        <a:lnSpc>
                          <a:spcPts val="1539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помогает выявлять пациентов, нуждающихся в реабилитации, на основании медицинской документации — еще до того, как пациент пришел в клинику;</a:t>
                      </a:r>
                    </a:p>
                    <a:p>
                      <a:pPr marL="171450" indent="-171450" algn="l">
                        <a:lnSpc>
                          <a:spcPts val="1539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не требует двойного ввода информации, благодаря чему экономит время врача;</a:t>
                      </a:r>
                    </a:p>
                    <a:p>
                      <a:pPr marL="171450" indent="-171450" algn="l">
                        <a:lnSpc>
                          <a:spcPts val="1539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приносит пользу всем участникам реабилитационного процесса — от пациентов и врачей до чиновников и организаторов здравоохранения.</a:t>
                      </a:r>
                    </a:p>
                    <a:p>
                      <a:pPr algn="l">
                        <a:lnSpc>
                          <a:spcPts val="1539"/>
                        </a:lnSpc>
                      </a:pPr>
                      <a:endParaRPr lang="en-US" sz="1400" dirty="0">
                        <a:solidFill>
                          <a:srgbClr val="000000"/>
                        </a:solidFill>
                        <a:latin typeface="Evolventa"/>
                        <a:ea typeface="Evolventa"/>
                        <a:cs typeface="Evolventa"/>
                        <a:sym typeface="Evolventa"/>
                      </a:endParaRP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539"/>
                        </a:lnSpc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«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qMS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Реабилитация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»</a:t>
                      </a:r>
                      <a:endParaRPr lang="en-US" sz="1400" dirty="0"/>
                    </a:p>
                    <a:p>
                      <a:pPr algn="l">
                        <a:lnSpc>
                          <a:spcPts val="1539"/>
                        </a:lnSpc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(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разработчик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СП.АРМ)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9"/>
                        </a:lnSpc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РФ</a:t>
                      </a:r>
                      <a:endParaRPr lang="en-US" sz="14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39"/>
                        </a:lnSpc>
                        <a:defRPr/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Компонент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медицинской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информационной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системы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—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единая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информационная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система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комплексной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реабилитации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и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абилитации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пациентов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субъекта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РФ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.</a:t>
                      </a:r>
                    </a:p>
                    <a:p>
                      <a:pPr algn="l">
                        <a:lnSpc>
                          <a:spcPts val="1539"/>
                        </a:lnSpc>
                      </a:pPr>
                      <a:endParaRPr lang="ru-RU" sz="1400" dirty="0">
                        <a:solidFill>
                          <a:srgbClr val="000000"/>
                        </a:solidFill>
                        <a:latin typeface="Evolventa"/>
                        <a:ea typeface="Evolventa"/>
                        <a:cs typeface="Evolventa"/>
                        <a:sym typeface="Evolventa"/>
                      </a:endParaRPr>
                    </a:p>
                    <a:p>
                      <a:pPr algn="l">
                        <a:lnSpc>
                          <a:spcPts val="1539"/>
                        </a:lnSpc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«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qMS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Реабилитация» позволяет проводить комплексный мониторинг пациентов и решает технологические, методические, статистические и организационные задачи.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8371">
                <a:tc>
                  <a:txBody>
                    <a:bodyPr/>
                    <a:lstStyle/>
                    <a:p>
                      <a:pPr algn="l">
                        <a:lnSpc>
                          <a:spcPts val="1539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МИС «Санаториум»</a:t>
                      </a:r>
                      <a:endParaRPr lang="en-US" sz="1400"/>
                    </a:p>
                    <a:p>
                      <a:pPr algn="l">
                        <a:lnSpc>
                          <a:spcPts val="1539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(разработчик Санаториум)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9"/>
                        </a:lnSpc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РФ</a:t>
                      </a:r>
                      <a:endParaRPr lang="en-US" sz="14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53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Медицинская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информационная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система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,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разработанная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с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учетом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потребностей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санаториев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и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домов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отдыха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3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rgbClr val="000000"/>
                        </a:solidFill>
                        <a:latin typeface="Evolventa"/>
                        <a:ea typeface="Evolventa"/>
                        <a:cs typeface="Evolventa"/>
                        <a:sym typeface="Evolvent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3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МИС «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Санаториум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»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включает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в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себя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электронные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истории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болезней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пациентов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,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позволяет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автоматизированно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выстраивать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расписание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процедур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для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пациентов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,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выдавать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рекомендации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по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диагнозу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и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даже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по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питанию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пациента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.</a:t>
                      </a:r>
                      <a:endParaRPr lang="en-US" sz="1400" dirty="0"/>
                    </a:p>
                    <a:p>
                      <a:pPr algn="l">
                        <a:lnSpc>
                          <a:spcPts val="1539"/>
                        </a:lnSpc>
                        <a:defRPr/>
                      </a:pPr>
                      <a:endParaRPr lang="en-US" sz="14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40226">
                <a:tc>
                  <a:txBody>
                    <a:bodyPr/>
                    <a:lstStyle/>
                    <a:p>
                      <a:pPr algn="l">
                        <a:lnSpc>
                          <a:spcPts val="1539"/>
                        </a:lnSpc>
                        <a:defRPr/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Модуль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медицинской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реабилитации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в «ВИТАКОР РМИС»</a:t>
                      </a:r>
                      <a:endParaRPr lang="en-US" sz="1400" dirty="0"/>
                    </a:p>
                    <a:p>
                      <a:pPr algn="l">
                        <a:lnSpc>
                          <a:spcPts val="1539"/>
                        </a:lnSpc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(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разработчик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Витакор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)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9"/>
                        </a:lnSpc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РФ</a:t>
                      </a:r>
                      <a:endParaRPr lang="en-US" sz="14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39"/>
                        </a:lnSpc>
                        <a:defRPr/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Дополнительный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модуль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для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МИС,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включающий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в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себя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регистр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пациентов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и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маршрутную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карту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пациента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,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проходящего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реабилитацию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.</a:t>
                      </a:r>
                    </a:p>
                    <a:p>
                      <a:pPr algn="l">
                        <a:lnSpc>
                          <a:spcPts val="1539"/>
                        </a:lnSpc>
                      </a:pPr>
                      <a:endParaRPr lang="ru-RU" sz="1400" dirty="0">
                        <a:solidFill>
                          <a:srgbClr val="000000"/>
                        </a:solidFill>
                        <a:latin typeface="Evolventa"/>
                        <a:ea typeface="Evolventa"/>
                        <a:cs typeface="Evolventa"/>
                        <a:sym typeface="Evolvent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3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Решение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от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«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Витакор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»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выступает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в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качестве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надстройки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к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одноименной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МИС и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позволяет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встроить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в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медицинскую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систему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регистр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пациентов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по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реабилитации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и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создать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каждому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пациенту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маршрутную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карту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.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Решение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учитывает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большое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количество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отраслевых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шкал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и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позволяет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получать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отчеты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и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формы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,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необходимые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для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учета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и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контроля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реабилитационных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мероприятий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Evolventa"/>
                          <a:ea typeface="Evolventa"/>
                          <a:cs typeface="Evolventa"/>
                          <a:sym typeface="Evolventa"/>
                        </a:rPr>
                        <a:t>.</a:t>
                      </a:r>
                    </a:p>
                    <a:p>
                      <a:pPr algn="l">
                        <a:lnSpc>
                          <a:spcPts val="1539"/>
                        </a:lnSpc>
                      </a:pPr>
                      <a:endParaRPr lang="en-US" sz="1400" dirty="0">
                        <a:solidFill>
                          <a:srgbClr val="000000"/>
                        </a:solidFill>
                        <a:latin typeface="Evolventa"/>
                        <a:ea typeface="Evolventa"/>
                        <a:cs typeface="Evolventa"/>
                        <a:sym typeface="Evolventa"/>
                      </a:endParaRP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Freeform 8"/>
          <p:cNvSpPr/>
          <p:nvPr/>
        </p:nvSpPr>
        <p:spPr>
          <a:xfrm>
            <a:off x="250682" y="4109727"/>
            <a:ext cx="1177067" cy="288244"/>
          </a:xfrm>
          <a:custGeom>
            <a:avLst/>
            <a:gdLst/>
            <a:ahLst/>
            <a:cxnLst/>
            <a:rect l="l" t="t" r="r" b="b"/>
            <a:pathLst>
              <a:path w="1177067" h="288244">
                <a:moveTo>
                  <a:pt x="0" y="0"/>
                </a:moveTo>
                <a:lnTo>
                  <a:pt x="1177067" y="0"/>
                </a:lnTo>
                <a:lnTo>
                  <a:pt x="1177067" y="288243"/>
                </a:lnTo>
                <a:lnTo>
                  <a:pt x="0" y="2882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78401" y="349251"/>
            <a:ext cx="12551687" cy="66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ru-RU" sz="4000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Обзор аналогичных решений</a:t>
            </a:r>
            <a:endParaRPr lang="en-US" sz="4000" dirty="0">
              <a:solidFill>
                <a:srgbClr val="95AEC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7894369" y="9829432"/>
            <a:ext cx="239137" cy="337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3A5664"/>
                </a:solidFill>
                <a:latin typeface="Evolventa"/>
                <a:ea typeface="Evolventa"/>
                <a:cs typeface="Evolventa"/>
                <a:sym typeface="Evolventa"/>
              </a:rPr>
              <a:t>11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D1CEC08-9B35-4636-81DB-9B65189A5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944" y="370683"/>
            <a:ext cx="1347121" cy="71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82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8">
            <a:extLst>
              <a:ext uri="{FF2B5EF4-FFF2-40B4-BE49-F238E27FC236}">
                <a16:creationId xmlns:a16="http://schemas.microsoft.com/office/drawing/2014/main" id="{DCA437E2-F8AE-4947-BC14-1403412A2E35}"/>
              </a:ext>
            </a:extLst>
          </p:cNvPr>
          <p:cNvSpPr/>
          <p:nvPr/>
        </p:nvSpPr>
        <p:spPr>
          <a:xfrm>
            <a:off x="12758483" y="6006841"/>
            <a:ext cx="5610624" cy="4438632"/>
          </a:xfrm>
          <a:custGeom>
            <a:avLst/>
            <a:gdLst/>
            <a:ahLst/>
            <a:cxnLst/>
            <a:rect l="l" t="t" r="r" b="b"/>
            <a:pathLst>
              <a:path w="4862876" h="351421">
                <a:moveTo>
                  <a:pt x="0" y="0"/>
                </a:moveTo>
                <a:lnTo>
                  <a:pt x="4862876" y="0"/>
                </a:lnTo>
                <a:lnTo>
                  <a:pt x="4862876" y="351421"/>
                </a:lnTo>
                <a:lnTo>
                  <a:pt x="0" y="351421"/>
                </a:lnTo>
                <a:close/>
              </a:path>
            </a:pathLst>
          </a:custGeom>
          <a:solidFill>
            <a:schemeClr val="tx2">
              <a:lumMod val="60000"/>
              <a:lumOff val="40000"/>
              <a:alpha val="75686"/>
            </a:schemeClr>
          </a:solidFill>
        </p:spPr>
      </p:sp>
      <p:grpSp>
        <p:nvGrpSpPr>
          <p:cNvPr id="2" name="Group 2"/>
          <p:cNvGrpSpPr/>
          <p:nvPr/>
        </p:nvGrpSpPr>
        <p:grpSpPr>
          <a:xfrm>
            <a:off x="0" y="0"/>
            <a:ext cx="18369107" cy="1334301"/>
            <a:chOff x="0" y="0"/>
            <a:chExt cx="4837954" cy="3514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37954" cy="351421"/>
            </a:xfrm>
            <a:custGeom>
              <a:avLst/>
              <a:gdLst/>
              <a:ahLst/>
              <a:cxnLst/>
              <a:rect l="l" t="t" r="r" b="b"/>
              <a:pathLst>
                <a:path w="4837954" h="351421">
                  <a:moveTo>
                    <a:pt x="0" y="0"/>
                  </a:moveTo>
                  <a:lnTo>
                    <a:pt x="4837954" y="0"/>
                  </a:lnTo>
                  <a:lnTo>
                    <a:pt x="4837954" y="351421"/>
                  </a:lnTo>
                  <a:lnTo>
                    <a:pt x="0" y="351421"/>
                  </a:lnTo>
                  <a:close/>
                </a:path>
              </a:pathLst>
            </a:custGeom>
            <a:solidFill>
              <a:srgbClr val="CFDAE8">
                <a:alpha val="75686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37954" cy="389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197953" y="592388"/>
            <a:ext cx="1488980" cy="364626"/>
          </a:xfrm>
          <a:custGeom>
            <a:avLst/>
            <a:gdLst/>
            <a:ahLst/>
            <a:cxnLst/>
            <a:rect l="l" t="t" r="r" b="b"/>
            <a:pathLst>
              <a:path w="1488980" h="364626">
                <a:moveTo>
                  <a:pt x="0" y="0"/>
                </a:moveTo>
                <a:lnTo>
                  <a:pt x="1488979" y="0"/>
                </a:lnTo>
                <a:lnTo>
                  <a:pt x="1488979" y="364626"/>
                </a:lnTo>
                <a:lnTo>
                  <a:pt x="0" y="36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0" y="6006841"/>
            <a:ext cx="12758483" cy="1334301"/>
            <a:chOff x="0" y="0"/>
            <a:chExt cx="4862876" cy="3514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62876" cy="351421"/>
            </a:xfrm>
            <a:custGeom>
              <a:avLst/>
              <a:gdLst/>
              <a:ahLst/>
              <a:cxnLst/>
              <a:rect l="l" t="t" r="r" b="b"/>
              <a:pathLst>
                <a:path w="4862876" h="351421">
                  <a:moveTo>
                    <a:pt x="0" y="0"/>
                  </a:moveTo>
                  <a:lnTo>
                    <a:pt x="4862876" y="0"/>
                  </a:lnTo>
                  <a:lnTo>
                    <a:pt x="4862876" y="351421"/>
                  </a:lnTo>
                  <a:lnTo>
                    <a:pt x="0" y="351421"/>
                  </a:lnTo>
                  <a:close/>
                </a:path>
              </a:pathLst>
            </a:custGeom>
            <a:solidFill>
              <a:srgbClr val="CFDAE8">
                <a:alpha val="75686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862876" cy="389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78401" y="349251"/>
            <a:ext cx="12551687" cy="679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Социальная</a:t>
            </a:r>
            <a:r>
              <a:rPr lang="en-US" sz="4000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000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значимость</a:t>
            </a:r>
            <a:endParaRPr lang="en-US" sz="4000" dirty="0">
              <a:solidFill>
                <a:srgbClr val="95AEC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7894369" y="9829432"/>
            <a:ext cx="239137" cy="337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3A5664"/>
                </a:solidFill>
                <a:latin typeface="Evolventa"/>
                <a:ea typeface="Evolventa"/>
                <a:cs typeface="Evolventa"/>
                <a:sym typeface="Evolventa"/>
              </a:rPr>
              <a:t>12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78401" y="3276356"/>
            <a:ext cx="5705295" cy="1268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Внедрение</a:t>
            </a:r>
            <a:r>
              <a:rPr lang="en-US" sz="1400" dirty="0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00" dirty="0" err="1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информационной</a:t>
            </a:r>
            <a:r>
              <a:rPr lang="en-US" sz="1400" dirty="0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00" dirty="0" err="1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системы</a:t>
            </a:r>
            <a:r>
              <a:rPr lang="en-US" sz="1400" dirty="0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00" dirty="0" err="1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от</a:t>
            </a:r>
            <a:r>
              <a:rPr lang="en-US" sz="1400" dirty="0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 «</a:t>
            </a:r>
            <a:r>
              <a:rPr lang="en-US" sz="1400" dirty="0" err="1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ТехЛАБ</a:t>
            </a:r>
            <a:r>
              <a:rPr lang="en-US" sz="1400" dirty="0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» </a:t>
            </a:r>
            <a:r>
              <a:rPr lang="en-US" sz="1400" dirty="0" err="1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направлено</a:t>
            </a:r>
            <a:r>
              <a:rPr lang="en-US" sz="1400" dirty="0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00" dirty="0" err="1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на</a:t>
            </a:r>
            <a:r>
              <a:rPr lang="en-US" sz="1400" dirty="0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  </a:t>
            </a:r>
            <a:r>
              <a:rPr lang="en-US" sz="1400" dirty="0" err="1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оперативное</a:t>
            </a:r>
            <a:r>
              <a:rPr lang="en-US" sz="1400" dirty="0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 и </a:t>
            </a:r>
            <a:r>
              <a:rPr lang="en-US" sz="1400" dirty="0" err="1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своевременное</a:t>
            </a:r>
            <a:r>
              <a:rPr lang="en-US" sz="1400" dirty="0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00" dirty="0" err="1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выявление</a:t>
            </a:r>
            <a:r>
              <a:rPr lang="en-US" sz="1400" dirty="0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00" dirty="0" err="1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пациентов</a:t>
            </a:r>
            <a:r>
              <a:rPr lang="en-US" sz="1400" dirty="0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, </a:t>
            </a:r>
            <a:r>
              <a:rPr lang="en-US" sz="1400" dirty="0" err="1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нуждающихся</a:t>
            </a:r>
            <a:r>
              <a:rPr lang="en-US" sz="1400" dirty="0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 в </a:t>
            </a:r>
            <a:r>
              <a:rPr lang="en-US" sz="1400" dirty="0" err="1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реабилитации</a:t>
            </a:r>
            <a:r>
              <a:rPr lang="en-US" sz="1400" dirty="0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,</a:t>
            </a:r>
          </a:p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поскольку</a:t>
            </a:r>
            <a:r>
              <a:rPr lang="en-US" sz="1400" dirty="0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число</a:t>
            </a:r>
            <a:r>
              <a:rPr lang="en-US" sz="1400" dirty="0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тех</a:t>
            </a:r>
            <a:r>
              <a:rPr lang="en-US" sz="1400" dirty="0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, </a:t>
            </a:r>
            <a:r>
              <a:rPr lang="en-US" sz="1400" dirty="0" err="1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кто</a:t>
            </a:r>
            <a:r>
              <a:rPr lang="en-US" sz="1400" dirty="0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проходит</a:t>
            </a:r>
            <a:r>
              <a:rPr lang="en-US" sz="1400" dirty="0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реабилитацию</a:t>
            </a:r>
            <a:r>
              <a:rPr lang="en-US" sz="1400" dirty="0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,</a:t>
            </a:r>
          </a:p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в </a:t>
            </a:r>
            <a:r>
              <a:rPr lang="en-US" sz="1400" dirty="0" err="1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несколько</a:t>
            </a:r>
            <a:r>
              <a:rPr lang="en-US" sz="1400" dirty="0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раз</a:t>
            </a:r>
            <a:r>
              <a:rPr lang="en-US" sz="1400" dirty="0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ниже</a:t>
            </a:r>
            <a:r>
              <a:rPr lang="en-US" sz="1400" dirty="0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, </a:t>
            </a:r>
            <a:r>
              <a:rPr lang="en-US" sz="1400" dirty="0" err="1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чем</a:t>
            </a:r>
            <a:r>
              <a:rPr lang="en-US" sz="1400" dirty="0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уровень</a:t>
            </a:r>
            <a:r>
              <a:rPr lang="en-US" sz="1400" dirty="0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потребности</a:t>
            </a:r>
            <a:r>
              <a:rPr lang="en-US" sz="1400" dirty="0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в </a:t>
            </a:r>
            <a:r>
              <a:rPr lang="en-US" sz="1400" dirty="0" err="1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ней</a:t>
            </a:r>
            <a:endParaRPr lang="en-US" sz="1400" dirty="0">
              <a:solidFill>
                <a:srgbClr val="C00000"/>
              </a:solidFill>
              <a:latin typeface="Evolventa Bold"/>
              <a:ea typeface="Evolventa Bold"/>
              <a:cs typeface="Evolventa Bold"/>
              <a:sym typeface="Evolventa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78401" y="2435608"/>
            <a:ext cx="5008780" cy="697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3"/>
              </a:lnSpc>
            </a:pPr>
            <a:r>
              <a:rPr lang="en-US" sz="2400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Социальная</a:t>
            </a:r>
            <a:r>
              <a:rPr lang="en-US" sz="2400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00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проблема</a:t>
            </a:r>
            <a:r>
              <a:rPr lang="en-US" sz="2400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</a:t>
            </a:r>
          </a:p>
          <a:p>
            <a:pPr algn="l">
              <a:lnSpc>
                <a:spcPts val="2783"/>
              </a:lnSpc>
            </a:pPr>
            <a:r>
              <a:rPr lang="en-US" sz="2400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которую</a:t>
            </a:r>
            <a:r>
              <a:rPr lang="en-US" sz="2400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00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решает</a:t>
            </a:r>
            <a:r>
              <a:rPr lang="en-US" sz="2400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00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система</a:t>
            </a:r>
            <a:endParaRPr lang="en-US" sz="2400" dirty="0">
              <a:solidFill>
                <a:srgbClr val="95AEC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78401" y="6356092"/>
            <a:ext cx="12551687" cy="679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Доступность</a:t>
            </a:r>
            <a:endParaRPr lang="en-US" sz="4000" dirty="0">
              <a:solidFill>
                <a:srgbClr val="95AEC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737111" y="7604843"/>
            <a:ext cx="5657632" cy="697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3"/>
              </a:lnSpc>
            </a:pPr>
            <a:r>
              <a:rPr lang="en-US" sz="2400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Доступность</a:t>
            </a:r>
            <a:endParaRPr lang="en-US" sz="2400" dirty="0">
              <a:solidFill>
                <a:srgbClr val="95AEC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2783"/>
              </a:lnSpc>
            </a:pPr>
            <a:r>
              <a:rPr lang="en-US" sz="2400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для</a:t>
            </a:r>
            <a:r>
              <a:rPr lang="en-US" sz="2400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00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пользователей</a:t>
            </a:r>
            <a:endParaRPr lang="en-US" sz="2400" dirty="0">
              <a:solidFill>
                <a:srgbClr val="95AEC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737111" y="8448520"/>
            <a:ext cx="5525930" cy="1268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после</a:t>
            </a:r>
            <a:r>
              <a:rPr lang="en-US" sz="14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внедрения</a:t>
            </a:r>
            <a:r>
              <a:rPr lang="en-US" sz="14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система</a:t>
            </a:r>
            <a:r>
              <a:rPr lang="en-US" sz="14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становится</a:t>
            </a:r>
            <a:r>
              <a:rPr lang="en-US" sz="14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доступна</a:t>
            </a:r>
            <a:r>
              <a:rPr lang="en-US" sz="14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всем</a:t>
            </a:r>
            <a:r>
              <a:rPr lang="en-US" sz="14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медицинским</a:t>
            </a:r>
            <a:r>
              <a:rPr lang="en-US" sz="14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специалистам</a:t>
            </a:r>
            <a:r>
              <a:rPr lang="en-US" sz="14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в </a:t>
            </a:r>
            <a:r>
              <a:rPr lang="en-US" sz="14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учреждении</a:t>
            </a:r>
            <a:r>
              <a:rPr lang="en-US" sz="14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или</a:t>
            </a:r>
            <a:r>
              <a:rPr lang="en-US" sz="14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регионе</a:t>
            </a:r>
            <a:endParaRPr lang="en-US" sz="1400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с </a:t>
            </a:r>
            <a:r>
              <a:rPr lang="en-US" sz="14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соответствующими</a:t>
            </a:r>
            <a:r>
              <a:rPr lang="en-US" sz="14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ролями</a:t>
            </a:r>
            <a:r>
              <a:rPr lang="en-US" sz="14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; </a:t>
            </a:r>
            <a:r>
              <a:rPr lang="en-US" sz="14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дополнительно</a:t>
            </a:r>
            <a:r>
              <a:rPr lang="en-US" sz="14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проводится</a:t>
            </a:r>
            <a:r>
              <a:rPr lang="en-US" sz="14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обучение</a:t>
            </a:r>
            <a:r>
              <a:rPr lang="en-US" sz="14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для</a:t>
            </a:r>
            <a:r>
              <a:rPr lang="en-US" sz="14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медицинских</a:t>
            </a:r>
            <a:r>
              <a:rPr lang="en-US" sz="14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специалистов</a:t>
            </a:r>
            <a:endParaRPr lang="en-US" sz="1400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по</a:t>
            </a:r>
            <a:r>
              <a:rPr lang="en-US" sz="14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работе</a:t>
            </a:r>
            <a:r>
              <a:rPr lang="en-US" sz="14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с </a:t>
            </a:r>
            <a:r>
              <a:rPr lang="en-US" sz="14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системой</a:t>
            </a:r>
            <a:endParaRPr lang="en-US" sz="1400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81714" y="7690393"/>
            <a:ext cx="6051394" cy="697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3"/>
              </a:lnSpc>
            </a:pPr>
            <a:r>
              <a:rPr lang="en-US" sz="2400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Доступность</a:t>
            </a:r>
            <a:endParaRPr lang="en-US" sz="2400" dirty="0">
              <a:solidFill>
                <a:srgbClr val="95AEC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2783"/>
              </a:lnSpc>
            </a:pPr>
            <a:r>
              <a:rPr lang="en-US" sz="2400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для</a:t>
            </a:r>
            <a:r>
              <a:rPr lang="en-US" sz="2400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00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медорганизаций</a:t>
            </a:r>
            <a:endParaRPr lang="en-US" sz="2400" dirty="0">
              <a:solidFill>
                <a:srgbClr val="95AEC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81714" y="8534070"/>
            <a:ext cx="5026481" cy="1268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система может использоваться как в отдельной медорганизации, так и на уровне всего региона; доступ к ней осуществляется с рабочего места врача, а сама система размещается в закрытом контуре</a:t>
            </a:r>
          </a:p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на стороне заказчика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832049" y="2483428"/>
            <a:ext cx="4562694" cy="697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3"/>
              </a:lnSpc>
            </a:pPr>
            <a:r>
              <a:rPr lang="en-US" sz="2400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Социальный</a:t>
            </a:r>
            <a:r>
              <a:rPr lang="en-US" sz="2400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00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эффект</a:t>
            </a:r>
            <a:endParaRPr lang="en-US" sz="2400" dirty="0">
              <a:solidFill>
                <a:srgbClr val="95AEC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2783"/>
              </a:lnSpc>
            </a:pPr>
            <a:r>
              <a:rPr lang="en-US" sz="2400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от</a:t>
            </a:r>
            <a:r>
              <a:rPr lang="en-US" sz="2400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00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внедрения</a:t>
            </a:r>
            <a:r>
              <a:rPr lang="en-US" sz="2400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00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системы</a:t>
            </a:r>
            <a:endParaRPr lang="en-US" sz="2400" dirty="0">
              <a:solidFill>
                <a:srgbClr val="95AEC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832049" y="3295601"/>
            <a:ext cx="4768473" cy="1268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Пациенты</a:t>
            </a:r>
            <a:r>
              <a:rPr lang="en-US" sz="1400" dirty="0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смогут</a:t>
            </a:r>
            <a:r>
              <a:rPr lang="en-US" sz="1400" dirty="0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оперативно</a:t>
            </a:r>
            <a:r>
              <a:rPr lang="en-US" sz="1400" dirty="0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и </a:t>
            </a:r>
            <a:r>
              <a:rPr lang="en-US" sz="1400" dirty="0" err="1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корректно</a:t>
            </a:r>
            <a:r>
              <a:rPr lang="en-US" sz="1400" dirty="0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проходить</a:t>
            </a:r>
            <a:r>
              <a:rPr lang="en-US" sz="1400" dirty="0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предписанные</a:t>
            </a:r>
            <a:r>
              <a:rPr lang="en-US" sz="1400" dirty="0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и </a:t>
            </a:r>
            <a:r>
              <a:rPr lang="en-US" sz="1400" dirty="0" err="1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необходимые</a:t>
            </a:r>
            <a:r>
              <a:rPr lang="en-US" sz="1400" dirty="0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им</a:t>
            </a:r>
            <a:r>
              <a:rPr lang="en-US" sz="1400" dirty="0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реабилитационные</a:t>
            </a:r>
            <a:r>
              <a:rPr lang="en-US" sz="1400" dirty="0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мероприятия</a:t>
            </a:r>
            <a:r>
              <a:rPr lang="en-US" sz="1400" dirty="0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, </a:t>
            </a:r>
          </a:p>
          <a:p>
            <a:pPr algn="l">
              <a:lnSpc>
                <a:spcPts val="1960"/>
              </a:lnSpc>
            </a:pPr>
            <a:r>
              <a:rPr lang="en-US" sz="1400" dirty="0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а </a:t>
            </a:r>
            <a:r>
              <a:rPr lang="en-US" sz="1400" dirty="0" err="1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специализированные</a:t>
            </a:r>
            <a:r>
              <a:rPr lang="en-US" sz="1400" dirty="0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00" dirty="0" err="1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медцентры</a:t>
            </a:r>
            <a:r>
              <a:rPr lang="en-US" sz="1400" dirty="0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00" dirty="0" err="1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смогут</a:t>
            </a:r>
            <a:r>
              <a:rPr lang="en-US" sz="1400" dirty="0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00" dirty="0" err="1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легче</a:t>
            </a:r>
            <a:r>
              <a:rPr lang="en-US" sz="1400" dirty="0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00" dirty="0" err="1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выявлять</a:t>
            </a:r>
            <a:r>
              <a:rPr lang="en-US" sz="1400" dirty="0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00" dirty="0" err="1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свой</a:t>
            </a:r>
            <a:r>
              <a:rPr lang="en-US" sz="1400" dirty="0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00" dirty="0" err="1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профильный</a:t>
            </a:r>
            <a:r>
              <a:rPr lang="en-US" sz="1400" dirty="0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00" dirty="0" err="1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контингент</a:t>
            </a:r>
            <a:endParaRPr lang="en-US" sz="1400" dirty="0">
              <a:solidFill>
                <a:srgbClr val="100F0D"/>
              </a:solidFill>
              <a:latin typeface="Evolventa"/>
              <a:ea typeface="Evolventa"/>
              <a:cs typeface="Evolventa"/>
              <a:sym typeface="Evolventa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2190131" y="1334301"/>
            <a:ext cx="6097869" cy="4672540"/>
          </a:xfrm>
          <a:custGeom>
            <a:avLst/>
            <a:gdLst/>
            <a:ahLst/>
            <a:cxnLst/>
            <a:rect l="l" t="t" r="r" b="b"/>
            <a:pathLst>
              <a:path w="6097869" h="4672540">
                <a:moveTo>
                  <a:pt x="0" y="0"/>
                </a:moveTo>
                <a:lnTo>
                  <a:pt x="6097869" y="0"/>
                </a:lnTo>
                <a:lnTo>
                  <a:pt x="6097869" y="4672540"/>
                </a:lnTo>
                <a:lnTo>
                  <a:pt x="0" y="46725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294" r="-16337" b="-2501"/>
            </a:stretch>
          </a:blipFill>
        </p:spPr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992B73F-8C65-459E-95E3-4FD8C23B1E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944" y="370683"/>
            <a:ext cx="1347121" cy="716942"/>
          </a:xfrm>
          <a:prstGeom prst="rect">
            <a:avLst/>
          </a:prstGeom>
        </p:spPr>
      </p:pic>
      <p:sp>
        <p:nvSpPr>
          <p:cNvPr id="37" name="TextBox 9">
            <a:extLst>
              <a:ext uri="{FF2B5EF4-FFF2-40B4-BE49-F238E27FC236}">
                <a16:creationId xmlns:a16="http://schemas.microsoft.com/office/drawing/2014/main" id="{93E3B799-757C-487B-9524-AC8BE2AB3840}"/>
              </a:ext>
            </a:extLst>
          </p:cNvPr>
          <p:cNvSpPr txBox="1"/>
          <p:nvPr/>
        </p:nvSpPr>
        <p:spPr>
          <a:xfrm>
            <a:off x="12586252" y="5809709"/>
            <a:ext cx="5701748" cy="460446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39" name="TextBox 14">
            <a:extLst>
              <a:ext uri="{FF2B5EF4-FFF2-40B4-BE49-F238E27FC236}">
                <a16:creationId xmlns:a16="http://schemas.microsoft.com/office/drawing/2014/main" id="{924451A8-11E5-402E-9A71-AE4DC9155588}"/>
              </a:ext>
            </a:extLst>
          </p:cNvPr>
          <p:cNvSpPr txBox="1"/>
          <p:nvPr/>
        </p:nvSpPr>
        <p:spPr>
          <a:xfrm>
            <a:off x="13174762" y="6334326"/>
            <a:ext cx="4570948" cy="679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ru-RU" sz="4000" dirty="0">
                <a:solidFill>
                  <a:schemeClr val="bg1">
                    <a:lumMod val="95000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Защищенность</a:t>
            </a:r>
            <a:endParaRPr lang="en-US" sz="4000" dirty="0">
              <a:solidFill>
                <a:schemeClr val="bg1">
                  <a:lumMod val="95000"/>
                </a:schemeClr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40" name="TextBox 17">
            <a:extLst>
              <a:ext uri="{FF2B5EF4-FFF2-40B4-BE49-F238E27FC236}">
                <a16:creationId xmlns:a16="http://schemas.microsoft.com/office/drawing/2014/main" id="{CEEA3FDC-DBDE-489E-AA08-020C27223C15}"/>
              </a:ext>
            </a:extLst>
          </p:cNvPr>
          <p:cNvSpPr txBox="1"/>
          <p:nvPr/>
        </p:nvSpPr>
        <p:spPr>
          <a:xfrm>
            <a:off x="13123659" y="7476435"/>
            <a:ext cx="5657632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3"/>
              </a:lnSpc>
            </a:pPr>
            <a:r>
              <a:rPr lang="ru-RU" sz="2400" dirty="0">
                <a:solidFill>
                  <a:schemeClr val="bg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Система размещается</a:t>
            </a:r>
          </a:p>
          <a:p>
            <a:pPr algn="l">
              <a:lnSpc>
                <a:spcPts val="2783"/>
              </a:lnSpc>
            </a:pPr>
            <a:r>
              <a:rPr lang="ru-RU" sz="2400" dirty="0">
                <a:solidFill>
                  <a:schemeClr val="bg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 закрытом контуре</a:t>
            </a:r>
          </a:p>
          <a:p>
            <a:pPr algn="l">
              <a:lnSpc>
                <a:spcPts val="2783"/>
              </a:lnSpc>
            </a:pPr>
            <a:r>
              <a:rPr lang="ru-RU" sz="2400" dirty="0">
                <a:solidFill>
                  <a:schemeClr val="bg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на стороне </a:t>
            </a:r>
            <a:r>
              <a:rPr lang="ru-RU" sz="2400" dirty="0" err="1">
                <a:solidFill>
                  <a:schemeClr val="bg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медорганизации</a:t>
            </a:r>
            <a:endParaRPr lang="en-US" sz="2400" dirty="0">
              <a:solidFill>
                <a:schemeClr val="bg1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41" name="TextBox 18">
            <a:extLst>
              <a:ext uri="{FF2B5EF4-FFF2-40B4-BE49-F238E27FC236}">
                <a16:creationId xmlns:a16="http://schemas.microsoft.com/office/drawing/2014/main" id="{FC5FDDAB-6388-48EC-9A97-30B0031021C6}"/>
              </a:ext>
            </a:extLst>
          </p:cNvPr>
          <p:cNvSpPr txBox="1"/>
          <p:nvPr/>
        </p:nvSpPr>
        <p:spPr>
          <a:xfrm>
            <a:off x="13131687" y="8842261"/>
            <a:ext cx="5525930" cy="481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ru-RU" sz="1400" dirty="0">
                <a:solidFill>
                  <a:schemeClr val="bg1"/>
                </a:solidFill>
                <a:latin typeface="Evolventa"/>
                <a:ea typeface="Evolventa"/>
                <a:cs typeface="Evolventa"/>
                <a:sym typeface="Evolventa"/>
              </a:rPr>
              <a:t>чем обеспечивается высокая степень</a:t>
            </a:r>
          </a:p>
          <a:p>
            <a:pPr algn="l">
              <a:lnSpc>
                <a:spcPts val="1960"/>
              </a:lnSpc>
            </a:pPr>
            <a:r>
              <a:rPr lang="ru-RU" sz="1400" dirty="0">
                <a:solidFill>
                  <a:schemeClr val="bg1"/>
                </a:solidFill>
                <a:latin typeface="Evolventa"/>
                <a:ea typeface="Evolventa"/>
                <a:cs typeface="Evolventa"/>
                <a:sym typeface="Evolventa"/>
              </a:rPr>
              <a:t>информационной безопасности</a:t>
            </a:r>
            <a:endParaRPr lang="en-US" sz="1400" dirty="0">
              <a:solidFill>
                <a:schemeClr val="bg1"/>
              </a:solidFill>
              <a:latin typeface="Evolventa"/>
              <a:ea typeface="Evolventa"/>
              <a:cs typeface="Evolventa"/>
              <a:sym typeface="Evolvent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5400000">
            <a:off x="631290" y="1376947"/>
            <a:ext cx="5870828" cy="8726906"/>
          </a:xfrm>
          <a:custGeom>
            <a:avLst/>
            <a:gdLst/>
            <a:ahLst/>
            <a:cxnLst/>
            <a:rect l="l" t="t" r="r" b="b"/>
            <a:pathLst>
              <a:path w="5870828" h="8726906">
                <a:moveTo>
                  <a:pt x="0" y="0"/>
                </a:moveTo>
                <a:lnTo>
                  <a:pt x="5870828" y="0"/>
                </a:lnTo>
                <a:lnTo>
                  <a:pt x="5870828" y="8726906"/>
                </a:lnTo>
                <a:lnTo>
                  <a:pt x="0" y="87269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 flipH="1">
            <a:off x="12248439" y="1429461"/>
            <a:ext cx="5870828" cy="8726906"/>
          </a:xfrm>
          <a:custGeom>
            <a:avLst/>
            <a:gdLst/>
            <a:ahLst/>
            <a:cxnLst/>
            <a:rect l="l" t="t" r="r" b="b"/>
            <a:pathLst>
              <a:path w="5870828" h="8726906">
                <a:moveTo>
                  <a:pt x="5870828" y="0"/>
                </a:moveTo>
                <a:lnTo>
                  <a:pt x="0" y="0"/>
                </a:lnTo>
                <a:lnTo>
                  <a:pt x="0" y="8726906"/>
                </a:lnTo>
                <a:lnTo>
                  <a:pt x="5870828" y="8726906"/>
                </a:lnTo>
                <a:lnTo>
                  <a:pt x="587082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0" y="0"/>
            <a:ext cx="18490766" cy="1334301"/>
            <a:chOff x="0" y="0"/>
            <a:chExt cx="4869996" cy="3514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69996" cy="351421"/>
            </a:xfrm>
            <a:custGeom>
              <a:avLst/>
              <a:gdLst/>
              <a:ahLst/>
              <a:cxnLst/>
              <a:rect l="l" t="t" r="r" b="b"/>
              <a:pathLst>
                <a:path w="4869996" h="351421">
                  <a:moveTo>
                    <a:pt x="0" y="0"/>
                  </a:moveTo>
                  <a:lnTo>
                    <a:pt x="4869996" y="0"/>
                  </a:lnTo>
                  <a:lnTo>
                    <a:pt x="4869996" y="351421"/>
                  </a:lnTo>
                  <a:lnTo>
                    <a:pt x="0" y="351421"/>
                  </a:lnTo>
                  <a:close/>
                </a:path>
              </a:pathLst>
            </a:custGeom>
            <a:solidFill>
              <a:srgbClr val="CFDAE8">
                <a:alpha val="75686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69996" cy="389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3197953" y="592388"/>
            <a:ext cx="1488980" cy="364626"/>
          </a:xfrm>
          <a:custGeom>
            <a:avLst/>
            <a:gdLst/>
            <a:ahLst/>
            <a:cxnLst/>
            <a:rect l="l" t="t" r="r" b="b"/>
            <a:pathLst>
              <a:path w="1488980" h="364626">
                <a:moveTo>
                  <a:pt x="0" y="0"/>
                </a:moveTo>
                <a:lnTo>
                  <a:pt x="1488979" y="0"/>
                </a:lnTo>
                <a:lnTo>
                  <a:pt x="1488979" y="364626"/>
                </a:lnTo>
                <a:lnTo>
                  <a:pt x="0" y="3646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682340" y="4248368"/>
            <a:ext cx="444460" cy="436379"/>
          </a:xfrm>
          <a:custGeom>
            <a:avLst/>
            <a:gdLst/>
            <a:ahLst/>
            <a:cxnLst/>
            <a:rect l="l" t="t" r="r" b="b"/>
            <a:pathLst>
              <a:path w="444460" h="436379">
                <a:moveTo>
                  <a:pt x="0" y="0"/>
                </a:moveTo>
                <a:lnTo>
                  <a:pt x="444460" y="0"/>
                </a:lnTo>
                <a:lnTo>
                  <a:pt x="444460" y="436379"/>
                </a:lnTo>
                <a:lnTo>
                  <a:pt x="0" y="436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738853" y="6556481"/>
            <a:ext cx="387947" cy="473828"/>
          </a:xfrm>
          <a:custGeom>
            <a:avLst/>
            <a:gdLst/>
            <a:ahLst/>
            <a:cxnLst/>
            <a:rect l="l" t="t" r="r" b="b"/>
            <a:pathLst>
              <a:path w="387947" h="473828">
                <a:moveTo>
                  <a:pt x="0" y="0"/>
                </a:moveTo>
                <a:lnTo>
                  <a:pt x="387947" y="0"/>
                </a:lnTo>
                <a:lnTo>
                  <a:pt x="387947" y="473828"/>
                </a:lnTo>
                <a:lnTo>
                  <a:pt x="0" y="4738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706208" y="5354511"/>
            <a:ext cx="453236" cy="438403"/>
          </a:xfrm>
          <a:custGeom>
            <a:avLst/>
            <a:gdLst/>
            <a:ahLst/>
            <a:cxnLst/>
            <a:rect l="l" t="t" r="r" b="b"/>
            <a:pathLst>
              <a:path w="453236" h="438403">
                <a:moveTo>
                  <a:pt x="0" y="0"/>
                </a:moveTo>
                <a:lnTo>
                  <a:pt x="453236" y="0"/>
                </a:lnTo>
                <a:lnTo>
                  <a:pt x="453236" y="438403"/>
                </a:lnTo>
                <a:lnTo>
                  <a:pt x="0" y="4384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16973" y="5067516"/>
            <a:ext cx="1107203" cy="603425"/>
          </a:xfrm>
          <a:custGeom>
            <a:avLst/>
            <a:gdLst/>
            <a:ahLst/>
            <a:cxnLst/>
            <a:rect l="l" t="t" r="r" b="b"/>
            <a:pathLst>
              <a:path w="1107203" h="603425">
                <a:moveTo>
                  <a:pt x="0" y="0"/>
                </a:moveTo>
                <a:lnTo>
                  <a:pt x="1107203" y="0"/>
                </a:lnTo>
                <a:lnTo>
                  <a:pt x="1107203" y="603425"/>
                </a:lnTo>
                <a:lnTo>
                  <a:pt x="0" y="6034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45512">
            <a:off x="1303736" y="5365004"/>
            <a:ext cx="98434" cy="60414"/>
          </a:xfrm>
          <a:custGeom>
            <a:avLst/>
            <a:gdLst/>
            <a:ahLst/>
            <a:cxnLst/>
            <a:rect l="l" t="t" r="r" b="b"/>
            <a:pathLst>
              <a:path w="98434" h="60414">
                <a:moveTo>
                  <a:pt x="0" y="0"/>
                </a:moveTo>
                <a:lnTo>
                  <a:pt x="98434" y="0"/>
                </a:lnTo>
                <a:lnTo>
                  <a:pt x="98434" y="60414"/>
                </a:lnTo>
                <a:lnTo>
                  <a:pt x="0" y="60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82110" y="6320579"/>
            <a:ext cx="776928" cy="667187"/>
          </a:xfrm>
          <a:custGeom>
            <a:avLst/>
            <a:gdLst/>
            <a:ahLst/>
            <a:cxnLst/>
            <a:rect l="l" t="t" r="r" b="b"/>
            <a:pathLst>
              <a:path w="776928" h="667187">
                <a:moveTo>
                  <a:pt x="0" y="0"/>
                </a:moveTo>
                <a:lnTo>
                  <a:pt x="776928" y="0"/>
                </a:lnTo>
                <a:lnTo>
                  <a:pt x="776928" y="667187"/>
                </a:lnTo>
                <a:lnTo>
                  <a:pt x="0" y="6671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77125" y="7751449"/>
            <a:ext cx="986899" cy="507842"/>
          </a:xfrm>
          <a:custGeom>
            <a:avLst/>
            <a:gdLst/>
            <a:ahLst/>
            <a:cxnLst/>
            <a:rect l="l" t="t" r="r" b="b"/>
            <a:pathLst>
              <a:path w="986899" h="507842">
                <a:moveTo>
                  <a:pt x="0" y="0"/>
                </a:moveTo>
                <a:lnTo>
                  <a:pt x="986899" y="0"/>
                </a:lnTo>
                <a:lnTo>
                  <a:pt x="986899" y="507841"/>
                </a:lnTo>
                <a:lnTo>
                  <a:pt x="0" y="50784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205699" y="7293261"/>
            <a:ext cx="6373310" cy="23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41"/>
              </a:lnSpc>
              <a:spcBef>
                <a:spcPct val="0"/>
              </a:spcBef>
            </a:pPr>
            <a:r>
              <a:rPr lang="en-US" sz="2045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Федеральные</a:t>
            </a:r>
            <a:r>
              <a:rPr lang="en-US" sz="2045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045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центры</a:t>
            </a:r>
            <a:endParaRPr lang="en-US" sz="2045" dirty="0">
              <a:solidFill>
                <a:srgbClr val="95AEC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8094650" y="8181139"/>
            <a:ext cx="2491962" cy="232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61"/>
              </a:lnSpc>
              <a:spcBef>
                <a:spcPct val="0"/>
              </a:spcBef>
            </a:pPr>
            <a:r>
              <a:rPr lang="en-US" sz="1845">
                <a:solidFill>
                  <a:srgbClr val="0169D8"/>
                </a:solidFill>
                <a:latin typeface="Montserrat"/>
                <a:ea typeface="Montserrat"/>
                <a:cs typeface="Montserrat"/>
                <a:sym typeface="Montserrat"/>
              </a:rPr>
              <a:t>ёмкость рынка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094650" y="7059687"/>
            <a:ext cx="2491962" cy="829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9"/>
              </a:lnSpc>
            </a:pPr>
            <a:r>
              <a:rPr lang="en-US" sz="5299">
                <a:solidFill>
                  <a:srgbClr val="0169D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900+</a:t>
            </a:r>
          </a:p>
          <a:p>
            <a:pPr marL="0" lvl="0" indent="0" algn="ctr">
              <a:lnSpc>
                <a:spcPts val="2021"/>
              </a:lnSpc>
              <a:spcBef>
                <a:spcPct val="0"/>
              </a:spcBef>
            </a:pPr>
            <a:r>
              <a:rPr lang="en-US" sz="2245">
                <a:solidFill>
                  <a:srgbClr val="0169D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млн рублей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78401" y="349251"/>
            <a:ext cx="12551687" cy="679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ru-RU" sz="4000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Финансовые характеристики</a:t>
            </a:r>
            <a:endParaRPr lang="en-US" sz="4000" dirty="0">
              <a:solidFill>
                <a:srgbClr val="95AEC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3362442" y="3406268"/>
            <a:ext cx="4655512" cy="372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Потенциальные потребители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93189" y="3406268"/>
            <a:ext cx="4157162" cy="372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dirty="0" err="1">
                <a:solidFill>
                  <a:srgbClr val="8AABB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Размер</a:t>
            </a:r>
            <a:r>
              <a:rPr lang="en-US" sz="2200" dirty="0">
                <a:solidFill>
                  <a:srgbClr val="8AABB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200" dirty="0" err="1">
                <a:solidFill>
                  <a:srgbClr val="8AABB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целевого</a:t>
            </a:r>
            <a:r>
              <a:rPr lang="en-US" sz="2200" dirty="0">
                <a:solidFill>
                  <a:srgbClr val="8AABB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200" dirty="0" err="1">
                <a:solidFill>
                  <a:srgbClr val="8AABB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рынка</a:t>
            </a:r>
            <a:endParaRPr lang="en-US" sz="2200" dirty="0">
              <a:solidFill>
                <a:srgbClr val="8AABB8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3507540" y="4172168"/>
            <a:ext cx="3255511" cy="555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34"/>
              </a:lnSpc>
            </a:pPr>
            <a:r>
              <a:rPr lang="en-US" sz="1453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Главные внештатные специалисты</a:t>
            </a:r>
          </a:p>
          <a:p>
            <a:pPr algn="l">
              <a:lnSpc>
                <a:spcPts val="2034"/>
              </a:lnSpc>
            </a:pPr>
            <a:r>
              <a:rPr lang="en-US" sz="1453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по медицинской реабилитации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507540" y="6480281"/>
            <a:ext cx="4506248" cy="1072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34"/>
              </a:lnSpc>
            </a:pPr>
            <a:r>
              <a:rPr lang="en-US" sz="1453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Специалисты по медицинской реабилитации</a:t>
            </a:r>
          </a:p>
          <a:p>
            <a:pPr algn="l">
              <a:lnSpc>
                <a:spcPts val="2034"/>
              </a:lnSpc>
            </a:pPr>
            <a:r>
              <a:rPr lang="en-US" sz="1453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из медорганизаций, санаторно-курортных организаций, реабилитационно-восстановительных центров, НИИ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507540" y="5278311"/>
            <a:ext cx="3380785" cy="555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34"/>
              </a:lnSpc>
            </a:pPr>
            <a:r>
              <a:rPr lang="en-US" sz="1453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Организаторы</a:t>
            </a:r>
          </a:p>
          <a:p>
            <a:pPr algn="l">
              <a:lnSpc>
                <a:spcPts val="2034"/>
              </a:lnSpc>
            </a:pPr>
            <a:r>
              <a:rPr lang="en-US" sz="1453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регионального здравоохранения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93189" y="5900721"/>
            <a:ext cx="4886302" cy="23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41"/>
              </a:lnSpc>
              <a:spcBef>
                <a:spcPct val="0"/>
              </a:spcBef>
            </a:pPr>
            <a:r>
              <a:rPr lang="en-US" sz="2045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57</a:t>
            </a:r>
            <a:r>
              <a:rPr lang="en-US" sz="2045" dirty="0">
                <a:solidFill>
                  <a:srgbClr val="99CB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045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реабилитационных</a:t>
            </a:r>
            <a:r>
              <a:rPr lang="en-US" sz="2045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045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центров</a:t>
            </a:r>
            <a:endParaRPr lang="en-US" sz="2045" dirty="0">
              <a:solidFill>
                <a:srgbClr val="95AEC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193189" y="4708090"/>
            <a:ext cx="2491962" cy="23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41"/>
              </a:lnSpc>
              <a:spcBef>
                <a:spcPct val="0"/>
              </a:spcBef>
            </a:pPr>
            <a:r>
              <a:rPr lang="en-US" sz="2045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89 </a:t>
            </a:r>
            <a:r>
              <a:rPr lang="en-US" sz="2045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субъектов</a:t>
            </a:r>
            <a:r>
              <a:rPr lang="en-US" sz="2045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РФ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837917" y="5149704"/>
            <a:ext cx="1365380" cy="407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 лицензия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на регион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837917" y="6421587"/>
            <a:ext cx="2581978" cy="617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 лицензия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на частный или благотворительный центр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837917" y="7785845"/>
            <a:ext cx="2027750" cy="617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 лицензия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на реабилитационный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центр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296042" y="3406268"/>
            <a:ext cx="4387136" cy="372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Коммерческий</a:t>
            </a:r>
            <a:r>
              <a:rPr lang="en-US" sz="2200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200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потенциал</a:t>
            </a:r>
            <a:endParaRPr lang="en-US" sz="2200" dirty="0">
              <a:solidFill>
                <a:srgbClr val="95AEC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193189" y="3824871"/>
            <a:ext cx="5422683" cy="2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dirty="0" err="1">
                <a:solidFill>
                  <a:srgbClr val="C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Сегменты</a:t>
            </a:r>
            <a:r>
              <a:rPr lang="en-US" sz="1500" dirty="0">
                <a:solidFill>
                  <a:srgbClr val="C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 B2B и B2G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062508" y="5315972"/>
            <a:ext cx="2491962" cy="441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1"/>
              </a:lnSpc>
            </a:pPr>
            <a:r>
              <a:rPr lang="en-US" sz="1845">
                <a:solidFill>
                  <a:srgbClr val="0169D8"/>
                </a:solidFill>
                <a:latin typeface="Montserrat"/>
                <a:ea typeface="Montserrat"/>
                <a:cs typeface="Montserrat"/>
                <a:sym typeface="Montserrat"/>
              </a:rPr>
              <a:t>средняя стоимость</a:t>
            </a:r>
          </a:p>
          <a:p>
            <a:pPr marL="0" lvl="0" indent="0" algn="ctr">
              <a:lnSpc>
                <a:spcPts val="1661"/>
              </a:lnSpc>
              <a:spcBef>
                <a:spcPct val="0"/>
              </a:spcBef>
            </a:pPr>
            <a:r>
              <a:rPr lang="en-US" sz="1845">
                <a:solidFill>
                  <a:srgbClr val="0169D8"/>
                </a:solidFill>
                <a:latin typeface="Montserrat"/>
                <a:ea typeface="Montserrat"/>
                <a:cs typeface="Montserrat"/>
                <a:sym typeface="Montserrat"/>
              </a:rPr>
              <a:t>одной лицензии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062508" y="4194520"/>
            <a:ext cx="2491962" cy="829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9"/>
              </a:lnSpc>
            </a:pPr>
            <a:r>
              <a:rPr lang="en-US" sz="5299">
                <a:solidFill>
                  <a:srgbClr val="0169D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</a:t>
            </a:r>
          </a:p>
          <a:p>
            <a:pPr marL="0" lvl="0" indent="0" algn="ctr">
              <a:lnSpc>
                <a:spcPts val="2021"/>
              </a:lnSpc>
              <a:spcBef>
                <a:spcPct val="0"/>
              </a:spcBef>
            </a:pPr>
            <a:r>
              <a:rPr lang="en-US" sz="2245">
                <a:solidFill>
                  <a:srgbClr val="0169D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млн рублей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7894369" y="9829432"/>
            <a:ext cx="239137" cy="337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3A5664"/>
                </a:solidFill>
                <a:latin typeface="Evolventa"/>
                <a:ea typeface="Evolventa"/>
                <a:cs typeface="Evolventa"/>
                <a:sym typeface="Evolventa"/>
              </a:rPr>
              <a:t>13</a:t>
            </a: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6B04DA4-64ED-4B54-AB37-655F596FC58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944" y="370683"/>
            <a:ext cx="1347121" cy="71694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409660" cy="1334301"/>
            <a:chOff x="0" y="0"/>
            <a:chExt cx="4848635" cy="3514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48635" cy="351421"/>
            </a:xfrm>
            <a:custGeom>
              <a:avLst/>
              <a:gdLst/>
              <a:ahLst/>
              <a:cxnLst/>
              <a:rect l="l" t="t" r="r" b="b"/>
              <a:pathLst>
                <a:path w="4848635" h="351421">
                  <a:moveTo>
                    <a:pt x="0" y="0"/>
                  </a:moveTo>
                  <a:lnTo>
                    <a:pt x="4848635" y="0"/>
                  </a:lnTo>
                  <a:lnTo>
                    <a:pt x="4848635" y="351421"/>
                  </a:lnTo>
                  <a:lnTo>
                    <a:pt x="0" y="351421"/>
                  </a:lnTo>
                  <a:close/>
                </a:path>
              </a:pathLst>
            </a:custGeom>
            <a:solidFill>
              <a:srgbClr val="CFDAE8">
                <a:alpha val="75686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48635" cy="389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197953" y="592388"/>
            <a:ext cx="1488980" cy="364626"/>
          </a:xfrm>
          <a:custGeom>
            <a:avLst/>
            <a:gdLst/>
            <a:ahLst/>
            <a:cxnLst/>
            <a:rect l="l" t="t" r="r" b="b"/>
            <a:pathLst>
              <a:path w="1488980" h="364626">
                <a:moveTo>
                  <a:pt x="0" y="0"/>
                </a:moveTo>
                <a:lnTo>
                  <a:pt x="1488979" y="0"/>
                </a:lnTo>
                <a:lnTo>
                  <a:pt x="1488979" y="364626"/>
                </a:lnTo>
                <a:lnTo>
                  <a:pt x="0" y="36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485502" y="5233775"/>
            <a:ext cx="4331712" cy="4807399"/>
            <a:chOff x="0" y="0"/>
            <a:chExt cx="1140862" cy="12661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40862" cy="1266146"/>
            </a:xfrm>
            <a:custGeom>
              <a:avLst/>
              <a:gdLst/>
              <a:ahLst/>
              <a:cxnLst/>
              <a:rect l="l" t="t" r="r" b="b"/>
              <a:pathLst>
                <a:path w="1140862" h="1266146">
                  <a:moveTo>
                    <a:pt x="91151" y="0"/>
                  </a:moveTo>
                  <a:lnTo>
                    <a:pt x="1049712" y="0"/>
                  </a:lnTo>
                  <a:cubicBezTo>
                    <a:pt x="1073886" y="0"/>
                    <a:pt x="1097071" y="9603"/>
                    <a:pt x="1114165" y="26697"/>
                  </a:cubicBezTo>
                  <a:cubicBezTo>
                    <a:pt x="1131259" y="43791"/>
                    <a:pt x="1140862" y="66976"/>
                    <a:pt x="1140862" y="91151"/>
                  </a:cubicBezTo>
                  <a:lnTo>
                    <a:pt x="1140862" y="1174996"/>
                  </a:lnTo>
                  <a:cubicBezTo>
                    <a:pt x="1140862" y="1225337"/>
                    <a:pt x="1100053" y="1266146"/>
                    <a:pt x="1049712" y="1266146"/>
                  </a:cubicBezTo>
                  <a:lnTo>
                    <a:pt x="91151" y="1266146"/>
                  </a:lnTo>
                  <a:cubicBezTo>
                    <a:pt x="66976" y="1266146"/>
                    <a:pt x="43791" y="1256543"/>
                    <a:pt x="26697" y="1239449"/>
                  </a:cubicBezTo>
                  <a:cubicBezTo>
                    <a:pt x="9603" y="1222355"/>
                    <a:pt x="0" y="1199170"/>
                    <a:pt x="0" y="1174996"/>
                  </a:cubicBezTo>
                  <a:lnTo>
                    <a:pt x="0" y="91151"/>
                  </a:lnTo>
                  <a:cubicBezTo>
                    <a:pt x="0" y="66976"/>
                    <a:pt x="9603" y="43791"/>
                    <a:pt x="26697" y="26697"/>
                  </a:cubicBezTo>
                  <a:cubicBezTo>
                    <a:pt x="43791" y="9603"/>
                    <a:pt x="66976" y="0"/>
                    <a:pt x="9115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5F6FF">
                    <a:alpha val="79000"/>
                  </a:srgbClr>
                </a:gs>
                <a:gs pos="100000">
                  <a:srgbClr val="FFFFFF">
                    <a:alpha val="7900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85725"/>
              <a:ext cx="1140862" cy="13518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36375" y="7112483"/>
            <a:ext cx="1138841" cy="620668"/>
          </a:xfrm>
          <a:custGeom>
            <a:avLst/>
            <a:gdLst/>
            <a:ahLst/>
            <a:cxnLst/>
            <a:rect l="l" t="t" r="r" b="b"/>
            <a:pathLst>
              <a:path w="1138841" h="620668">
                <a:moveTo>
                  <a:pt x="0" y="0"/>
                </a:moveTo>
                <a:lnTo>
                  <a:pt x="1138841" y="0"/>
                </a:lnTo>
                <a:lnTo>
                  <a:pt x="1138841" y="620669"/>
                </a:lnTo>
                <a:lnTo>
                  <a:pt x="0" y="6206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045512">
            <a:off x="819902" y="7418471"/>
            <a:ext cx="101247" cy="62140"/>
          </a:xfrm>
          <a:custGeom>
            <a:avLst/>
            <a:gdLst/>
            <a:ahLst/>
            <a:cxnLst/>
            <a:rect l="l" t="t" r="r" b="b"/>
            <a:pathLst>
              <a:path w="101247" h="62140">
                <a:moveTo>
                  <a:pt x="0" y="0"/>
                </a:moveTo>
                <a:lnTo>
                  <a:pt x="101247" y="0"/>
                </a:lnTo>
                <a:lnTo>
                  <a:pt x="101247" y="62141"/>
                </a:lnTo>
                <a:lnTo>
                  <a:pt x="0" y="621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949999" y="6036521"/>
            <a:ext cx="4282301" cy="30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84"/>
              </a:lnSpc>
            </a:pPr>
            <a:r>
              <a:rPr lang="en-US" sz="123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развиваем сервисы</a:t>
            </a:r>
          </a:p>
          <a:p>
            <a:pPr algn="l">
              <a:lnSpc>
                <a:spcPts val="1184"/>
              </a:lnSpc>
            </a:pPr>
            <a:r>
              <a:rPr lang="en-US" sz="123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цифрового здравоохранения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4836263" y="5233775"/>
            <a:ext cx="12222919" cy="4807399"/>
            <a:chOff x="0" y="0"/>
            <a:chExt cx="3219205" cy="126614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219205" cy="1266146"/>
            </a:xfrm>
            <a:custGeom>
              <a:avLst/>
              <a:gdLst/>
              <a:ahLst/>
              <a:cxnLst/>
              <a:rect l="l" t="t" r="r" b="b"/>
              <a:pathLst>
                <a:path w="3219205" h="1266146">
                  <a:moveTo>
                    <a:pt x="32303" y="0"/>
                  </a:moveTo>
                  <a:lnTo>
                    <a:pt x="3186902" y="0"/>
                  </a:lnTo>
                  <a:cubicBezTo>
                    <a:pt x="3204743" y="0"/>
                    <a:pt x="3219205" y="14463"/>
                    <a:pt x="3219205" y="32303"/>
                  </a:cubicBezTo>
                  <a:lnTo>
                    <a:pt x="3219205" y="1233843"/>
                  </a:lnTo>
                  <a:cubicBezTo>
                    <a:pt x="3219205" y="1251684"/>
                    <a:pt x="3204743" y="1266146"/>
                    <a:pt x="3186902" y="1266146"/>
                  </a:cubicBezTo>
                  <a:lnTo>
                    <a:pt x="32303" y="1266146"/>
                  </a:lnTo>
                  <a:cubicBezTo>
                    <a:pt x="14463" y="1266146"/>
                    <a:pt x="0" y="1251684"/>
                    <a:pt x="0" y="1233843"/>
                  </a:cubicBezTo>
                  <a:lnTo>
                    <a:pt x="0" y="32303"/>
                  </a:lnTo>
                  <a:cubicBezTo>
                    <a:pt x="0" y="14463"/>
                    <a:pt x="14463" y="0"/>
                    <a:pt x="3230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5F6FF">
                    <a:alpha val="79000"/>
                  </a:srgbClr>
                </a:gs>
                <a:gs pos="100000">
                  <a:srgbClr val="FFFFFF">
                    <a:alpha val="79000"/>
                  </a:srgbClr>
                </a:gs>
              </a:gsLst>
              <a:lin ang="0"/>
            </a:gradFill>
          </p:spPr>
        </p:sp>
        <p:sp>
          <p:nvSpPr>
            <p:cNvPr id="30" name="TextBox 30"/>
            <p:cNvSpPr txBox="1"/>
            <p:nvPr/>
          </p:nvSpPr>
          <p:spPr>
            <a:xfrm>
              <a:off x="0" y="-85725"/>
              <a:ext cx="3219205" cy="13518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 rot="5310959">
            <a:off x="16269772" y="5503434"/>
            <a:ext cx="558473" cy="316651"/>
          </a:xfrm>
          <a:custGeom>
            <a:avLst/>
            <a:gdLst/>
            <a:ahLst/>
            <a:cxnLst/>
            <a:rect l="l" t="t" r="r" b="b"/>
            <a:pathLst>
              <a:path w="558473" h="316651">
                <a:moveTo>
                  <a:pt x="0" y="0"/>
                </a:moveTo>
                <a:lnTo>
                  <a:pt x="558472" y="0"/>
                </a:lnTo>
                <a:lnTo>
                  <a:pt x="558472" y="316651"/>
                </a:lnTo>
                <a:lnTo>
                  <a:pt x="0" y="3166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978401" y="349251"/>
            <a:ext cx="12551687" cy="679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Команда</a:t>
            </a:r>
            <a:r>
              <a:rPr lang="en-US" sz="4000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ru-RU" sz="4000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авторов разработки</a:t>
            </a:r>
            <a:endParaRPr lang="en-US" sz="4000" dirty="0">
              <a:solidFill>
                <a:srgbClr val="95AEC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7894369" y="9829432"/>
            <a:ext cx="239137" cy="337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3A5664"/>
                </a:solidFill>
                <a:latin typeface="Evolventa"/>
                <a:ea typeface="Evolventa"/>
                <a:cs typeface="Evolventa"/>
                <a:sym typeface="Evolventa"/>
              </a:rPr>
              <a:t>15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43446" y="1609017"/>
            <a:ext cx="4092843" cy="2171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В команде </a:t>
            </a:r>
            <a:r>
              <a:rPr lang="en-US" sz="1500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«</a:t>
            </a:r>
            <a:r>
              <a:rPr lang="en-US" sz="1500" u="sng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  <a:hlinkClick r:id="rId8" tooltip="https://teh-lab.ru/press-center/"/>
              </a:rPr>
              <a:t>ТехЛАБ</a:t>
            </a:r>
            <a:r>
              <a:rPr lang="en-US" sz="1500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» </a:t>
            </a:r>
            <a:r>
              <a:rPr lang="en-US" sz="150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—</a:t>
            </a:r>
          </a:p>
          <a:p>
            <a:pPr algn="l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более 30 специалистов, ориентированных</a:t>
            </a:r>
          </a:p>
          <a:p>
            <a:pPr algn="l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на участие в проекте по медицинской реабилитации. Это врачи, программисты и тестировщики, системные и бизнес-аналитики, специалисты в области работы с клиентами и партнерами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49999" y="9090196"/>
            <a:ext cx="2712259" cy="248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93"/>
              </a:lnSpc>
              <a:spcBef>
                <a:spcPct val="0"/>
              </a:spcBef>
            </a:pPr>
            <a:r>
              <a:rPr lang="en-US" sz="2104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250+ </a:t>
            </a:r>
            <a:r>
              <a:rPr lang="en-US" sz="2104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проектов</a:t>
            </a:r>
            <a:endParaRPr lang="en-US" sz="2104" dirty="0">
              <a:solidFill>
                <a:srgbClr val="95AEC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949999" y="6733580"/>
            <a:ext cx="2563170" cy="248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93"/>
              </a:lnSpc>
              <a:spcBef>
                <a:spcPct val="0"/>
              </a:spcBef>
            </a:pPr>
            <a:r>
              <a:rPr lang="en-US" sz="2104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16 </a:t>
            </a:r>
            <a:r>
              <a:rPr lang="en-US" sz="2104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субъектов</a:t>
            </a:r>
            <a:r>
              <a:rPr lang="en-US" sz="2104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РФ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297067" y="7185129"/>
            <a:ext cx="2520146" cy="428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28"/>
              </a:lnSpc>
            </a:pPr>
            <a:r>
              <a:rPr lang="en-US" sz="123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география внедрения «Мультипаспорта пациента»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49999" y="8147871"/>
            <a:ext cx="2563170" cy="248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93"/>
              </a:lnSpc>
              <a:spcBef>
                <a:spcPct val="0"/>
              </a:spcBef>
            </a:pPr>
            <a:r>
              <a:rPr lang="en-US" sz="2104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50 </a:t>
            </a:r>
            <a:r>
              <a:rPr lang="en-US" sz="2104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субъектов</a:t>
            </a:r>
            <a:r>
              <a:rPr lang="en-US" sz="2104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РФ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49999" y="8477578"/>
            <a:ext cx="3407949" cy="212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28"/>
              </a:lnSpc>
            </a:pPr>
            <a:r>
              <a:rPr lang="en-US" sz="123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общая география наших проектов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949999" y="9437614"/>
            <a:ext cx="3407949" cy="212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28"/>
              </a:lnSpc>
            </a:pPr>
            <a:r>
              <a:rPr lang="en-US" sz="123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для врачей, пациентов, оргздрава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49999" y="5631952"/>
            <a:ext cx="3278937" cy="248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93"/>
              </a:lnSpc>
              <a:spcBef>
                <a:spcPct val="0"/>
              </a:spcBef>
            </a:pPr>
            <a:r>
              <a:rPr lang="en-US" sz="2104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12 </a:t>
            </a:r>
            <a:r>
              <a:rPr lang="en-US" sz="2104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лет</a:t>
            </a:r>
            <a:endParaRPr lang="en-US" sz="2104" dirty="0">
              <a:solidFill>
                <a:srgbClr val="95AEC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923123" y="4104989"/>
            <a:ext cx="2735920" cy="22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latin typeface="Evolventa Italics"/>
                <a:ea typeface="Evolventa Italics"/>
                <a:cs typeface="Evolventa Italics"/>
                <a:sym typeface="Evolventa Italics"/>
              </a:rPr>
              <a:t>технические</a:t>
            </a:r>
            <a:r>
              <a:rPr lang="en-US" sz="1400" dirty="0">
                <a:latin typeface="Evolventa Italics"/>
                <a:ea typeface="Evolventa Italics"/>
                <a:cs typeface="Evolventa Italics"/>
                <a:sym typeface="Evolventa Italics"/>
              </a:rPr>
              <a:t> </a:t>
            </a:r>
            <a:r>
              <a:rPr lang="en-US" sz="1400" dirty="0" err="1">
                <a:latin typeface="Evolventa Italics"/>
                <a:ea typeface="Evolventa Italics"/>
                <a:cs typeface="Evolventa Italics"/>
                <a:sym typeface="Evolventa Italics"/>
              </a:rPr>
              <a:t>компетенции</a:t>
            </a:r>
            <a:endParaRPr lang="en-US" sz="1400" dirty="0">
              <a:latin typeface="Evolventa Italics"/>
              <a:ea typeface="Evolventa Italics"/>
              <a:cs typeface="Evolventa Italics"/>
              <a:sym typeface="Evolventa Italics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944014" y="4454296"/>
            <a:ext cx="2896388" cy="22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latin typeface="Evolventa Italics"/>
                <a:ea typeface="Evolventa Italics"/>
                <a:cs typeface="Evolventa Italics"/>
                <a:sym typeface="Evolventa Italics"/>
              </a:rPr>
              <a:t>медицинские</a:t>
            </a:r>
            <a:r>
              <a:rPr lang="en-US" sz="1400" dirty="0">
                <a:latin typeface="Evolventa Italics"/>
                <a:ea typeface="Evolventa Italics"/>
                <a:cs typeface="Evolventa Italics"/>
                <a:sym typeface="Evolventa Italics"/>
              </a:rPr>
              <a:t> </a:t>
            </a:r>
            <a:r>
              <a:rPr lang="en-US" sz="1400" dirty="0" err="1">
                <a:latin typeface="Evolventa Italics"/>
                <a:ea typeface="Evolventa Italics"/>
                <a:cs typeface="Evolventa Italics"/>
                <a:sym typeface="Evolventa Italics"/>
              </a:rPr>
              <a:t>компетенции</a:t>
            </a:r>
            <a:endParaRPr lang="en-US" sz="1400" dirty="0">
              <a:latin typeface="Evolventa Italics"/>
              <a:ea typeface="Evolventa Italics"/>
              <a:cs typeface="Evolventa Italics"/>
              <a:sym typeface="Evolventa Italics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944014" y="4799617"/>
            <a:ext cx="2896388" cy="22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dirty="0" err="1">
                <a:latin typeface="Evolventa Italics"/>
                <a:ea typeface="Evolventa Italics"/>
                <a:cs typeface="Evolventa Italics"/>
                <a:sym typeface="Evolventa Italics"/>
              </a:rPr>
              <a:t>бизнес-компетенции</a:t>
            </a:r>
            <a:endParaRPr lang="en-US" sz="1400" dirty="0">
              <a:latin typeface="Evolventa Italics"/>
              <a:ea typeface="Evolventa Italics"/>
              <a:cs typeface="Evolventa Italics"/>
              <a:sym typeface="Evolventa Italics"/>
            </a:endParaRPr>
          </a:p>
        </p:txBody>
      </p:sp>
      <p:sp>
        <p:nvSpPr>
          <p:cNvPr id="57" name="TextBox 57"/>
          <p:cNvSpPr txBox="1"/>
          <p:nvPr/>
        </p:nvSpPr>
        <p:spPr>
          <a:xfrm>
            <a:off x="5232300" y="5710606"/>
            <a:ext cx="11482212" cy="544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3"/>
              </a:lnSpc>
            </a:pPr>
            <a:r>
              <a:rPr lang="en-US" sz="2304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Большой</a:t>
            </a:r>
            <a:r>
              <a:rPr lang="en-US" sz="2304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304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опыт</a:t>
            </a:r>
            <a:r>
              <a:rPr lang="en-US" sz="2304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304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реализации</a:t>
            </a:r>
            <a:r>
              <a:rPr lang="en-US" sz="2304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304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подобных</a:t>
            </a:r>
            <a:r>
              <a:rPr lang="en-US" sz="2304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304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проектов</a:t>
            </a:r>
            <a:endParaRPr lang="en-US" sz="2304" dirty="0">
              <a:solidFill>
                <a:srgbClr val="95AEC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0" lvl="0" indent="0" algn="l">
              <a:lnSpc>
                <a:spcPts val="2073"/>
              </a:lnSpc>
              <a:spcBef>
                <a:spcPct val="0"/>
              </a:spcBef>
            </a:pPr>
            <a:r>
              <a:rPr lang="en-US" sz="2304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по</a:t>
            </a:r>
            <a:r>
              <a:rPr lang="en-US" sz="2304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304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самым</a:t>
            </a:r>
            <a:r>
              <a:rPr lang="en-US" sz="2304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304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разным</a:t>
            </a:r>
            <a:r>
              <a:rPr lang="en-US" sz="2304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304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нозологическим</a:t>
            </a:r>
            <a:r>
              <a:rPr lang="en-US" sz="2304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304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направлениям</a:t>
            </a:r>
            <a:endParaRPr lang="en-US" sz="2304" dirty="0">
              <a:solidFill>
                <a:srgbClr val="95AEC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58" name="TextBox 58"/>
          <p:cNvSpPr txBox="1"/>
          <p:nvPr/>
        </p:nvSpPr>
        <p:spPr>
          <a:xfrm>
            <a:off x="9812604" y="8638225"/>
            <a:ext cx="3634336" cy="994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68"/>
              </a:lnSpc>
            </a:pPr>
            <a:r>
              <a:rPr lang="en-US" sz="163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Подсистема по онкологии</a:t>
            </a:r>
          </a:p>
          <a:p>
            <a:pPr algn="l">
              <a:lnSpc>
                <a:spcPts val="1887"/>
              </a:lnSpc>
            </a:pPr>
            <a:r>
              <a:rPr lang="en-US" sz="1534">
                <a:solidFill>
                  <a:srgbClr val="0169D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Мурманская область</a:t>
            </a:r>
          </a:p>
          <a:p>
            <a:pPr algn="l">
              <a:lnSpc>
                <a:spcPts val="1088"/>
              </a:lnSpc>
            </a:pPr>
            <a:endParaRPr lang="en-US" sz="1534">
              <a:solidFill>
                <a:srgbClr val="0169D8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1280"/>
              </a:lnSpc>
            </a:pPr>
            <a:r>
              <a:rPr lang="en-US" sz="1334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Онкология</a:t>
            </a:r>
          </a:p>
          <a:p>
            <a:pPr algn="l">
              <a:lnSpc>
                <a:spcPts val="1088"/>
              </a:lnSpc>
            </a:pPr>
            <a:endParaRPr lang="en-US" sz="1334">
              <a:solidFill>
                <a:srgbClr val="000000"/>
              </a:solidFill>
              <a:latin typeface="Montserrat Italics"/>
              <a:ea typeface="Montserrat Italics"/>
              <a:cs typeface="Montserrat Italics"/>
              <a:sym typeface="Montserrat Italics"/>
            </a:endParaRPr>
          </a:p>
          <a:p>
            <a:pPr algn="l">
              <a:lnSpc>
                <a:spcPts val="1088"/>
              </a:lnSpc>
            </a:pPr>
            <a:r>
              <a:rPr lang="en-US" sz="1134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9" tooltip="https://www.comnews.ru/content/220679/2022-06-10/2022-w23/medorganizacii-murmanskoy-oblasti-snizhayut-nagruzku-vrachey-pomoschyu-podsistemy-onkologiya"/>
              </a:rPr>
              <a:t>подробнее в ComNews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5232300" y="6666905"/>
            <a:ext cx="3717484" cy="1083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1"/>
              </a:lnSpc>
            </a:pPr>
            <a:r>
              <a:rPr lang="en-US" sz="163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Подсистема по профилактике</a:t>
            </a:r>
          </a:p>
          <a:p>
            <a:pPr algn="l">
              <a:lnSpc>
                <a:spcPts val="1841"/>
              </a:lnSpc>
            </a:pPr>
            <a:r>
              <a:rPr lang="en-US" sz="1534">
                <a:solidFill>
                  <a:srgbClr val="0169D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7 регионов РФ</a:t>
            </a:r>
          </a:p>
          <a:p>
            <a:pPr algn="l">
              <a:lnSpc>
                <a:spcPts val="1088"/>
              </a:lnSpc>
            </a:pPr>
            <a:endParaRPr lang="en-US" sz="1534">
              <a:solidFill>
                <a:srgbClr val="0169D8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1280"/>
              </a:lnSpc>
            </a:pPr>
            <a:r>
              <a:rPr lang="en-US" sz="1334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Профилактика и диспансеризация</a:t>
            </a:r>
          </a:p>
          <a:p>
            <a:pPr algn="l">
              <a:lnSpc>
                <a:spcPts val="1280"/>
              </a:lnSpc>
            </a:pPr>
            <a:endParaRPr lang="en-US" sz="1334">
              <a:solidFill>
                <a:srgbClr val="000000"/>
              </a:solidFill>
              <a:latin typeface="Montserrat Italics"/>
              <a:ea typeface="Montserrat Italics"/>
              <a:cs typeface="Montserrat Italics"/>
              <a:sym typeface="Montserrat Italics"/>
            </a:endParaRPr>
          </a:p>
          <a:p>
            <a:pPr algn="l">
              <a:lnSpc>
                <a:spcPts val="1088"/>
              </a:lnSpc>
            </a:pPr>
            <a:r>
              <a:rPr lang="en-US" sz="1134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10" tooltip="https://tass.ru/obschestvo/17938847"/>
              </a:rPr>
              <a:t>подробнее в ТАСС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3624964" y="6741889"/>
            <a:ext cx="3786681" cy="1080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10"/>
              </a:lnSpc>
            </a:pPr>
            <a:r>
              <a:rPr lang="en-US" sz="163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Galenos.AI — </a:t>
            </a:r>
            <a:r>
              <a:rPr lang="en-US" sz="1634">
                <a:solidFill>
                  <a:srgbClr val="0169D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ИИ-сервис</a:t>
            </a:r>
          </a:p>
          <a:p>
            <a:pPr algn="l">
              <a:lnSpc>
                <a:spcPts val="2010"/>
              </a:lnSpc>
            </a:pPr>
            <a:r>
              <a:rPr lang="en-US" sz="163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для раннего выявления рака</a:t>
            </a:r>
          </a:p>
          <a:p>
            <a:pPr algn="l">
              <a:lnSpc>
                <a:spcPts val="1088"/>
              </a:lnSpc>
            </a:pPr>
            <a:endParaRPr lang="en-US" sz="1634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1280"/>
              </a:lnSpc>
            </a:pPr>
            <a:r>
              <a:rPr lang="en-US" sz="1334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Онкология</a:t>
            </a:r>
          </a:p>
          <a:p>
            <a:pPr algn="l">
              <a:lnSpc>
                <a:spcPts val="1088"/>
              </a:lnSpc>
            </a:pPr>
            <a:endParaRPr lang="en-US" sz="1334">
              <a:solidFill>
                <a:srgbClr val="000000"/>
              </a:solidFill>
              <a:latin typeface="Montserrat Italics"/>
              <a:ea typeface="Montserrat Italics"/>
              <a:cs typeface="Montserrat Italics"/>
              <a:sym typeface="Montserrat Italics"/>
            </a:endParaRPr>
          </a:p>
          <a:p>
            <a:pPr algn="l">
              <a:lnSpc>
                <a:spcPts val="1088"/>
              </a:lnSpc>
            </a:pPr>
            <a:r>
              <a:rPr lang="en-US" sz="1134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11" tooltip="https://iz.ru/1528893/mariia-nediuk/ugrozovaia-aktivnost-rossiiskaia-kompaniia-sozdala-po-dlia-vyiavleniia-raka"/>
              </a:rPr>
              <a:t>подробнее в Известиях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9812604" y="6729927"/>
            <a:ext cx="3717484" cy="1045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4"/>
              </a:lnSpc>
            </a:pPr>
            <a:r>
              <a:rPr lang="en-US" sz="163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Календарь иммунизации</a:t>
            </a:r>
          </a:p>
          <a:p>
            <a:pPr algn="l">
              <a:lnSpc>
                <a:spcPts val="1703"/>
              </a:lnSpc>
            </a:pPr>
            <a:r>
              <a:rPr lang="en-US" sz="1534">
                <a:solidFill>
                  <a:srgbClr val="0169D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 регионов РФ</a:t>
            </a:r>
          </a:p>
          <a:p>
            <a:pPr algn="l">
              <a:lnSpc>
                <a:spcPts val="1088"/>
              </a:lnSpc>
            </a:pPr>
            <a:endParaRPr lang="en-US" sz="1534">
              <a:solidFill>
                <a:srgbClr val="0169D8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1280"/>
              </a:lnSpc>
            </a:pPr>
            <a:r>
              <a:rPr lang="en-US" sz="1334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Профилактика и диспансеризация</a:t>
            </a:r>
          </a:p>
          <a:p>
            <a:pPr algn="l">
              <a:lnSpc>
                <a:spcPts val="1280"/>
              </a:lnSpc>
            </a:pPr>
            <a:endParaRPr lang="en-US" sz="1334">
              <a:solidFill>
                <a:srgbClr val="000000"/>
              </a:solidFill>
              <a:latin typeface="Montserrat Italics"/>
              <a:ea typeface="Montserrat Italics"/>
              <a:cs typeface="Montserrat Italics"/>
              <a:sym typeface="Montserrat Italics"/>
            </a:endParaRPr>
          </a:p>
          <a:p>
            <a:pPr algn="l">
              <a:lnSpc>
                <a:spcPts val="1088"/>
              </a:lnSpc>
            </a:pPr>
            <a:r>
              <a:rPr lang="en-US" sz="1134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10" tooltip="https://tass.ru/obschestvo/17938847"/>
              </a:rPr>
              <a:t>подробнее в ТАСС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5232300" y="8608924"/>
            <a:ext cx="4477642" cy="994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68"/>
              </a:lnSpc>
            </a:pPr>
            <a:r>
              <a:rPr lang="en-US" sz="163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Контроль неонатального скрининга</a:t>
            </a:r>
          </a:p>
          <a:p>
            <a:pPr algn="l">
              <a:lnSpc>
                <a:spcPts val="1887"/>
              </a:lnSpc>
            </a:pPr>
            <a:r>
              <a:rPr lang="en-US" sz="1534">
                <a:solidFill>
                  <a:srgbClr val="0169D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Красноярский край</a:t>
            </a:r>
          </a:p>
          <a:p>
            <a:pPr algn="l">
              <a:lnSpc>
                <a:spcPts val="1088"/>
              </a:lnSpc>
            </a:pPr>
            <a:endParaRPr lang="en-US" sz="1534">
              <a:solidFill>
                <a:srgbClr val="0169D8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1280"/>
              </a:lnSpc>
            </a:pPr>
            <a:r>
              <a:rPr lang="en-US" sz="1334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Акушерство и неонатология</a:t>
            </a:r>
          </a:p>
          <a:p>
            <a:pPr algn="l">
              <a:lnSpc>
                <a:spcPts val="1088"/>
              </a:lnSpc>
            </a:pPr>
            <a:endParaRPr lang="en-US" sz="1334">
              <a:solidFill>
                <a:srgbClr val="000000"/>
              </a:solidFill>
              <a:latin typeface="Montserrat Italics"/>
              <a:ea typeface="Montserrat Italics"/>
              <a:cs typeface="Montserrat Italics"/>
              <a:sym typeface="Montserrat Italics"/>
            </a:endParaRPr>
          </a:p>
          <a:p>
            <a:pPr algn="l">
              <a:lnSpc>
                <a:spcPts val="1088"/>
              </a:lnSpc>
            </a:pPr>
            <a:r>
              <a:rPr lang="en-US" sz="1134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12" tooltip="https://dela.ru/lenta/281888/"/>
              </a:rPr>
              <a:t>подробнее в Дела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3624964" y="8649392"/>
            <a:ext cx="3634336" cy="946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68"/>
              </a:lnSpc>
            </a:pPr>
            <a:r>
              <a:rPr lang="en-US" sz="163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Сервис для врачей</a:t>
            </a:r>
          </a:p>
          <a:p>
            <a:pPr algn="l">
              <a:lnSpc>
                <a:spcPts val="1568"/>
              </a:lnSpc>
            </a:pPr>
            <a:r>
              <a:rPr lang="en-US" sz="163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по </a:t>
            </a:r>
            <a:r>
              <a:rPr lang="en-US" sz="1634">
                <a:solidFill>
                  <a:srgbClr val="0169D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подбору лекарств</a:t>
            </a:r>
          </a:p>
          <a:p>
            <a:pPr algn="l">
              <a:lnSpc>
                <a:spcPts val="1088"/>
              </a:lnSpc>
            </a:pPr>
            <a:endParaRPr lang="en-US" sz="1634">
              <a:solidFill>
                <a:srgbClr val="0169D8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1280"/>
              </a:lnSpc>
            </a:pPr>
            <a:r>
              <a:rPr lang="en-US" sz="1334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Все нозологии</a:t>
            </a:r>
          </a:p>
          <a:p>
            <a:pPr algn="l">
              <a:lnSpc>
                <a:spcPts val="1088"/>
              </a:lnSpc>
            </a:pPr>
            <a:endParaRPr lang="en-US" sz="1334">
              <a:solidFill>
                <a:srgbClr val="000000"/>
              </a:solidFill>
              <a:latin typeface="Montserrat Italics"/>
              <a:ea typeface="Montserrat Italics"/>
              <a:cs typeface="Montserrat Italics"/>
              <a:sym typeface="Montserrat Italics"/>
            </a:endParaRPr>
          </a:p>
          <a:p>
            <a:pPr algn="l">
              <a:lnSpc>
                <a:spcPts val="1088"/>
              </a:lnSpc>
            </a:pPr>
            <a:r>
              <a:rPr lang="en-US" sz="1134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13" tooltip="https://www.gazeta.ru/science/news/2023/11/01/21619249.shtml?utm_source=yxnews&amp;utm_medium=desktop&amp;utm_referrer=https%3A%2F%2Fdzen.ru%2Fnews%2Fsearch%3Ftext%3D"/>
              </a:rPr>
              <a:t>подробнее в Газета.ру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6042099" y="6094153"/>
            <a:ext cx="1164253" cy="151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84"/>
              </a:lnSpc>
            </a:pPr>
            <a:r>
              <a:rPr lang="en-US" sz="1234" u="sng">
                <a:solidFill>
                  <a:srgbClr val="2868FC"/>
                </a:solidFill>
                <a:latin typeface="Montserrat Italics"/>
                <a:ea typeface="Montserrat Italics"/>
                <a:cs typeface="Montserrat Italics"/>
                <a:sym typeface="Montserrat Italics"/>
                <a:hlinkClick r:id="rId8" tooltip="https://teh-lab.ru/press-center/"/>
              </a:rPr>
              <a:t>Все проекты</a:t>
            </a: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CF02AB25-42B6-41E6-990C-22657C40C7B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944" y="370683"/>
            <a:ext cx="1347121" cy="716942"/>
          </a:xfrm>
          <a:prstGeom prst="rect">
            <a:avLst/>
          </a:prstGeom>
        </p:spPr>
      </p:pic>
      <p:grpSp>
        <p:nvGrpSpPr>
          <p:cNvPr id="66" name="Group 18">
            <a:extLst>
              <a:ext uri="{FF2B5EF4-FFF2-40B4-BE49-F238E27FC236}">
                <a16:creationId xmlns:a16="http://schemas.microsoft.com/office/drawing/2014/main" id="{7A62812C-2F46-429E-8024-8CAD343799F9}"/>
              </a:ext>
            </a:extLst>
          </p:cNvPr>
          <p:cNvGrpSpPr/>
          <p:nvPr/>
        </p:nvGrpSpPr>
        <p:grpSpPr>
          <a:xfrm>
            <a:off x="11365807" y="1623768"/>
            <a:ext cx="1025730" cy="1025726"/>
            <a:chOff x="0" y="0"/>
            <a:chExt cx="6350000" cy="6349975"/>
          </a:xfrm>
        </p:grpSpPr>
        <p:sp>
          <p:nvSpPr>
            <p:cNvPr id="68" name="Freeform 19">
              <a:extLst>
                <a:ext uri="{FF2B5EF4-FFF2-40B4-BE49-F238E27FC236}">
                  <a16:creationId xmlns:a16="http://schemas.microsoft.com/office/drawing/2014/main" id="{9786FA70-24F9-49F5-BAC8-31D992ACE00C}"/>
                </a:ext>
              </a:extLst>
            </p:cNvPr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5"/>
              <a:stretch>
                <a:fillRect b="-33333"/>
              </a:stretch>
            </a:blipFill>
          </p:spPr>
        </p:sp>
      </p:grpSp>
      <p:grpSp>
        <p:nvGrpSpPr>
          <p:cNvPr id="70" name="Group 20">
            <a:extLst>
              <a:ext uri="{FF2B5EF4-FFF2-40B4-BE49-F238E27FC236}">
                <a16:creationId xmlns:a16="http://schemas.microsoft.com/office/drawing/2014/main" id="{3342FBB4-29B2-4957-ADFF-2112EADA25C7}"/>
              </a:ext>
            </a:extLst>
          </p:cNvPr>
          <p:cNvGrpSpPr/>
          <p:nvPr/>
        </p:nvGrpSpPr>
        <p:grpSpPr>
          <a:xfrm>
            <a:off x="11365807" y="2752559"/>
            <a:ext cx="1025730" cy="1025726"/>
            <a:chOff x="0" y="0"/>
            <a:chExt cx="6350000" cy="6349975"/>
          </a:xfrm>
        </p:grpSpPr>
        <p:sp>
          <p:nvSpPr>
            <p:cNvPr id="71" name="Freeform 21">
              <a:extLst>
                <a:ext uri="{FF2B5EF4-FFF2-40B4-BE49-F238E27FC236}">
                  <a16:creationId xmlns:a16="http://schemas.microsoft.com/office/drawing/2014/main" id="{12C52565-FBEE-4683-ABA1-2B867BC67AD2}"/>
                </a:ext>
              </a:extLst>
            </p:cNvPr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6"/>
              <a:stretch>
                <a:fillRect b="-33333"/>
              </a:stretch>
            </a:blipFill>
          </p:spPr>
        </p:sp>
      </p:grpSp>
      <p:grpSp>
        <p:nvGrpSpPr>
          <p:cNvPr id="76" name="Group 22">
            <a:extLst>
              <a:ext uri="{FF2B5EF4-FFF2-40B4-BE49-F238E27FC236}">
                <a16:creationId xmlns:a16="http://schemas.microsoft.com/office/drawing/2014/main" id="{4116B1BB-5BB0-408A-895C-81687E8BF2BC}"/>
              </a:ext>
            </a:extLst>
          </p:cNvPr>
          <p:cNvGrpSpPr/>
          <p:nvPr/>
        </p:nvGrpSpPr>
        <p:grpSpPr>
          <a:xfrm>
            <a:off x="11365807" y="3918582"/>
            <a:ext cx="1025730" cy="1025726"/>
            <a:chOff x="0" y="0"/>
            <a:chExt cx="6350000" cy="6349975"/>
          </a:xfrm>
        </p:grpSpPr>
        <p:sp>
          <p:nvSpPr>
            <p:cNvPr id="77" name="Freeform 23">
              <a:extLst>
                <a:ext uri="{FF2B5EF4-FFF2-40B4-BE49-F238E27FC236}">
                  <a16:creationId xmlns:a16="http://schemas.microsoft.com/office/drawing/2014/main" id="{EE6CBDAA-876C-4B9F-A30E-DC88301AEFC9}"/>
                </a:ext>
              </a:extLst>
            </p:cNvPr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7"/>
              <a:stretch>
                <a:fillRect b="-33333"/>
              </a:stretch>
            </a:blipFill>
          </p:spPr>
        </p:sp>
      </p:grpSp>
      <p:sp>
        <p:nvSpPr>
          <p:cNvPr id="78" name="TextBox 48">
            <a:extLst>
              <a:ext uri="{FF2B5EF4-FFF2-40B4-BE49-F238E27FC236}">
                <a16:creationId xmlns:a16="http://schemas.microsoft.com/office/drawing/2014/main" id="{3BF0B713-4134-4D3E-8C0B-9076AA819C62}"/>
              </a:ext>
            </a:extLst>
          </p:cNvPr>
          <p:cNvSpPr txBox="1"/>
          <p:nvPr/>
        </p:nvSpPr>
        <p:spPr>
          <a:xfrm>
            <a:off x="12544132" y="1926024"/>
            <a:ext cx="3339988" cy="373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30"/>
              </a:lnSpc>
            </a:pPr>
            <a:r>
              <a:rPr lang="en-US" sz="216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Артём Магницкий</a:t>
            </a:r>
          </a:p>
        </p:txBody>
      </p:sp>
      <p:sp>
        <p:nvSpPr>
          <p:cNvPr id="79" name="TextBox 50">
            <a:extLst>
              <a:ext uri="{FF2B5EF4-FFF2-40B4-BE49-F238E27FC236}">
                <a16:creationId xmlns:a16="http://schemas.microsoft.com/office/drawing/2014/main" id="{520FE16D-D8B8-4E2A-B55F-C079B7E3F155}"/>
              </a:ext>
            </a:extLst>
          </p:cNvPr>
          <p:cNvSpPr txBox="1"/>
          <p:nvPr/>
        </p:nvSpPr>
        <p:spPr>
          <a:xfrm>
            <a:off x="12553462" y="4204729"/>
            <a:ext cx="3339988" cy="373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30"/>
              </a:lnSpc>
            </a:pPr>
            <a:r>
              <a:rPr lang="en-US" sz="216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Владимир Рудченко</a:t>
            </a:r>
          </a:p>
        </p:txBody>
      </p:sp>
      <p:sp>
        <p:nvSpPr>
          <p:cNvPr id="80" name="TextBox 52">
            <a:extLst>
              <a:ext uri="{FF2B5EF4-FFF2-40B4-BE49-F238E27FC236}">
                <a16:creationId xmlns:a16="http://schemas.microsoft.com/office/drawing/2014/main" id="{523273AA-E7BB-46BB-A7AF-58847DF5CDF6}"/>
              </a:ext>
            </a:extLst>
          </p:cNvPr>
          <p:cNvSpPr txBox="1"/>
          <p:nvPr/>
        </p:nvSpPr>
        <p:spPr>
          <a:xfrm>
            <a:off x="12544132" y="3149710"/>
            <a:ext cx="3339988" cy="373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30"/>
              </a:lnSpc>
            </a:pPr>
            <a:r>
              <a:rPr lang="en-US" sz="216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Кирилл Сорокин</a:t>
            </a:r>
          </a:p>
        </p:txBody>
      </p:sp>
      <p:sp>
        <p:nvSpPr>
          <p:cNvPr id="81" name="TextBox 53">
            <a:extLst>
              <a:ext uri="{FF2B5EF4-FFF2-40B4-BE49-F238E27FC236}">
                <a16:creationId xmlns:a16="http://schemas.microsoft.com/office/drawing/2014/main" id="{4B9810B7-F797-4A71-889B-A1306BC4C9BF}"/>
              </a:ext>
            </a:extLst>
          </p:cNvPr>
          <p:cNvSpPr txBox="1"/>
          <p:nvPr/>
        </p:nvSpPr>
        <p:spPr>
          <a:xfrm>
            <a:off x="12544132" y="3456626"/>
            <a:ext cx="2925034" cy="321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00"/>
              </a:lnSpc>
            </a:pPr>
            <a:r>
              <a:rPr lang="en-US" sz="1465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технический директор</a:t>
            </a:r>
          </a:p>
        </p:txBody>
      </p:sp>
      <p:sp>
        <p:nvSpPr>
          <p:cNvPr id="82" name="TextBox 49">
            <a:extLst>
              <a:ext uri="{FF2B5EF4-FFF2-40B4-BE49-F238E27FC236}">
                <a16:creationId xmlns:a16="http://schemas.microsoft.com/office/drawing/2014/main" id="{297137F8-9F95-49FA-9965-60F05DE58F45}"/>
              </a:ext>
            </a:extLst>
          </p:cNvPr>
          <p:cNvSpPr txBox="1"/>
          <p:nvPr/>
        </p:nvSpPr>
        <p:spPr>
          <a:xfrm>
            <a:off x="12544132" y="2234634"/>
            <a:ext cx="3588645" cy="321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00"/>
              </a:lnSpc>
            </a:pPr>
            <a:r>
              <a:rPr lang="en-US" sz="1465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директор по развитию бизнеса</a:t>
            </a:r>
          </a:p>
        </p:txBody>
      </p:sp>
      <p:sp>
        <p:nvSpPr>
          <p:cNvPr id="83" name="TextBox 51">
            <a:extLst>
              <a:ext uri="{FF2B5EF4-FFF2-40B4-BE49-F238E27FC236}">
                <a16:creationId xmlns:a16="http://schemas.microsoft.com/office/drawing/2014/main" id="{CC3B5283-44F5-4F32-BC5A-4D8312F83884}"/>
              </a:ext>
            </a:extLst>
          </p:cNvPr>
          <p:cNvSpPr txBox="1"/>
          <p:nvPr/>
        </p:nvSpPr>
        <p:spPr>
          <a:xfrm>
            <a:off x="12553462" y="4508056"/>
            <a:ext cx="3588645" cy="321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00"/>
              </a:lnSpc>
            </a:pPr>
            <a:r>
              <a:rPr lang="en-US" sz="1465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менеджер</a:t>
            </a:r>
            <a:r>
              <a:rPr lang="en-US" sz="1465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65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по</a:t>
            </a:r>
            <a:r>
              <a:rPr lang="en-US" sz="1465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65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развитию</a:t>
            </a:r>
            <a:r>
              <a:rPr lang="en-US" sz="1465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65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бизнеса</a:t>
            </a:r>
            <a:endParaRPr lang="en-US" sz="1465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</p:txBody>
      </p:sp>
      <p:grpSp>
        <p:nvGrpSpPr>
          <p:cNvPr id="84" name="Group 12">
            <a:extLst>
              <a:ext uri="{FF2B5EF4-FFF2-40B4-BE49-F238E27FC236}">
                <a16:creationId xmlns:a16="http://schemas.microsoft.com/office/drawing/2014/main" id="{466BC2C6-9351-4EE9-B5E7-CCC2CE4F2790}"/>
              </a:ext>
            </a:extLst>
          </p:cNvPr>
          <p:cNvGrpSpPr/>
          <p:nvPr/>
        </p:nvGrpSpPr>
        <p:grpSpPr>
          <a:xfrm>
            <a:off x="5232300" y="1661135"/>
            <a:ext cx="1020857" cy="1020853"/>
            <a:chOff x="0" y="0"/>
            <a:chExt cx="6350000" cy="6349975"/>
          </a:xfrm>
        </p:grpSpPr>
        <p:sp>
          <p:nvSpPr>
            <p:cNvPr id="85" name="Freeform 13">
              <a:extLst>
                <a:ext uri="{FF2B5EF4-FFF2-40B4-BE49-F238E27FC236}">
                  <a16:creationId xmlns:a16="http://schemas.microsoft.com/office/drawing/2014/main" id="{64907E49-78D9-409B-B2C9-D1A0DB09D93E}"/>
                </a:ext>
              </a:extLst>
            </p:cNvPr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8"/>
              <a:stretch>
                <a:fillRect b="-33333"/>
              </a:stretch>
            </a:blipFill>
          </p:spPr>
        </p:sp>
      </p:grpSp>
      <p:grpSp>
        <p:nvGrpSpPr>
          <p:cNvPr id="86" name="Group 14">
            <a:extLst>
              <a:ext uri="{FF2B5EF4-FFF2-40B4-BE49-F238E27FC236}">
                <a16:creationId xmlns:a16="http://schemas.microsoft.com/office/drawing/2014/main" id="{681B4C8E-1AB7-4F18-AF71-18AD9E3466D1}"/>
              </a:ext>
            </a:extLst>
          </p:cNvPr>
          <p:cNvGrpSpPr/>
          <p:nvPr/>
        </p:nvGrpSpPr>
        <p:grpSpPr>
          <a:xfrm>
            <a:off x="5232300" y="2789926"/>
            <a:ext cx="1025730" cy="1025726"/>
            <a:chOff x="0" y="0"/>
            <a:chExt cx="6350000" cy="6349975"/>
          </a:xfrm>
        </p:grpSpPr>
        <p:sp>
          <p:nvSpPr>
            <p:cNvPr id="87" name="Freeform 15">
              <a:extLst>
                <a:ext uri="{FF2B5EF4-FFF2-40B4-BE49-F238E27FC236}">
                  <a16:creationId xmlns:a16="http://schemas.microsoft.com/office/drawing/2014/main" id="{451B6E1A-B43C-4C2A-94DC-891C990B9DEE}"/>
                </a:ext>
              </a:extLst>
            </p:cNvPr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9"/>
              <a:stretch>
                <a:fillRect b="-33333"/>
              </a:stretch>
            </a:blipFill>
          </p:spPr>
        </p:sp>
      </p:grpSp>
      <p:grpSp>
        <p:nvGrpSpPr>
          <p:cNvPr id="88" name="Group 16">
            <a:extLst>
              <a:ext uri="{FF2B5EF4-FFF2-40B4-BE49-F238E27FC236}">
                <a16:creationId xmlns:a16="http://schemas.microsoft.com/office/drawing/2014/main" id="{041A284E-67C6-43FA-895C-CA5F0950AD4D}"/>
              </a:ext>
            </a:extLst>
          </p:cNvPr>
          <p:cNvGrpSpPr/>
          <p:nvPr/>
        </p:nvGrpSpPr>
        <p:grpSpPr>
          <a:xfrm>
            <a:off x="5232300" y="3955949"/>
            <a:ext cx="1025730" cy="1025726"/>
            <a:chOff x="0" y="0"/>
            <a:chExt cx="6350000" cy="6349975"/>
          </a:xfrm>
        </p:grpSpPr>
        <p:sp>
          <p:nvSpPr>
            <p:cNvPr id="89" name="Freeform 17">
              <a:extLst>
                <a:ext uri="{FF2B5EF4-FFF2-40B4-BE49-F238E27FC236}">
                  <a16:creationId xmlns:a16="http://schemas.microsoft.com/office/drawing/2014/main" id="{38C0F23F-93C7-4AD8-8D0D-461AB2BB794A}"/>
                </a:ext>
              </a:extLst>
            </p:cNvPr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0"/>
              <a:stretch>
                <a:fillRect l="-27200" b="-69601"/>
              </a:stretch>
            </a:blipFill>
          </p:spPr>
        </p:sp>
      </p:grpSp>
      <p:sp>
        <p:nvSpPr>
          <p:cNvPr id="90" name="TextBox 42">
            <a:extLst>
              <a:ext uri="{FF2B5EF4-FFF2-40B4-BE49-F238E27FC236}">
                <a16:creationId xmlns:a16="http://schemas.microsoft.com/office/drawing/2014/main" id="{BAF1A078-2853-401F-940A-6E489F3D5CEA}"/>
              </a:ext>
            </a:extLst>
          </p:cNvPr>
          <p:cNvSpPr txBox="1"/>
          <p:nvPr/>
        </p:nvSpPr>
        <p:spPr>
          <a:xfrm>
            <a:off x="6424544" y="1960954"/>
            <a:ext cx="4129537" cy="373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30"/>
              </a:lnSpc>
            </a:pPr>
            <a:r>
              <a:rPr lang="en-US" sz="216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Александр Шаповалов</a:t>
            </a:r>
          </a:p>
        </p:txBody>
      </p:sp>
      <p:sp>
        <p:nvSpPr>
          <p:cNvPr id="91" name="TextBox 43">
            <a:extLst>
              <a:ext uri="{FF2B5EF4-FFF2-40B4-BE49-F238E27FC236}">
                <a16:creationId xmlns:a16="http://schemas.microsoft.com/office/drawing/2014/main" id="{BF3123F9-6327-4B06-8687-C33F5A731953}"/>
              </a:ext>
            </a:extLst>
          </p:cNvPr>
          <p:cNvSpPr txBox="1"/>
          <p:nvPr/>
        </p:nvSpPr>
        <p:spPr>
          <a:xfrm>
            <a:off x="6424544" y="2234634"/>
            <a:ext cx="2601692" cy="321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00"/>
              </a:lnSpc>
            </a:pPr>
            <a:r>
              <a:rPr lang="en-US" sz="1465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директор</a:t>
            </a:r>
          </a:p>
        </p:txBody>
      </p:sp>
      <p:sp>
        <p:nvSpPr>
          <p:cNvPr id="92" name="TextBox 44">
            <a:extLst>
              <a:ext uri="{FF2B5EF4-FFF2-40B4-BE49-F238E27FC236}">
                <a16:creationId xmlns:a16="http://schemas.microsoft.com/office/drawing/2014/main" id="{FD9F1834-3BDC-44CC-B15A-E0EAD701B6E9}"/>
              </a:ext>
            </a:extLst>
          </p:cNvPr>
          <p:cNvSpPr txBox="1"/>
          <p:nvPr/>
        </p:nvSpPr>
        <p:spPr>
          <a:xfrm>
            <a:off x="6458055" y="3149710"/>
            <a:ext cx="3339988" cy="373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30"/>
              </a:lnSpc>
            </a:pPr>
            <a:r>
              <a:rPr lang="en-US" sz="216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Дмитрий Семёнов</a:t>
            </a:r>
          </a:p>
        </p:txBody>
      </p:sp>
      <p:sp>
        <p:nvSpPr>
          <p:cNvPr id="93" name="TextBox 45">
            <a:extLst>
              <a:ext uri="{FF2B5EF4-FFF2-40B4-BE49-F238E27FC236}">
                <a16:creationId xmlns:a16="http://schemas.microsoft.com/office/drawing/2014/main" id="{53AE097E-2A0B-44AC-9904-4807983EF41F}"/>
              </a:ext>
            </a:extLst>
          </p:cNvPr>
          <p:cNvSpPr txBox="1"/>
          <p:nvPr/>
        </p:nvSpPr>
        <p:spPr>
          <a:xfrm>
            <a:off x="6458055" y="3456626"/>
            <a:ext cx="2601692" cy="255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00"/>
              </a:lnSpc>
            </a:pPr>
            <a:r>
              <a:rPr lang="en-US" sz="1465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директор</a:t>
            </a:r>
            <a:r>
              <a:rPr lang="en-US" sz="1465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ru-RU" sz="1465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проектов</a:t>
            </a:r>
            <a:endParaRPr lang="en-US" sz="1465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</p:txBody>
      </p:sp>
      <p:sp>
        <p:nvSpPr>
          <p:cNvPr id="94" name="TextBox 46">
            <a:extLst>
              <a:ext uri="{FF2B5EF4-FFF2-40B4-BE49-F238E27FC236}">
                <a16:creationId xmlns:a16="http://schemas.microsoft.com/office/drawing/2014/main" id="{2110C340-15E8-448B-B73A-06982119C0A9}"/>
              </a:ext>
            </a:extLst>
          </p:cNvPr>
          <p:cNvSpPr txBox="1"/>
          <p:nvPr/>
        </p:nvSpPr>
        <p:spPr>
          <a:xfrm>
            <a:off x="6424544" y="4204729"/>
            <a:ext cx="3339988" cy="373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30"/>
              </a:lnSpc>
            </a:pPr>
            <a:r>
              <a:rPr lang="en-US" sz="216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Михаил Кауфман</a:t>
            </a:r>
          </a:p>
        </p:txBody>
      </p:sp>
      <p:sp>
        <p:nvSpPr>
          <p:cNvPr id="95" name="TextBox 47">
            <a:extLst>
              <a:ext uri="{FF2B5EF4-FFF2-40B4-BE49-F238E27FC236}">
                <a16:creationId xmlns:a16="http://schemas.microsoft.com/office/drawing/2014/main" id="{462655F8-5D8C-41EA-B751-12E235019850}"/>
              </a:ext>
            </a:extLst>
          </p:cNvPr>
          <p:cNvSpPr txBox="1"/>
          <p:nvPr/>
        </p:nvSpPr>
        <p:spPr>
          <a:xfrm>
            <a:off x="6424544" y="4508056"/>
            <a:ext cx="3808258" cy="321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00"/>
              </a:lnSpc>
            </a:pPr>
            <a:r>
              <a:rPr lang="en-US" sz="1465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директор продуктов здравоохранения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3314"/>
            <a:ext cx="18288000" cy="5524650"/>
          </a:xfrm>
          <a:custGeom>
            <a:avLst/>
            <a:gdLst/>
            <a:ahLst/>
            <a:cxnLst/>
            <a:rect l="l" t="t" r="r" b="b"/>
            <a:pathLst>
              <a:path w="18288000" h="5524650">
                <a:moveTo>
                  <a:pt x="0" y="0"/>
                </a:moveTo>
                <a:lnTo>
                  <a:pt x="18288000" y="0"/>
                </a:lnTo>
                <a:lnTo>
                  <a:pt x="18288000" y="5524649"/>
                </a:lnTo>
                <a:lnTo>
                  <a:pt x="0" y="55246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065" b="-8468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5421335"/>
            <a:chOff x="0" y="0"/>
            <a:chExt cx="4816593" cy="14278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427841"/>
            </a:xfrm>
            <a:custGeom>
              <a:avLst/>
              <a:gdLst/>
              <a:ahLst/>
              <a:cxnLst/>
              <a:rect l="l" t="t" r="r" b="b"/>
              <a:pathLst>
                <a:path w="4816592" h="1427841">
                  <a:moveTo>
                    <a:pt x="0" y="0"/>
                  </a:moveTo>
                  <a:lnTo>
                    <a:pt x="4816592" y="0"/>
                  </a:lnTo>
                  <a:lnTo>
                    <a:pt x="4816592" y="1427841"/>
                  </a:lnTo>
                  <a:lnTo>
                    <a:pt x="0" y="1427841"/>
                  </a:lnTo>
                  <a:close/>
                </a:path>
              </a:pathLst>
            </a:custGeom>
            <a:gradFill rotWithShape="1">
              <a:gsLst>
                <a:gs pos="0">
                  <a:srgbClr val="073F8B">
                    <a:alpha val="91000"/>
                  </a:srgbClr>
                </a:gs>
                <a:gs pos="100000">
                  <a:srgbClr val="478EC2">
                    <a:alpha val="91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14659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0" y="-51770"/>
            <a:ext cx="18490766" cy="1334301"/>
            <a:chOff x="0" y="0"/>
            <a:chExt cx="4869996" cy="35142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69996" cy="351421"/>
            </a:xfrm>
            <a:custGeom>
              <a:avLst/>
              <a:gdLst/>
              <a:ahLst/>
              <a:cxnLst/>
              <a:rect l="l" t="t" r="r" b="b"/>
              <a:pathLst>
                <a:path w="4869996" h="351421">
                  <a:moveTo>
                    <a:pt x="0" y="0"/>
                  </a:moveTo>
                  <a:lnTo>
                    <a:pt x="4869996" y="0"/>
                  </a:lnTo>
                  <a:lnTo>
                    <a:pt x="4869996" y="351421"/>
                  </a:lnTo>
                  <a:lnTo>
                    <a:pt x="0" y="351421"/>
                  </a:lnTo>
                  <a:close/>
                </a:path>
              </a:pathLst>
            </a:custGeom>
            <a:solidFill>
              <a:srgbClr val="CFDAE8">
                <a:alpha val="75686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869996" cy="389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028700" y="3830176"/>
            <a:ext cx="204147" cy="205267"/>
          </a:xfrm>
          <a:custGeom>
            <a:avLst/>
            <a:gdLst/>
            <a:ahLst/>
            <a:cxnLst/>
            <a:rect l="l" t="t" r="r" b="b"/>
            <a:pathLst>
              <a:path w="204147" h="205267">
                <a:moveTo>
                  <a:pt x="204147" y="0"/>
                </a:moveTo>
                <a:lnTo>
                  <a:pt x="0" y="0"/>
                </a:lnTo>
                <a:lnTo>
                  <a:pt x="0" y="205267"/>
                </a:lnTo>
                <a:lnTo>
                  <a:pt x="204147" y="205267"/>
                </a:lnTo>
                <a:lnTo>
                  <a:pt x="20414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028700" y="4262648"/>
            <a:ext cx="204147" cy="205267"/>
          </a:xfrm>
          <a:custGeom>
            <a:avLst/>
            <a:gdLst/>
            <a:ahLst/>
            <a:cxnLst/>
            <a:rect l="l" t="t" r="r" b="b"/>
            <a:pathLst>
              <a:path w="204147" h="205267">
                <a:moveTo>
                  <a:pt x="204147" y="0"/>
                </a:moveTo>
                <a:lnTo>
                  <a:pt x="0" y="0"/>
                </a:lnTo>
                <a:lnTo>
                  <a:pt x="0" y="205266"/>
                </a:lnTo>
                <a:lnTo>
                  <a:pt x="204147" y="205266"/>
                </a:lnTo>
                <a:lnTo>
                  <a:pt x="20414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030489" y="4636196"/>
            <a:ext cx="204147" cy="205267"/>
          </a:xfrm>
          <a:custGeom>
            <a:avLst/>
            <a:gdLst/>
            <a:ahLst/>
            <a:cxnLst/>
            <a:rect l="l" t="t" r="r" b="b"/>
            <a:pathLst>
              <a:path w="204147" h="205267">
                <a:moveTo>
                  <a:pt x="204147" y="0"/>
                </a:moveTo>
                <a:lnTo>
                  <a:pt x="0" y="0"/>
                </a:lnTo>
                <a:lnTo>
                  <a:pt x="0" y="205266"/>
                </a:lnTo>
                <a:lnTo>
                  <a:pt x="204147" y="205266"/>
                </a:lnTo>
                <a:lnTo>
                  <a:pt x="20414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78401" y="2763681"/>
            <a:ext cx="3052428" cy="698384"/>
          </a:xfrm>
          <a:custGeom>
            <a:avLst/>
            <a:gdLst/>
            <a:ahLst/>
            <a:cxnLst/>
            <a:rect l="l" t="t" r="r" b="b"/>
            <a:pathLst>
              <a:path w="3052428" h="698384">
                <a:moveTo>
                  <a:pt x="0" y="0"/>
                </a:moveTo>
                <a:lnTo>
                  <a:pt x="3052429" y="0"/>
                </a:lnTo>
                <a:lnTo>
                  <a:pt x="3052429" y="698384"/>
                </a:lnTo>
                <a:lnTo>
                  <a:pt x="0" y="698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6711"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968181" y="5902775"/>
            <a:ext cx="4899219" cy="3169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22"/>
              </a:lnSpc>
            </a:pPr>
            <a:r>
              <a:rPr lang="en-US" sz="4600" dirty="0" err="1">
                <a:latin typeface="Evolventa"/>
                <a:ea typeface="Evolventa"/>
                <a:cs typeface="Evolventa"/>
                <a:sym typeface="Evolventa"/>
              </a:rPr>
              <a:t>Напишите</a:t>
            </a:r>
            <a:r>
              <a:rPr lang="en-US" sz="4600" dirty="0"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4600" dirty="0" err="1">
                <a:latin typeface="Evolventa"/>
                <a:ea typeface="Evolventa"/>
                <a:cs typeface="Evolventa"/>
                <a:sym typeface="Evolventa"/>
              </a:rPr>
              <a:t>нам</a:t>
            </a:r>
            <a:endParaRPr lang="en-US" sz="4600" dirty="0">
              <a:latin typeface="Evolventa"/>
              <a:ea typeface="Evolventa"/>
              <a:cs typeface="Evolventa"/>
              <a:sym typeface="Evolventa"/>
            </a:endParaRPr>
          </a:p>
          <a:p>
            <a:pPr algn="l">
              <a:lnSpc>
                <a:spcPts val="3583"/>
              </a:lnSpc>
            </a:pPr>
            <a:endParaRPr lang="en-US" sz="4600" dirty="0">
              <a:solidFill>
                <a:srgbClr val="E735C3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algn="l">
              <a:lnSpc>
                <a:spcPts val="3583"/>
              </a:lnSpc>
            </a:pPr>
            <a:r>
              <a:rPr lang="en-US" sz="2282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Наши</a:t>
            </a:r>
            <a:r>
              <a:rPr lang="en-US" sz="2282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282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эксперты</a:t>
            </a:r>
            <a:r>
              <a:rPr lang="en-US" sz="2282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282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покажут</a:t>
            </a:r>
            <a:r>
              <a:rPr lang="en-US" sz="2282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,</a:t>
            </a:r>
            <a:endParaRPr lang="ru-RU" sz="2282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algn="l">
              <a:lnSpc>
                <a:spcPts val="3583"/>
              </a:lnSpc>
            </a:pPr>
            <a:r>
              <a:rPr lang="ru-RU" sz="2282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к</a:t>
            </a:r>
            <a:r>
              <a:rPr lang="en-US" sz="2282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ак</a:t>
            </a:r>
            <a:r>
              <a:rPr lang="ru-RU" sz="2282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282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информационная</a:t>
            </a:r>
            <a:r>
              <a:rPr lang="en-US" sz="2282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282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система</a:t>
            </a:r>
            <a:r>
              <a:rPr lang="en-US" sz="2282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282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по</a:t>
            </a:r>
            <a:r>
              <a:rPr lang="en-US" sz="2282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282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реабилитации</a:t>
            </a:r>
            <a:r>
              <a:rPr lang="en-US" sz="2282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282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поможет</a:t>
            </a:r>
            <a:r>
              <a:rPr lang="en-US" sz="2282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282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врачам</a:t>
            </a:r>
            <a:r>
              <a:rPr lang="en-US" sz="2282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и </a:t>
            </a:r>
            <a:r>
              <a:rPr lang="en-US" sz="2282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пациентам</a:t>
            </a:r>
            <a:endParaRPr lang="en-US" sz="2282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978401" y="349251"/>
            <a:ext cx="12551687" cy="679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dirty="0" err="1">
                <a:solidFill>
                  <a:schemeClr val="bg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Контакты</a:t>
            </a:r>
            <a:endParaRPr lang="en-US" sz="4000" dirty="0">
              <a:solidFill>
                <a:schemeClr val="bg1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591655" y="3642616"/>
            <a:ext cx="2921773" cy="121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7"/>
              </a:lnSpc>
            </a:pPr>
            <a:r>
              <a:rPr lang="en-US" sz="2106" u="sng" dirty="0">
                <a:solidFill>
                  <a:schemeClr val="bg1"/>
                </a:solidFill>
                <a:latin typeface="Evolventa"/>
                <a:ea typeface="Evolventa"/>
                <a:cs typeface="Evolventa"/>
                <a:sym typeface="Evolventa"/>
                <a:hlinkClick r:id="rId6" tooltip="https://teh-lab.r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teh-lab.ru</a:t>
            </a:r>
          </a:p>
          <a:p>
            <a:pPr algn="l">
              <a:lnSpc>
                <a:spcPts val="3307"/>
              </a:lnSpc>
            </a:pPr>
            <a:r>
              <a:rPr lang="en-US" sz="2106" dirty="0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info@teh-lab.ru</a:t>
            </a:r>
          </a:p>
          <a:p>
            <a:pPr algn="l">
              <a:lnSpc>
                <a:spcPts val="3307"/>
              </a:lnSpc>
            </a:pPr>
            <a:r>
              <a:rPr lang="en-US" sz="2106" dirty="0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+7 (800) 302-55-10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8821AF8-4146-4646-97CC-A6B2ACCB58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944" y="370683"/>
            <a:ext cx="1347121" cy="716942"/>
          </a:xfrm>
          <a:prstGeom prst="rect">
            <a:avLst/>
          </a:prstGeom>
        </p:spPr>
      </p:pic>
      <p:grpSp>
        <p:nvGrpSpPr>
          <p:cNvPr id="29" name="Group 9">
            <a:extLst>
              <a:ext uri="{FF2B5EF4-FFF2-40B4-BE49-F238E27FC236}">
                <a16:creationId xmlns:a16="http://schemas.microsoft.com/office/drawing/2014/main" id="{823C99A0-8CF6-40A7-97DC-DD9B3A9D65AC}"/>
              </a:ext>
            </a:extLst>
          </p:cNvPr>
          <p:cNvGrpSpPr/>
          <p:nvPr/>
        </p:nvGrpSpPr>
        <p:grpSpPr>
          <a:xfrm>
            <a:off x="13099471" y="3203415"/>
            <a:ext cx="3952364" cy="4152503"/>
            <a:chOff x="0" y="0"/>
            <a:chExt cx="812800" cy="853958"/>
          </a:xfrm>
        </p:grpSpPr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6B5CAC22-233E-44FA-BF36-307D17628275}"/>
                </a:ext>
              </a:extLst>
            </p:cNvPr>
            <p:cNvSpPr/>
            <p:nvPr/>
          </p:nvSpPr>
          <p:spPr>
            <a:xfrm>
              <a:off x="0" y="0"/>
              <a:ext cx="812800" cy="853958"/>
            </a:xfrm>
            <a:custGeom>
              <a:avLst/>
              <a:gdLst/>
              <a:ahLst/>
              <a:cxnLst/>
              <a:rect l="l" t="t" r="r" b="b"/>
              <a:pathLst>
                <a:path w="812800" h="853958">
                  <a:moveTo>
                    <a:pt x="406400" y="0"/>
                  </a:moveTo>
                  <a:cubicBezTo>
                    <a:pt x="181951" y="0"/>
                    <a:pt x="0" y="191165"/>
                    <a:pt x="0" y="426979"/>
                  </a:cubicBezTo>
                  <a:cubicBezTo>
                    <a:pt x="0" y="662793"/>
                    <a:pt x="181951" y="853958"/>
                    <a:pt x="406400" y="853958"/>
                  </a:cubicBezTo>
                  <a:cubicBezTo>
                    <a:pt x="630849" y="853958"/>
                    <a:pt x="812800" y="662793"/>
                    <a:pt x="812800" y="426979"/>
                  </a:cubicBezTo>
                  <a:cubicBezTo>
                    <a:pt x="812800" y="191165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r="-5786" b="-34251"/>
              </a:stretch>
            </a:blipFill>
          </p:spPr>
        </p:sp>
      </p:grpSp>
      <p:sp>
        <p:nvSpPr>
          <p:cNvPr id="34" name="TextBox 21">
            <a:extLst>
              <a:ext uri="{FF2B5EF4-FFF2-40B4-BE49-F238E27FC236}">
                <a16:creationId xmlns:a16="http://schemas.microsoft.com/office/drawing/2014/main" id="{FFD5B477-4462-4FCC-928E-01495ED71495}"/>
              </a:ext>
            </a:extLst>
          </p:cNvPr>
          <p:cNvSpPr txBox="1"/>
          <p:nvPr/>
        </p:nvSpPr>
        <p:spPr>
          <a:xfrm>
            <a:off x="12414760" y="7739709"/>
            <a:ext cx="5130587" cy="596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26"/>
              </a:lnSpc>
            </a:pPr>
            <a:r>
              <a:rPr lang="en-US" sz="351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Владимир Рудченко</a:t>
            </a:r>
          </a:p>
        </p:txBody>
      </p:sp>
      <p:sp>
        <p:nvSpPr>
          <p:cNvPr id="35" name="TextBox 22">
            <a:extLst>
              <a:ext uri="{FF2B5EF4-FFF2-40B4-BE49-F238E27FC236}">
                <a16:creationId xmlns:a16="http://schemas.microsoft.com/office/drawing/2014/main" id="{918D317A-1DF8-4835-9181-4BB9D82B8381}"/>
              </a:ext>
            </a:extLst>
          </p:cNvPr>
          <p:cNvSpPr txBox="1"/>
          <p:nvPr/>
        </p:nvSpPr>
        <p:spPr>
          <a:xfrm>
            <a:off x="12524693" y="8281161"/>
            <a:ext cx="4910721" cy="477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3"/>
              </a:lnSpc>
            </a:pPr>
            <a:r>
              <a:rPr lang="en-US" sz="2199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менеджер по развитию бизнеса</a:t>
            </a:r>
          </a:p>
        </p:txBody>
      </p:sp>
      <p:sp>
        <p:nvSpPr>
          <p:cNvPr id="36" name="TextBox 23">
            <a:extLst>
              <a:ext uri="{FF2B5EF4-FFF2-40B4-BE49-F238E27FC236}">
                <a16:creationId xmlns:a16="http://schemas.microsoft.com/office/drawing/2014/main" id="{EEE53E23-57DA-4785-B82B-47CC188C5B66}"/>
              </a:ext>
            </a:extLst>
          </p:cNvPr>
          <p:cNvSpPr txBox="1"/>
          <p:nvPr/>
        </p:nvSpPr>
        <p:spPr>
          <a:xfrm>
            <a:off x="8432761" y="7115842"/>
            <a:ext cx="4347610" cy="1844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71"/>
              </a:lnSpc>
            </a:pPr>
            <a:r>
              <a:rPr lang="en-US" sz="2498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+7 981 021 0580</a:t>
            </a:r>
          </a:p>
          <a:p>
            <a:pPr algn="l">
              <a:lnSpc>
                <a:spcPts val="4771"/>
              </a:lnSpc>
            </a:pPr>
            <a:r>
              <a:rPr lang="en-US" sz="2498" u="sng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  <a:hlinkClick r:id="rId9" tooltip="https://t.me/rvatehlab"/>
              </a:rPr>
              <a:t>@rvatehlab</a:t>
            </a:r>
          </a:p>
          <a:p>
            <a:pPr algn="l">
              <a:lnSpc>
                <a:spcPts val="4771"/>
              </a:lnSpc>
            </a:pPr>
            <a:r>
              <a:rPr lang="en-US" sz="2498" u="sng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rva@teh-lab.ru</a:t>
            </a:r>
          </a:p>
        </p:txBody>
      </p:sp>
      <p:sp>
        <p:nvSpPr>
          <p:cNvPr id="37" name="TextBox 27">
            <a:extLst>
              <a:ext uri="{FF2B5EF4-FFF2-40B4-BE49-F238E27FC236}">
                <a16:creationId xmlns:a16="http://schemas.microsoft.com/office/drawing/2014/main" id="{B9799282-0FDF-4C67-9853-4D9D382EB56B}"/>
              </a:ext>
            </a:extLst>
          </p:cNvPr>
          <p:cNvSpPr txBox="1"/>
          <p:nvPr/>
        </p:nvSpPr>
        <p:spPr>
          <a:xfrm>
            <a:off x="8420161" y="6212630"/>
            <a:ext cx="4657184" cy="717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83"/>
              </a:lnSpc>
            </a:pPr>
            <a:r>
              <a:rPr lang="en-US" sz="1900" dirty="0" err="1">
                <a:solidFill>
                  <a:srgbClr val="95AEC3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Контактное</a:t>
            </a:r>
            <a:r>
              <a:rPr lang="en-US" sz="1900" dirty="0">
                <a:solidFill>
                  <a:srgbClr val="95AEC3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1900" dirty="0" err="1">
                <a:solidFill>
                  <a:srgbClr val="95AEC3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лицо</a:t>
            </a:r>
            <a:endParaRPr lang="en-US" sz="1900" dirty="0">
              <a:solidFill>
                <a:srgbClr val="95AEC3"/>
              </a:solidFill>
              <a:latin typeface="Evolventa Bold"/>
              <a:ea typeface="Evolventa Bold"/>
              <a:cs typeface="Evolventa Bold"/>
              <a:sym typeface="Evolventa Bold"/>
            </a:endParaRPr>
          </a:p>
          <a:p>
            <a:pPr algn="l">
              <a:lnSpc>
                <a:spcPts val="2983"/>
              </a:lnSpc>
            </a:pPr>
            <a:r>
              <a:rPr lang="en-US" sz="1900" dirty="0" err="1">
                <a:solidFill>
                  <a:srgbClr val="95AEC3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для</a:t>
            </a:r>
            <a:r>
              <a:rPr lang="en-US" sz="1900" dirty="0">
                <a:solidFill>
                  <a:srgbClr val="95AEC3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1900" dirty="0" err="1">
                <a:solidFill>
                  <a:srgbClr val="95AEC3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оперативной</a:t>
            </a:r>
            <a:r>
              <a:rPr lang="en-US" sz="1900" dirty="0">
                <a:solidFill>
                  <a:srgbClr val="95AEC3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1900" dirty="0" err="1">
                <a:solidFill>
                  <a:srgbClr val="95AEC3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коммуникации</a:t>
            </a:r>
            <a:r>
              <a:rPr lang="en-US" sz="1900" dirty="0">
                <a:solidFill>
                  <a:srgbClr val="95AEC3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419185" cy="1334301"/>
            <a:chOff x="0" y="0"/>
            <a:chExt cx="4851143" cy="3514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51143" cy="351421"/>
            </a:xfrm>
            <a:custGeom>
              <a:avLst/>
              <a:gdLst/>
              <a:ahLst/>
              <a:cxnLst/>
              <a:rect l="l" t="t" r="r" b="b"/>
              <a:pathLst>
                <a:path w="4851143" h="351421">
                  <a:moveTo>
                    <a:pt x="0" y="0"/>
                  </a:moveTo>
                  <a:lnTo>
                    <a:pt x="4851143" y="0"/>
                  </a:lnTo>
                  <a:lnTo>
                    <a:pt x="4851143" y="351421"/>
                  </a:lnTo>
                  <a:lnTo>
                    <a:pt x="0" y="351421"/>
                  </a:lnTo>
                  <a:close/>
                </a:path>
              </a:pathLst>
            </a:custGeom>
            <a:solidFill>
              <a:srgbClr val="CFDAE8">
                <a:alpha val="75686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51143" cy="389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9050" y="5270588"/>
            <a:ext cx="18307050" cy="5143500"/>
            <a:chOff x="0" y="0"/>
            <a:chExt cx="4821610" cy="13546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21610" cy="1354667"/>
            </a:xfrm>
            <a:custGeom>
              <a:avLst/>
              <a:gdLst/>
              <a:ahLst/>
              <a:cxnLst/>
              <a:rect l="l" t="t" r="r" b="b"/>
              <a:pathLst>
                <a:path w="4821610" h="1354667">
                  <a:moveTo>
                    <a:pt x="0" y="0"/>
                  </a:moveTo>
                  <a:lnTo>
                    <a:pt x="4821610" y="0"/>
                  </a:lnTo>
                  <a:lnTo>
                    <a:pt x="4821610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CFDAE8">
                <a:alpha val="75686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21610" cy="1392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494702" y="5979864"/>
            <a:ext cx="10764598" cy="3501362"/>
            <a:chOff x="0" y="0"/>
            <a:chExt cx="2835120" cy="92216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835120" cy="922169"/>
            </a:xfrm>
            <a:custGeom>
              <a:avLst/>
              <a:gdLst/>
              <a:ahLst/>
              <a:cxnLst/>
              <a:rect l="l" t="t" r="r" b="b"/>
              <a:pathLst>
                <a:path w="2835120" h="922169">
                  <a:moveTo>
                    <a:pt x="36679" y="0"/>
                  </a:moveTo>
                  <a:lnTo>
                    <a:pt x="2798441" y="0"/>
                  </a:lnTo>
                  <a:cubicBezTo>
                    <a:pt x="2808169" y="0"/>
                    <a:pt x="2817499" y="3864"/>
                    <a:pt x="2824377" y="10743"/>
                  </a:cubicBezTo>
                  <a:cubicBezTo>
                    <a:pt x="2831256" y="17622"/>
                    <a:pt x="2835120" y="26951"/>
                    <a:pt x="2835120" y="36679"/>
                  </a:cubicBezTo>
                  <a:lnTo>
                    <a:pt x="2835120" y="885490"/>
                  </a:lnTo>
                  <a:cubicBezTo>
                    <a:pt x="2835120" y="905748"/>
                    <a:pt x="2818698" y="922169"/>
                    <a:pt x="2798441" y="922169"/>
                  </a:cubicBezTo>
                  <a:lnTo>
                    <a:pt x="36679" y="922169"/>
                  </a:lnTo>
                  <a:cubicBezTo>
                    <a:pt x="26951" y="922169"/>
                    <a:pt x="17622" y="918305"/>
                    <a:pt x="10743" y="911426"/>
                  </a:cubicBezTo>
                  <a:cubicBezTo>
                    <a:pt x="3864" y="904548"/>
                    <a:pt x="0" y="895218"/>
                    <a:pt x="0" y="885490"/>
                  </a:cubicBezTo>
                  <a:lnTo>
                    <a:pt x="0" y="36679"/>
                  </a:lnTo>
                  <a:cubicBezTo>
                    <a:pt x="0" y="26951"/>
                    <a:pt x="3864" y="17622"/>
                    <a:pt x="10743" y="10743"/>
                  </a:cubicBezTo>
                  <a:cubicBezTo>
                    <a:pt x="17622" y="3864"/>
                    <a:pt x="26951" y="0"/>
                    <a:pt x="36679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85725"/>
              <a:ext cx="2835120" cy="1007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1595459"/>
            <a:ext cx="16928204" cy="4135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IT-</a:t>
            </a:r>
            <a:r>
              <a:rPr lang="en-US" sz="1800" dirty="0" err="1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компания</a:t>
            </a:r>
            <a:r>
              <a:rPr lang="en-US" sz="1800" dirty="0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«</a:t>
            </a:r>
            <a:r>
              <a:rPr lang="en-US" sz="1800" u="sng" dirty="0" err="1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  <a:hlinkClick r:id="rId2" tooltip="https://teh-lab.ru/press-center/"/>
              </a:rPr>
              <a:t>ТехЛАБ</a:t>
            </a:r>
            <a:r>
              <a:rPr lang="en-US" sz="1800" dirty="0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»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более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1</a:t>
            </a:r>
            <a:r>
              <a:rPr lang="ru-RU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2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лет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работае</a:t>
            </a:r>
            <a:r>
              <a:rPr lang="ru-RU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т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в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области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цифрового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здравоохранения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.</a:t>
            </a:r>
          </a:p>
          <a:p>
            <a:pPr algn="l">
              <a:lnSpc>
                <a:spcPts val="2520"/>
              </a:lnSpc>
            </a:pP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Мы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создаем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сервисы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системы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для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врачей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пациентов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организаторов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здравоохранения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, а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наши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решения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внедрены</a:t>
            </a:r>
            <a:endParaRPr lang="en-US" sz="1800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algn="l">
              <a:lnSpc>
                <a:spcPts val="2520"/>
              </a:lnSpc>
            </a:pP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в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медорганизациях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16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регионов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РФ: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от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Мурманской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области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Ставропольского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края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до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Красноярского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края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Камчатки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. </a:t>
            </a:r>
          </a:p>
          <a:p>
            <a:pPr algn="l">
              <a:lnSpc>
                <a:spcPts val="2520"/>
              </a:lnSpc>
            </a:pPr>
            <a:endParaRPr lang="en-US" sz="1800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algn="l">
              <a:lnSpc>
                <a:spcPts val="2520"/>
              </a:lnSpc>
            </a:pP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Мы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разработали</a:t>
            </a:r>
            <a:r>
              <a:rPr lang="en-US" sz="1800" dirty="0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информационную</a:t>
            </a:r>
            <a:r>
              <a:rPr lang="en-US" sz="1800" dirty="0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систему</a:t>
            </a:r>
            <a:r>
              <a:rPr lang="en-US" sz="1800" dirty="0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по</a:t>
            </a:r>
            <a:r>
              <a:rPr lang="en-US" sz="1800" dirty="0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профилю</a:t>
            </a:r>
            <a:r>
              <a:rPr lang="en-US" sz="1800" dirty="0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«</a:t>
            </a:r>
            <a:r>
              <a:rPr lang="en-US" sz="1800" dirty="0" err="1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Медицинская</a:t>
            </a:r>
            <a:r>
              <a:rPr lang="en-US" sz="1800" dirty="0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реабилитация</a:t>
            </a:r>
            <a:r>
              <a:rPr lang="en-US" sz="1800" dirty="0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»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которая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позволяет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:</a:t>
            </a:r>
          </a:p>
          <a:p>
            <a:pPr algn="l">
              <a:lnSpc>
                <a:spcPts val="2520"/>
              </a:lnSpc>
            </a:pPr>
            <a:endParaRPr lang="en-US" sz="1800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algn="l">
              <a:lnSpc>
                <a:spcPts val="2520"/>
              </a:lnSpc>
            </a:pP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    </a:t>
            </a:r>
            <a:r>
              <a:rPr lang="en-US" sz="1800" dirty="0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вести</a:t>
            </a:r>
            <a:r>
              <a:rPr lang="en-US" sz="1800" dirty="0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учет</a:t>
            </a:r>
            <a:r>
              <a:rPr lang="en-US" sz="1800" dirty="0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контроль</a:t>
            </a:r>
            <a:r>
              <a:rPr lang="en-US" sz="1800" dirty="0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пациентов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        </a:t>
            </a:r>
            <a:r>
              <a:rPr lang="en-US" sz="1800" dirty="0" err="1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осуществлять</a:t>
            </a:r>
            <a:r>
              <a:rPr lang="en-US" sz="1800" dirty="0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активное</a:t>
            </a:r>
            <a:r>
              <a:rPr lang="en-US" sz="1800" dirty="0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управление</a:t>
            </a:r>
            <a:r>
              <a:rPr lang="en-US" sz="1800" dirty="0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потоками</a:t>
            </a:r>
            <a:r>
              <a:rPr lang="en-US" sz="1800" dirty="0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пациентов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         </a:t>
            </a:r>
            <a:r>
              <a:rPr lang="en-US" sz="1800" dirty="0" err="1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оценивать</a:t>
            </a:r>
            <a:r>
              <a:rPr lang="en-US" sz="1800" dirty="0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загруженность</a:t>
            </a:r>
            <a:r>
              <a:rPr lang="en-US" sz="1800" dirty="0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коечного</a:t>
            </a:r>
            <a:r>
              <a:rPr lang="en-US" sz="1800" dirty="0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фонда</a:t>
            </a:r>
            <a:endParaRPr lang="en-US" sz="1800" dirty="0">
              <a:solidFill>
                <a:srgbClr val="000000"/>
              </a:solidFill>
              <a:latin typeface="Evolventa Italics"/>
              <a:ea typeface="Evolventa Italics"/>
              <a:cs typeface="Evolventa Italics"/>
              <a:sym typeface="Evolventa Italics"/>
            </a:endParaRPr>
          </a:p>
          <a:p>
            <a:pPr algn="l">
              <a:lnSpc>
                <a:spcPts val="2520"/>
              </a:lnSpc>
            </a:pPr>
            <a:endParaRPr lang="en-US" sz="1800" dirty="0">
              <a:solidFill>
                <a:srgbClr val="000000"/>
              </a:solidFill>
              <a:latin typeface="Evolventa Italics"/>
              <a:ea typeface="Evolventa Italics"/>
              <a:cs typeface="Evolventa Italics"/>
              <a:sym typeface="Evolventa Italics"/>
            </a:endParaRPr>
          </a:p>
          <a:p>
            <a:pPr algn="l">
              <a:lnSpc>
                <a:spcPts val="2520"/>
              </a:lnSpc>
            </a:pP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     </a:t>
            </a:r>
            <a:r>
              <a:rPr lang="en-US" sz="1800" dirty="0" err="1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выявлять</a:t>
            </a:r>
            <a:r>
              <a:rPr lang="en-US" sz="1800" dirty="0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пациентов</a:t>
            </a:r>
            <a:r>
              <a:rPr lang="en-US" sz="1800" dirty="0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нуждающихся</a:t>
            </a:r>
            <a:r>
              <a:rPr lang="en-US" sz="1800" dirty="0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 в </a:t>
            </a:r>
            <a:r>
              <a:rPr lang="en-US" sz="1800" dirty="0" err="1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реабилитации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           </a:t>
            </a:r>
            <a:r>
              <a:rPr lang="en-US" sz="1800" dirty="0" err="1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оценивать</a:t>
            </a:r>
            <a:r>
              <a:rPr lang="en-US" sz="1800" dirty="0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качество</a:t>
            </a:r>
            <a:r>
              <a:rPr lang="en-US" sz="1800" dirty="0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эффективность</a:t>
            </a:r>
            <a:r>
              <a:rPr lang="en-US" sz="1800" dirty="0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мероприятий</a:t>
            </a:r>
            <a:r>
              <a:rPr lang="en-US" sz="1800" dirty="0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по</a:t>
            </a:r>
            <a:r>
              <a:rPr lang="en-US" sz="1800" dirty="0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реабилитации</a:t>
            </a:r>
            <a:r>
              <a:rPr lang="en-US" sz="1800" dirty="0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</a:p>
          <a:p>
            <a:pPr algn="l">
              <a:lnSpc>
                <a:spcPts val="2520"/>
              </a:lnSpc>
            </a:pPr>
            <a:endParaRPr lang="en-US" sz="1800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algn="l">
              <a:lnSpc>
                <a:spcPts val="2520"/>
              </a:lnSpc>
            </a:pPr>
            <a:endParaRPr lang="en-US" sz="1800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algn="l">
              <a:lnSpc>
                <a:spcPts val="2520"/>
              </a:lnSpc>
            </a:pPr>
            <a:endParaRPr lang="en-US" sz="1800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algn="l">
              <a:lnSpc>
                <a:spcPts val="2520"/>
              </a:lnSpc>
            </a:pPr>
            <a:endParaRPr lang="en-US" sz="1800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1028700" y="3558219"/>
            <a:ext cx="253480" cy="254870"/>
          </a:xfrm>
          <a:custGeom>
            <a:avLst/>
            <a:gdLst/>
            <a:ahLst/>
            <a:cxnLst/>
            <a:rect l="l" t="t" r="r" b="b"/>
            <a:pathLst>
              <a:path w="253480" h="254870">
                <a:moveTo>
                  <a:pt x="253480" y="0"/>
                </a:moveTo>
                <a:lnTo>
                  <a:pt x="0" y="0"/>
                </a:lnTo>
                <a:lnTo>
                  <a:pt x="0" y="254870"/>
                </a:lnTo>
                <a:lnTo>
                  <a:pt x="253480" y="254870"/>
                </a:lnTo>
                <a:lnTo>
                  <a:pt x="25348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5380077" y="3558219"/>
            <a:ext cx="253480" cy="254870"/>
          </a:xfrm>
          <a:custGeom>
            <a:avLst/>
            <a:gdLst/>
            <a:ahLst/>
            <a:cxnLst/>
            <a:rect l="l" t="t" r="r" b="b"/>
            <a:pathLst>
              <a:path w="253480" h="254870">
                <a:moveTo>
                  <a:pt x="253479" y="0"/>
                </a:moveTo>
                <a:lnTo>
                  <a:pt x="0" y="0"/>
                </a:lnTo>
                <a:lnTo>
                  <a:pt x="0" y="254870"/>
                </a:lnTo>
                <a:lnTo>
                  <a:pt x="253479" y="254870"/>
                </a:lnTo>
                <a:lnTo>
                  <a:pt x="25347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2596852" y="3558219"/>
            <a:ext cx="253480" cy="254870"/>
          </a:xfrm>
          <a:custGeom>
            <a:avLst/>
            <a:gdLst/>
            <a:ahLst/>
            <a:cxnLst/>
            <a:rect l="l" t="t" r="r" b="b"/>
            <a:pathLst>
              <a:path w="253480" h="254870">
                <a:moveTo>
                  <a:pt x="253479" y="0"/>
                </a:moveTo>
                <a:lnTo>
                  <a:pt x="0" y="0"/>
                </a:lnTo>
                <a:lnTo>
                  <a:pt x="0" y="254870"/>
                </a:lnTo>
                <a:lnTo>
                  <a:pt x="253479" y="254870"/>
                </a:lnTo>
                <a:lnTo>
                  <a:pt x="25347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028700" y="4186869"/>
            <a:ext cx="253480" cy="254870"/>
          </a:xfrm>
          <a:custGeom>
            <a:avLst/>
            <a:gdLst/>
            <a:ahLst/>
            <a:cxnLst/>
            <a:rect l="l" t="t" r="r" b="b"/>
            <a:pathLst>
              <a:path w="253480" h="254870">
                <a:moveTo>
                  <a:pt x="253480" y="0"/>
                </a:moveTo>
                <a:lnTo>
                  <a:pt x="0" y="0"/>
                </a:lnTo>
                <a:lnTo>
                  <a:pt x="0" y="254870"/>
                </a:lnTo>
                <a:lnTo>
                  <a:pt x="253480" y="254870"/>
                </a:lnTo>
                <a:lnTo>
                  <a:pt x="25348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7721600" y="4186869"/>
            <a:ext cx="253480" cy="254870"/>
          </a:xfrm>
          <a:custGeom>
            <a:avLst/>
            <a:gdLst/>
            <a:ahLst/>
            <a:cxnLst/>
            <a:rect l="l" t="t" r="r" b="b"/>
            <a:pathLst>
              <a:path w="253480" h="254870">
                <a:moveTo>
                  <a:pt x="253480" y="0"/>
                </a:moveTo>
                <a:lnTo>
                  <a:pt x="0" y="0"/>
                </a:lnTo>
                <a:lnTo>
                  <a:pt x="0" y="254870"/>
                </a:lnTo>
                <a:lnTo>
                  <a:pt x="253480" y="254870"/>
                </a:lnTo>
                <a:lnTo>
                  <a:pt x="25348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197953" y="592388"/>
            <a:ext cx="1488980" cy="364626"/>
          </a:xfrm>
          <a:custGeom>
            <a:avLst/>
            <a:gdLst/>
            <a:ahLst/>
            <a:cxnLst/>
            <a:rect l="l" t="t" r="r" b="b"/>
            <a:pathLst>
              <a:path w="1488980" h="364626">
                <a:moveTo>
                  <a:pt x="0" y="0"/>
                </a:moveTo>
                <a:lnTo>
                  <a:pt x="1488979" y="0"/>
                </a:lnTo>
                <a:lnTo>
                  <a:pt x="1488979" y="364626"/>
                </a:lnTo>
                <a:lnTo>
                  <a:pt x="0" y="3646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513945" y="6878006"/>
            <a:ext cx="399894" cy="392623"/>
          </a:xfrm>
          <a:custGeom>
            <a:avLst/>
            <a:gdLst/>
            <a:ahLst/>
            <a:cxnLst/>
            <a:rect l="l" t="t" r="r" b="b"/>
            <a:pathLst>
              <a:path w="399894" h="392623">
                <a:moveTo>
                  <a:pt x="0" y="0"/>
                </a:moveTo>
                <a:lnTo>
                  <a:pt x="399894" y="0"/>
                </a:lnTo>
                <a:lnTo>
                  <a:pt x="399894" y="392623"/>
                </a:lnTo>
                <a:lnTo>
                  <a:pt x="0" y="3926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513945" y="7489704"/>
            <a:ext cx="288768" cy="352693"/>
          </a:xfrm>
          <a:custGeom>
            <a:avLst/>
            <a:gdLst/>
            <a:ahLst/>
            <a:cxnLst/>
            <a:rect l="l" t="t" r="r" b="b"/>
            <a:pathLst>
              <a:path w="288768" h="352693">
                <a:moveTo>
                  <a:pt x="0" y="0"/>
                </a:moveTo>
                <a:lnTo>
                  <a:pt x="288768" y="0"/>
                </a:lnTo>
                <a:lnTo>
                  <a:pt x="288768" y="352694"/>
                </a:lnTo>
                <a:lnTo>
                  <a:pt x="0" y="352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978400" y="349251"/>
            <a:ext cx="11061199" cy="665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Описание</a:t>
            </a:r>
            <a:r>
              <a:rPr lang="en-US" sz="4000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ru-RU" sz="4000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разработки на конкурс</a:t>
            </a:r>
            <a:endParaRPr lang="en-US" sz="4000" dirty="0">
              <a:solidFill>
                <a:srgbClr val="95AEC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7970569" y="9829432"/>
            <a:ext cx="119698" cy="337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0169D8"/>
                </a:solidFill>
                <a:latin typeface="Evolventa"/>
                <a:ea typeface="Evolventa"/>
                <a:cs typeface="Evolventa"/>
                <a:sym typeface="Evolventa"/>
              </a:rPr>
              <a:t>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032499" y="6924155"/>
            <a:ext cx="5422683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ГВС по медицинской реабилитации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032499" y="7502673"/>
            <a:ext cx="7922643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Специалисты по медицинской реабилитации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513945" y="5370672"/>
            <a:ext cx="8859462" cy="1123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dirty="0" err="1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Целевая</a:t>
            </a:r>
            <a:r>
              <a:rPr lang="en-US" sz="2500" dirty="0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500" dirty="0" err="1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аудитория</a:t>
            </a:r>
            <a:r>
              <a:rPr lang="en-US" sz="2500" dirty="0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 — </a:t>
            </a:r>
            <a:r>
              <a:rPr lang="en-US" sz="2500" dirty="0" err="1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медицинские</a:t>
            </a:r>
            <a:r>
              <a:rPr lang="en-US" sz="2500" dirty="0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500" dirty="0" err="1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организации</a:t>
            </a:r>
            <a:endParaRPr lang="en-US" sz="2500" dirty="0">
              <a:solidFill>
                <a:schemeClr val="accent2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algn="l">
              <a:lnSpc>
                <a:spcPts val="2800"/>
              </a:lnSpc>
            </a:pPr>
            <a:endParaRPr lang="en-US" sz="2500" dirty="0">
              <a:solidFill>
                <a:srgbClr val="E735C3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algn="l">
              <a:lnSpc>
                <a:spcPts val="2800"/>
              </a:lnSpc>
            </a:pP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Пользователи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Evolventa Bold"/>
                <a:ea typeface="Evolventa Bold"/>
                <a:cs typeface="Evolventa Bold"/>
                <a:sym typeface="Evolventa Bold"/>
              </a:rPr>
              <a:t>: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513945" y="8242448"/>
            <a:ext cx="5422683" cy="315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Бенефециары</a:t>
            </a:r>
            <a:r>
              <a:rPr lang="en-US" sz="2000" dirty="0">
                <a:solidFill>
                  <a:srgbClr val="99CB48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: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515194" y="8774841"/>
            <a:ext cx="2164946" cy="406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Пациенты     —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660760" y="8774781"/>
            <a:ext cx="1463216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Врачи   —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123975" y="8774781"/>
            <a:ext cx="4408969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Организаторы здравоохранения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-353270" y="4186869"/>
            <a:ext cx="9215441" cy="6450809"/>
            <a:chOff x="0" y="0"/>
            <a:chExt cx="12287255" cy="860107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2287255" cy="8601078"/>
            </a:xfrm>
            <a:custGeom>
              <a:avLst/>
              <a:gdLst/>
              <a:ahLst/>
              <a:cxnLst/>
              <a:rect l="l" t="t" r="r" b="b"/>
              <a:pathLst>
                <a:path w="12287255" h="8601078">
                  <a:moveTo>
                    <a:pt x="0" y="0"/>
                  </a:moveTo>
                  <a:lnTo>
                    <a:pt x="12287255" y="0"/>
                  </a:lnTo>
                  <a:lnTo>
                    <a:pt x="12287255" y="8601078"/>
                  </a:lnTo>
                  <a:lnTo>
                    <a:pt x="0" y="8601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7F85690-51FE-41F8-9F28-7008910FFD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944" y="370683"/>
            <a:ext cx="1347121" cy="71694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4075285"/>
            <a:ext cx="535221" cy="425500"/>
          </a:xfrm>
          <a:custGeom>
            <a:avLst/>
            <a:gdLst/>
            <a:ahLst/>
            <a:cxnLst/>
            <a:rect l="l" t="t" r="r" b="b"/>
            <a:pathLst>
              <a:path w="535221" h="425500">
                <a:moveTo>
                  <a:pt x="0" y="0"/>
                </a:moveTo>
                <a:lnTo>
                  <a:pt x="535221" y="0"/>
                </a:lnTo>
                <a:lnTo>
                  <a:pt x="535221" y="425500"/>
                </a:lnTo>
                <a:lnTo>
                  <a:pt x="0" y="42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969149" y="1334301"/>
            <a:ext cx="13846692" cy="9127101"/>
          </a:xfrm>
          <a:custGeom>
            <a:avLst/>
            <a:gdLst/>
            <a:ahLst/>
            <a:cxnLst/>
            <a:rect l="l" t="t" r="r" b="b"/>
            <a:pathLst>
              <a:path w="13846692" h="9127101">
                <a:moveTo>
                  <a:pt x="0" y="0"/>
                </a:moveTo>
                <a:lnTo>
                  <a:pt x="13846692" y="0"/>
                </a:lnTo>
                <a:lnTo>
                  <a:pt x="13846692" y="9127101"/>
                </a:lnTo>
                <a:lnTo>
                  <a:pt x="0" y="91271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699" t="-14619" r="-6699"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9091218" y="212231"/>
            <a:ext cx="8952699" cy="11196838"/>
          </a:xfrm>
          <a:custGeom>
            <a:avLst/>
            <a:gdLst/>
            <a:ahLst/>
            <a:cxnLst/>
            <a:rect l="l" t="t" r="r" b="b"/>
            <a:pathLst>
              <a:path w="8952699" h="11196838">
                <a:moveTo>
                  <a:pt x="0" y="0"/>
                </a:moveTo>
                <a:lnTo>
                  <a:pt x="8952699" y="0"/>
                </a:lnTo>
                <a:lnTo>
                  <a:pt x="8952699" y="11196838"/>
                </a:lnTo>
                <a:lnTo>
                  <a:pt x="0" y="111968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1089" r="-8878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60608" y="3027271"/>
            <a:ext cx="535221" cy="517704"/>
          </a:xfrm>
          <a:custGeom>
            <a:avLst/>
            <a:gdLst/>
            <a:ahLst/>
            <a:cxnLst/>
            <a:rect l="l" t="t" r="r" b="b"/>
            <a:pathLst>
              <a:path w="535221" h="517704">
                <a:moveTo>
                  <a:pt x="0" y="0"/>
                </a:moveTo>
                <a:lnTo>
                  <a:pt x="535221" y="0"/>
                </a:lnTo>
                <a:lnTo>
                  <a:pt x="535221" y="517705"/>
                </a:lnTo>
                <a:lnTo>
                  <a:pt x="0" y="5177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78401" y="1894522"/>
            <a:ext cx="433547" cy="573200"/>
          </a:xfrm>
          <a:custGeom>
            <a:avLst/>
            <a:gdLst/>
            <a:ahLst/>
            <a:cxnLst/>
            <a:rect l="l" t="t" r="r" b="b"/>
            <a:pathLst>
              <a:path w="433547" h="573200">
                <a:moveTo>
                  <a:pt x="0" y="0"/>
                </a:moveTo>
                <a:lnTo>
                  <a:pt x="433548" y="0"/>
                </a:lnTo>
                <a:lnTo>
                  <a:pt x="433548" y="573199"/>
                </a:lnTo>
                <a:lnTo>
                  <a:pt x="0" y="5731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78401" y="3041142"/>
            <a:ext cx="523262" cy="489963"/>
          </a:xfrm>
          <a:custGeom>
            <a:avLst/>
            <a:gdLst/>
            <a:ahLst/>
            <a:cxnLst/>
            <a:rect l="l" t="t" r="r" b="b"/>
            <a:pathLst>
              <a:path w="523262" h="489963">
                <a:moveTo>
                  <a:pt x="0" y="0"/>
                </a:moveTo>
                <a:lnTo>
                  <a:pt x="523262" y="0"/>
                </a:lnTo>
                <a:lnTo>
                  <a:pt x="523262" y="489963"/>
                </a:lnTo>
                <a:lnTo>
                  <a:pt x="0" y="4899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060608" y="1894522"/>
            <a:ext cx="573200" cy="573200"/>
          </a:xfrm>
          <a:custGeom>
            <a:avLst/>
            <a:gdLst/>
            <a:ahLst/>
            <a:cxnLst/>
            <a:rect l="l" t="t" r="r" b="b"/>
            <a:pathLst>
              <a:path w="573200" h="573200">
                <a:moveTo>
                  <a:pt x="0" y="0"/>
                </a:moveTo>
                <a:lnTo>
                  <a:pt x="573199" y="0"/>
                </a:lnTo>
                <a:lnTo>
                  <a:pt x="573199" y="573199"/>
                </a:lnTo>
                <a:lnTo>
                  <a:pt x="0" y="5731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0" y="0"/>
            <a:ext cx="18297525" cy="1334301"/>
            <a:chOff x="0" y="0"/>
            <a:chExt cx="4819101" cy="35142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19101" cy="351421"/>
            </a:xfrm>
            <a:custGeom>
              <a:avLst/>
              <a:gdLst/>
              <a:ahLst/>
              <a:cxnLst/>
              <a:rect l="l" t="t" r="r" b="b"/>
              <a:pathLst>
                <a:path w="4819101" h="351421">
                  <a:moveTo>
                    <a:pt x="0" y="0"/>
                  </a:moveTo>
                  <a:lnTo>
                    <a:pt x="4819101" y="0"/>
                  </a:lnTo>
                  <a:lnTo>
                    <a:pt x="4819101" y="351421"/>
                  </a:lnTo>
                  <a:lnTo>
                    <a:pt x="0" y="351421"/>
                  </a:lnTo>
                  <a:close/>
                </a:path>
              </a:pathLst>
            </a:custGeom>
            <a:solidFill>
              <a:srgbClr val="CFDAE8">
                <a:alpha val="75686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819101" cy="389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3197953" y="592388"/>
            <a:ext cx="1488980" cy="364626"/>
          </a:xfrm>
          <a:custGeom>
            <a:avLst/>
            <a:gdLst/>
            <a:ahLst/>
            <a:cxnLst/>
            <a:rect l="l" t="t" r="r" b="b"/>
            <a:pathLst>
              <a:path w="1488980" h="364626">
                <a:moveTo>
                  <a:pt x="0" y="0"/>
                </a:moveTo>
                <a:lnTo>
                  <a:pt x="1488979" y="0"/>
                </a:lnTo>
                <a:lnTo>
                  <a:pt x="1488979" y="364626"/>
                </a:lnTo>
                <a:lnTo>
                  <a:pt x="0" y="3646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742594" y="1799272"/>
            <a:ext cx="6318014" cy="2878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регистр взрослых пациентов</a:t>
            </a:r>
            <a:r>
              <a:rPr lang="en-US" sz="180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,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нуждающихся в медицинской реабилитации</a:t>
            </a:r>
          </a:p>
          <a:p>
            <a:pPr algn="l">
              <a:lnSpc>
                <a:spcPts val="2520"/>
              </a:lnSpc>
            </a:pPr>
            <a:endParaRPr lang="en-US" sz="180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листы ожидания</a:t>
            </a:r>
            <a:r>
              <a:rPr lang="en-US" sz="180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для пациентов,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которые направлены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на медицинскую реабилитацию</a:t>
            </a:r>
          </a:p>
          <a:p>
            <a:pPr algn="l">
              <a:lnSpc>
                <a:spcPts val="2520"/>
              </a:lnSpc>
            </a:pPr>
            <a:endParaRPr lang="en-US" sz="180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отчеты и аналитические данные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для регионального Минздрава РФ, МИАЦ и ТФОМС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78401" y="349251"/>
            <a:ext cx="9367460" cy="679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Функциональность системы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967182" y="1799272"/>
            <a:ext cx="6228796" cy="2564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контрольные листы</a:t>
            </a:r>
            <a:r>
              <a:rPr lang="en-US" sz="180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для оценки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качества назначения и выполнения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реабилитационных мероприятий</a:t>
            </a:r>
          </a:p>
          <a:p>
            <a:pPr algn="l">
              <a:lnSpc>
                <a:spcPts val="2520"/>
              </a:lnSpc>
            </a:pPr>
            <a:endParaRPr lang="en-US" sz="180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сервисы для контроля </a:t>
            </a:r>
            <a:r>
              <a:rPr lang="en-US" sz="180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за полнотой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и корректностью заполнения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медицинской документации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в электронном виде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970569" y="9829432"/>
            <a:ext cx="119698" cy="337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0169D8"/>
                </a:solidFill>
                <a:latin typeface="Evolventa"/>
                <a:ea typeface="Evolventa"/>
                <a:cs typeface="Evolventa"/>
                <a:sym typeface="Evolventa"/>
              </a:rPr>
              <a:t>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5630909"/>
            <a:ext cx="8317072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89"/>
              </a:lnSpc>
            </a:pPr>
            <a:r>
              <a:rPr lang="en-US" sz="2899" dirty="0" err="1">
                <a:solidFill>
                  <a:schemeClr val="accent2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Все</a:t>
            </a:r>
            <a:r>
              <a:rPr lang="en-US" sz="2899" dirty="0">
                <a:solidFill>
                  <a:schemeClr val="accent2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2899" dirty="0" err="1">
                <a:solidFill>
                  <a:schemeClr val="accent2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данные</a:t>
            </a:r>
            <a:r>
              <a:rPr lang="en-US" sz="2899" dirty="0">
                <a:solidFill>
                  <a:schemeClr val="accent2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2899" dirty="0" err="1">
                <a:solidFill>
                  <a:schemeClr val="accent2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по</a:t>
            </a:r>
            <a:r>
              <a:rPr lang="en-US" sz="2899" dirty="0">
                <a:solidFill>
                  <a:schemeClr val="accent2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2899" dirty="0" err="1">
                <a:solidFill>
                  <a:schemeClr val="accent2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реабилитации</a:t>
            </a:r>
            <a:r>
              <a:rPr lang="en-US" sz="2899" dirty="0">
                <a:solidFill>
                  <a:schemeClr val="accent2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—</a:t>
            </a:r>
          </a:p>
          <a:p>
            <a:pPr algn="l">
              <a:lnSpc>
                <a:spcPts val="3189"/>
              </a:lnSpc>
            </a:pPr>
            <a:r>
              <a:rPr lang="en-US" sz="2899" dirty="0">
                <a:solidFill>
                  <a:schemeClr val="accent2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в </a:t>
            </a:r>
            <a:r>
              <a:rPr lang="en-US" sz="2899" dirty="0" err="1">
                <a:solidFill>
                  <a:schemeClr val="accent2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одной</a:t>
            </a:r>
            <a:r>
              <a:rPr lang="en-US" sz="2899" dirty="0">
                <a:solidFill>
                  <a:schemeClr val="accent2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2899" dirty="0" err="1">
                <a:solidFill>
                  <a:schemeClr val="accent2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системе</a:t>
            </a:r>
            <a:endParaRPr lang="en-US" sz="2899" dirty="0">
              <a:solidFill>
                <a:schemeClr val="accent2"/>
              </a:solidFill>
              <a:latin typeface="Evolventa Bold"/>
              <a:ea typeface="Evolventa Bold"/>
              <a:cs typeface="Evolventa Bold"/>
              <a:sym typeface="Evolventa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28700" y="6567123"/>
            <a:ext cx="7741623" cy="2038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2"/>
              </a:lnSpc>
            </a:pP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Система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по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профилю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«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Медицинская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реабилитация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» — </a:t>
            </a:r>
          </a:p>
          <a:p>
            <a:pPr algn="l">
              <a:lnSpc>
                <a:spcPts val="2682"/>
              </a:lnSpc>
            </a:pP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это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цифровой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инструмент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для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специалистов</a:t>
            </a:r>
            <a:endParaRPr lang="en-US" sz="1800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algn="l">
              <a:lnSpc>
                <a:spcPts val="2682"/>
              </a:lnSpc>
            </a:pP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по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медицинской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реабилитации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позволяющий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получать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агрегировать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анализировать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всю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необходимую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информацию</a:t>
            </a:r>
            <a:endParaRPr lang="ru-RU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algn="l">
              <a:lnSpc>
                <a:spcPts val="2682"/>
              </a:lnSpc>
            </a:pP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по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пациентам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которые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уже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направлены</a:t>
            </a:r>
            <a:endParaRPr lang="en-US" sz="1800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algn="l">
              <a:lnSpc>
                <a:spcPts val="2682"/>
              </a:lnSpc>
            </a:pP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на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реабилитацию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(</a:t>
            </a:r>
            <a:r>
              <a:rPr lang="en-US" sz="1800" dirty="0" err="1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или</a:t>
            </a:r>
            <a:r>
              <a:rPr lang="en-US" sz="1800" dirty="0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даже</a:t>
            </a:r>
            <a:r>
              <a:rPr lang="en-US" sz="1800" dirty="0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предположительно</a:t>
            </a:r>
            <a:r>
              <a:rPr lang="en-US" sz="1800" dirty="0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нуждаются</a:t>
            </a:r>
            <a:r>
              <a:rPr lang="en-US" sz="1800" dirty="0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 в </a:t>
            </a:r>
            <a:r>
              <a:rPr lang="en-US" sz="1800" dirty="0" err="1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ней</a:t>
            </a:r>
            <a:r>
              <a:rPr lang="en-US" sz="18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78401" y="8988455"/>
            <a:ext cx="7655406" cy="422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sz="1300" dirty="0" err="1">
                <a:solidFill>
                  <a:schemeClr val="accent2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Соответствует</a:t>
            </a:r>
            <a:r>
              <a:rPr lang="en-US" sz="1300" dirty="0">
                <a:solidFill>
                  <a:schemeClr val="accent2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1300" dirty="0" err="1">
                <a:solidFill>
                  <a:schemeClr val="accent2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Приказам</a:t>
            </a:r>
            <a:r>
              <a:rPr lang="en-US" sz="1300" dirty="0">
                <a:solidFill>
                  <a:schemeClr val="accent2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МЗ РФ №788н и №878н</a:t>
            </a:r>
          </a:p>
          <a:p>
            <a:pPr algn="l">
              <a:lnSpc>
                <a:spcPts val="1680"/>
              </a:lnSpc>
            </a:pPr>
            <a:r>
              <a:rPr lang="en-US" sz="1200" dirty="0" err="1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Учитывает</a:t>
            </a:r>
            <a:r>
              <a:rPr lang="en-US" sz="1200" dirty="0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200" dirty="0" err="1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все</a:t>
            </a:r>
            <a:r>
              <a:rPr lang="en-US" sz="1200" dirty="0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200" dirty="0" err="1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нормативные</a:t>
            </a:r>
            <a:r>
              <a:rPr lang="en-US" sz="1200" dirty="0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200" dirty="0" err="1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требования</a:t>
            </a:r>
            <a:r>
              <a:rPr lang="en-US" sz="1200" dirty="0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200" dirty="0" err="1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по</a:t>
            </a:r>
            <a:r>
              <a:rPr lang="en-US" sz="1200" dirty="0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200" dirty="0" err="1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профилю</a:t>
            </a:r>
            <a:r>
              <a:rPr lang="en-US" sz="1200" dirty="0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200" dirty="0" err="1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реабилитации</a:t>
            </a:r>
            <a:r>
              <a:rPr lang="en-US" sz="1200" dirty="0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200" dirty="0" err="1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взрослых</a:t>
            </a:r>
            <a:r>
              <a:rPr lang="en-US" sz="1200" dirty="0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200" dirty="0" err="1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пациентов</a:t>
            </a:r>
            <a:r>
              <a:rPr lang="en-US" sz="1200" dirty="0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 и </a:t>
            </a:r>
            <a:r>
              <a:rPr lang="en-US" sz="1200" dirty="0" err="1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детей</a:t>
            </a:r>
            <a:endParaRPr lang="en-US" sz="1200" dirty="0">
              <a:solidFill>
                <a:schemeClr val="accent2"/>
              </a:solidFill>
              <a:latin typeface="Evolventa"/>
              <a:ea typeface="Evolventa"/>
              <a:cs typeface="Evolventa"/>
              <a:sym typeface="Evolventa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6388A2B-A5FA-41D7-8701-EB814AA3A1E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944" y="370683"/>
            <a:ext cx="1347121" cy="71694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25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2000"/>
            </a:blip>
            <a:stretch>
              <a:fillRect t="-15927" b="-273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-261782"/>
            <a:ext cx="18477249" cy="10556876"/>
            <a:chOff x="0" y="0"/>
            <a:chExt cx="4866436" cy="27804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66436" cy="2780412"/>
            </a:xfrm>
            <a:custGeom>
              <a:avLst/>
              <a:gdLst/>
              <a:ahLst/>
              <a:cxnLst/>
              <a:rect l="l" t="t" r="r" b="b"/>
              <a:pathLst>
                <a:path w="4866436" h="2780412">
                  <a:moveTo>
                    <a:pt x="0" y="0"/>
                  </a:moveTo>
                  <a:lnTo>
                    <a:pt x="4866436" y="0"/>
                  </a:lnTo>
                  <a:lnTo>
                    <a:pt x="4866436" y="2780412"/>
                  </a:lnTo>
                  <a:lnTo>
                    <a:pt x="0" y="2780412"/>
                  </a:lnTo>
                  <a:close/>
                </a:path>
              </a:pathLst>
            </a:custGeom>
            <a:gradFill rotWithShape="1">
              <a:gsLst>
                <a:gs pos="0">
                  <a:srgbClr val="478EC2">
                    <a:alpha val="80000"/>
                  </a:srgbClr>
                </a:gs>
                <a:gs pos="100000">
                  <a:srgbClr val="073F8B">
                    <a:alpha val="8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66436" cy="2818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8297525" cy="1334301"/>
            <a:chOff x="0" y="0"/>
            <a:chExt cx="4819101" cy="35142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9101" cy="351421"/>
            </a:xfrm>
            <a:custGeom>
              <a:avLst/>
              <a:gdLst/>
              <a:ahLst/>
              <a:cxnLst/>
              <a:rect l="l" t="t" r="r" b="b"/>
              <a:pathLst>
                <a:path w="4819101" h="351421">
                  <a:moveTo>
                    <a:pt x="0" y="0"/>
                  </a:moveTo>
                  <a:lnTo>
                    <a:pt x="4819101" y="0"/>
                  </a:lnTo>
                  <a:lnTo>
                    <a:pt x="4819101" y="351421"/>
                  </a:lnTo>
                  <a:lnTo>
                    <a:pt x="0" y="351421"/>
                  </a:lnTo>
                  <a:close/>
                </a:path>
              </a:pathLst>
            </a:custGeom>
            <a:solidFill>
              <a:srgbClr val="CFDAE8">
                <a:alpha val="75686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9101" cy="389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-339732"/>
            <a:ext cx="10722606" cy="8229600"/>
          </a:xfrm>
          <a:custGeom>
            <a:avLst/>
            <a:gdLst/>
            <a:ahLst/>
            <a:cxnLst/>
            <a:rect l="l" t="t" r="r" b="b"/>
            <a:pathLst>
              <a:path w="10722606" h="8229600">
                <a:moveTo>
                  <a:pt x="0" y="0"/>
                </a:moveTo>
                <a:lnTo>
                  <a:pt x="10722606" y="0"/>
                </a:lnTo>
                <a:lnTo>
                  <a:pt x="107226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78401" y="349251"/>
            <a:ext cx="9367460" cy="679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Функциональность</a:t>
            </a:r>
            <a:r>
              <a:rPr lang="en-US" sz="4000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000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системы</a:t>
            </a:r>
            <a:endParaRPr lang="en-US" sz="4000" dirty="0">
              <a:solidFill>
                <a:srgbClr val="95AEC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589596" y="2342504"/>
            <a:ext cx="17161428" cy="6915796"/>
            <a:chOff x="0" y="0"/>
            <a:chExt cx="4519882" cy="182144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519882" cy="1821444"/>
            </a:xfrm>
            <a:custGeom>
              <a:avLst/>
              <a:gdLst/>
              <a:ahLst/>
              <a:cxnLst/>
              <a:rect l="l" t="t" r="r" b="b"/>
              <a:pathLst>
                <a:path w="4519882" h="1821444">
                  <a:moveTo>
                    <a:pt x="23007" y="0"/>
                  </a:moveTo>
                  <a:lnTo>
                    <a:pt x="4496875" y="0"/>
                  </a:lnTo>
                  <a:cubicBezTo>
                    <a:pt x="4509582" y="0"/>
                    <a:pt x="4519882" y="10301"/>
                    <a:pt x="4519882" y="23007"/>
                  </a:cubicBezTo>
                  <a:lnTo>
                    <a:pt x="4519882" y="1798437"/>
                  </a:lnTo>
                  <a:cubicBezTo>
                    <a:pt x="4519882" y="1811143"/>
                    <a:pt x="4509582" y="1821444"/>
                    <a:pt x="4496875" y="1821444"/>
                  </a:cubicBezTo>
                  <a:lnTo>
                    <a:pt x="23007" y="1821444"/>
                  </a:lnTo>
                  <a:cubicBezTo>
                    <a:pt x="10301" y="1821444"/>
                    <a:pt x="0" y="1811143"/>
                    <a:pt x="0" y="1798437"/>
                  </a:cubicBezTo>
                  <a:lnTo>
                    <a:pt x="0" y="23007"/>
                  </a:lnTo>
                  <a:cubicBezTo>
                    <a:pt x="0" y="10301"/>
                    <a:pt x="10301" y="0"/>
                    <a:pt x="23007" y="0"/>
                  </a:cubicBez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4519882" cy="1907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6273849"/>
            <a:ext cx="1721501" cy="1539706"/>
            <a:chOff x="0" y="0"/>
            <a:chExt cx="453399" cy="40551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53399" cy="405519"/>
            </a:xfrm>
            <a:custGeom>
              <a:avLst/>
              <a:gdLst/>
              <a:ahLst/>
              <a:cxnLst/>
              <a:rect l="l" t="t" r="r" b="b"/>
              <a:pathLst>
                <a:path w="453399" h="405519">
                  <a:moveTo>
                    <a:pt x="148407" y="0"/>
                  </a:moveTo>
                  <a:lnTo>
                    <a:pt x="304992" y="0"/>
                  </a:lnTo>
                  <a:cubicBezTo>
                    <a:pt x="386955" y="0"/>
                    <a:pt x="453399" y="66444"/>
                    <a:pt x="453399" y="148407"/>
                  </a:cubicBezTo>
                  <a:lnTo>
                    <a:pt x="453399" y="257112"/>
                  </a:lnTo>
                  <a:cubicBezTo>
                    <a:pt x="453399" y="339075"/>
                    <a:pt x="386955" y="405519"/>
                    <a:pt x="304992" y="405519"/>
                  </a:cubicBezTo>
                  <a:lnTo>
                    <a:pt x="148407" y="405519"/>
                  </a:lnTo>
                  <a:cubicBezTo>
                    <a:pt x="66444" y="405519"/>
                    <a:pt x="0" y="339075"/>
                    <a:pt x="0" y="257112"/>
                  </a:cubicBezTo>
                  <a:lnTo>
                    <a:pt x="0" y="148407"/>
                  </a:lnTo>
                  <a:cubicBezTo>
                    <a:pt x="0" y="66444"/>
                    <a:pt x="66444" y="0"/>
                    <a:pt x="14840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99CB48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453399" cy="491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561121" y="6254799"/>
            <a:ext cx="1721501" cy="1558756"/>
            <a:chOff x="0" y="0"/>
            <a:chExt cx="453399" cy="41053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3399" cy="410537"/>
            </a:xfrm>
            <a:custGeom>
              <a:avLst/>
              <a:gdLst/>
              <a:ahLst/>
              <a:cxnLst/>
              <a:rect l="l" t="t" r="r" b="b"/>
              <a:pathLst>
                <a:path w="453399" h="410537">
                  <a:moveTo>
                    <a:pt x="148407" y="0"/>
                  </a:moveTo>
                  <a:lnTo>
                    <a:pt x="304992" y="0"/>
                  </a:lnTo>
                  <a:cubicBezTo>
                    <a:pt x="386955" y="0"/>
                    <a:pt x="453399" y="66444"/>
                    <a:pt x="453399" y="148407"/>
                  </a:cubicBezTo>
                  <a:lnTo>
                    <a:pt x="453399" y="262129"/>
                  </a:lnTo>
                  <a:cubicBezTo>
                    <a:pt x="453399" y="344092"/>
                    <a:pt x="386955" y="410537"/>
                    <a:pt x="304992" y="410537"/>
                  </a:cubicBezTo>
                  <a:lnTo>
                    <a:pt x="148407" y="410537"/>
                  </a:lnTo>
                  <a:cubicBezTo>
                    <a:pt x="66444" y="410537"/>
                    <a:pt x="0" y="344092"/>
                    <a:pt x="0" y="262129"/>
                  </a:cubicBezTo>
                  <a:lnTo>
                    <a:pt x="0" y="148407"/>
                  </a:lnTo>
                  <a:cubicBezTo>
                    <a:pt x="0" y="66444"/>
                    <a:pt x="66444" y="0"/>
                    <a:pt x="14840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4C866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85725"/>
              <a:ext cx="453399" cy="496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28700" y="3970872"/>
            <a:ext cx="1721501" cy="1558756"/>
            <a:chOff x="0" y="0"/>
            <a:chExt cx="453399" cy="41053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53399" cy="410537"/>
            </a:xfrm>
            <a:custGeom>
              <a:avLst/>
              <a:gdLst/>
              <a:ahLst/>
              <a:cxnLst/>
              <a:rect l="l" t="t" r="r" b="b"/>
              <a:pathLst>
                <a:path w="453399" h="410537">
                  <a:moveTo>
                    <a:pt x="148407" y="0"/>
                  </a:moveTo>
                  <a:lnTo>
                    <a:pt x="304992" y="0"/>
                  </a:lnTo>
                  <a:cubicBezTo>
                    <a:pt x="386955" y="0"/>
                    <a:pt x="453399" y="66444"/>
                    <a:pt x="453399" y="148407"/>
                  </a:cubicBezTo>
                  <a:lnTo>
                    <a:pt x="453399" y="262129"/>
                  </a:lnTo>
                  <a:cubicBezTo>
                    <a:pt x="453399" y="344092"/>
                    <a:pt x="386955" y="410537"/>
                    <a:pt x="304992" y="410537"/>
                  </a:cubicBezTo>
                  <a:lnTo>
                    <a:pt x="148407" y="410537"/>
                  </a:lnTo>
                  <a:cubicBezTo>
                    <a:pt x="66444" y="410537"/>
                    <a:pt x="0" y="344092"/>
                    <a:pt x="0" y="262129"/>
                  </a:cubicBezTo>
                  <a:lnTo>
                    <a:pt x="0" y="148407"/>
                  </a:lnTo>
                  <a:cubicBezTo>
                    <a:pt x="0" y="66444"/>
                    <a:pt x="66444" y="0"/>
                    <a:pt x="14840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99CB48"/>
              </a:solidFill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85725"/>
              <a:ext cx="453399" cy="496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4851914" y="3979529"/>
            <a:ext cx="1906858" cy="1970415"/>
            <a:chOff x="0" y="0"/>
            <a:chExt cx="502218" cy="51895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02218" cy="518957"/>
            </a:xfrm>
            <a:custGeom>
              <a:avLst/>
              <a:gdLst/>
              <a:ahLst/>
              <a:cxnLst/>
              <a:rect l="l" t="t" r="r" b="b"/>
              <a:pathLst>
                <a:path w="502218" h="518957">
                  <a:moveTo>
                    <a:pt x="133981" y="0"/>
                  </a:moveTo>
                  <a:lnTo>
                    <a:pt x="368236" y="0"/>
                  </a:lnTo>
                  <a:cubicBezTo>
                    <a:pt x="442232" y="0"/>
                    <a:pt x="502218" y="59985"/>
                    <a:pt x="502218" y="133981"/>
                  </a:cubicBezTo>
                  <a:lnTo>
                    <a:pt x="502218" y="384976"/>
                  </a:lnTo>
                  <a:cubicBezTo>
                    <a:pt x="502218" y="420510"/>
                    <a:pt x="488102" y="454588"/>
                    <a:pt x="462976" y="479715"/>
                  </a:cubicBezTo>
                  <a:cubicBezTo>
                    <a:pt x="437849" y="504841"/>
                    <a:pt x="403771" y="518957"/>
                    <a:pt x="368236" y="518957"/>
                  </a:cubicBezTo>
                  <a:lnTo>
                    <a:pt x="133981" y="518957"/>
                  </a:lnTo>
                  <a:cubicBezTo>
                    <a:pt x="59985" y="518957"/>
                    <a:pt x="0" y="458971"/>
                    <a:pt x="0" y="384976"/>
                  </a:cubicBezTo>
                  <a:lnTo>
                    <a:pt x="0" y="133981"/>
                  </a:lnTo>
                  <a:cubicBezTo>
                    <a:pt x="0" y="98447"/>
                    <a:pt x="14116" y="64369"/>
                    <a:pt x="39242" y="39242"/>
                  </a:cubicBezTo>
                  <a:cubicBezTo>
                    <a:pt x="64369" y="14116"/>
                    <a:pt x="98447" y="0"/>
                    <a:pt x="13398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5087D0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85725"/>
              <a:ext cx="502218" cy="6046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162688" y="3979529"/>
            <a:ext cx="1906858" cy="1970415"/>
            <a:chOff x="0" y="0"/>
            <a:chExt cx="502218" cy="51895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02218" cy="518957"/>
            </a:xfrm>
            <a:custGeom>
              <a:avLst/>
              <a:gdLst/>
              <a:ahLst/>
              <a:cxnLst/>
              <a:rect l="l" t="t" r="r" b="b"/>
              <a:pathLst>
                <a:path w="502218" h="518957">
                  <a:moveTo>
                    <a:pt x="133981" y="0"/>
                  </a:moveTo>
                  <a:lnTo>
                    <a:pt x="368236" y="0"/>
                  </a:lnTo>
                  <a:cubicBezTo>
                    <a:pt x="442232" y="0"/>
                    <a:pt x="502218" y="59985"/>
                    <a:pt x="502218" y="133981"/>
                  </a:cubicBezTo>
                  <a:lnTo>
                    <a:pt x="502218" y="384976"/>
                  </a:lnTo>
                  <a:cubicBezTo>
                    <a:pt x="502218" y="420510"/>
                    <a:pt x="488102" y="454588"/>
                    <a:pt x="462976" y="479715"/>
                  </a:cubicBezTo>
                  <a:cubicBezTo>
                    <a:pt x="437849" y="504841"/>
                    <a:pt x="403771" y="518957"/>
                    <a:pt x="368236" y="518957"/>
                  </a:cubicBezTo>
                  <a:lnTo>
                    <a:pt x="133981" y="518957"/>
                  </a:lnTo>
                  <a:cubicBezTo>
                    <a:pt x="59985" y="518957"/>
                    <a:pt x="0" y="458971"/>
                    <a:pt x="0" y="384976"/>
                  </a:cubicBezTo>
                  <a:lnTo>
                    <a:pt x="0" y="133981"/>
                  </a:lnTo>
                  <a:cubicBezTo>
                    <a:pt x="0" y="98447"/>
                    <a:pt x="14116" y="64369"/>
                    <a:pt x="39242" y="39242"/>
                  </a:cubicBezTo>
                  <a:cubicBezTo>
                    <a:pt x="64369" y="14116"/>
                    <a:pt x="98447" y="0"/>
                    <a:pt x="13398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5087D0"/>
              </a:solidFill>
              <a:prstDash val="solid"/>
              <a:round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85725"/>
              <a:ext cx="502218" cy="6046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3591971" y="3950002"/>
            <a:ext cx="1721501" cy="1558756"/>
            <a:chOff x="0" y="0"/>
            <a:chExt cx="453399" cy="410537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53399" cy="410537"/>
            </a:xfrm>
            <a:custGeom>
              <a:avLst/>
              <a:gdLst/>
              <a:ahLst/>
              <a:cxnLst/>
              <a:rect l="l" t="t" r="r" b="b"/>
              <a:pathLst>
                <a:path w="453399" h="410537">
                  <a:moveTo>
                    <a:pt x="148407" y="0"/>
                  </a:moveTo>
                  <a:lnTo>
                    <a:pt x="304992" y="0"/>
                  </a:lnTo>
                  <a:cubicBezTo>
                    <a:pt x="386955" y="0"/>
                    <a:pt x="453399" y="66444"/>
                    <a:pt x="453399" y="148407"/>
                  </a:cubicBezTo>
                  <a:lnTo>
                    <a:pt x="453399" y="262129"/>
                  </a:lnTo>
                  <a:cubicBezTo>
                    <a:pt x="453399" y="344092"/>
                    <a:pt x="386955" y="410537"/>
                    <a:pt x="304992" y="410537"/>
                  </a:cubicBezTo>
                  <a:lnTo>
                    <a:pt x="148407" y="410537"/>
                  </a:lnTo>
                  <a:cubicBezTo>
                    <a:pt x="66444" y="410537"/>
                    <a:pt x="0" y="344092"/>
                    <a:pt x="0" y="262129"/>
                  </a:cubicBezTo>
                  <a:lnTo>
                    <a:pt x="0" y="148407"/>
                  </a:lnTo>
                  <a:cubicBezTo>
                    <a:pt x="0" y="66444"/>
                    <a:pt x="66444" y="0"/>
                    <a:pt x="14840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4C866"/>
              </a:solidFill>
              <a:prstDash val="solid"/>
              <a:round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85725"/>
              <a:ext cx="453399" cy="496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613295" y="3979529"/>
            <a:ext cx="1721501" cy="1558756"/>
            <a:chOff x="0" y="0"/>
            <a:chExt cx="453399" cy="410537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53399" cy="410537"/>
            </a:xfrm>
            <a:custGeom>
              <a:avLst/>
              <a:gdLst/>
              <a:ahLst/>
              <a:cxnLst/>
              <a:rect l="l" t="t" r="r" b="b"/>
              <a:pathLst>
                <a:path w="453399" h="410537">
                  <a:moveTo>
                    <a:pt x="148407" y="0"/>
                  </a:moveTo>
                  <a:lnTo>
                    <a:pt x="304992" y="0"/>
                  </a:lnTo>
                  <a:cubicBezTo>
                    <a:pt x="386955" y="0"/>
                    <a:pt x="453399" y="66444"/>
                    <a:pt x="453399" y="148407"/>
                  </a:cubicBezTo>
                  <a:lnTo>
                    <a:pt x="453399" y="262129"/>
                  </a:lnTo>
                  <a:cubicBezTo>
                    <a:pt x="453399" y="344092"/>
                    <a:pt x="386955" y="410537"/>
                    <a:pt x="304992" y="410537"/>
                  </a:cubicBezTo>
                  <a:lnTo>
                    <a:pt x="148407" y="410537"/>
                  </a:lnTo>
                  <a:cubicBezTo>
                    <a:pt x="66444" y="410537"/>
                    <a:pt x="0" y="344092"/>
                    <a:pt x="0" y="262129"/>
                  </a:cubicBezTo>
                  <a:lnTo>
                    <a:pt x="0" y="148407"/>
                  </a:lnTo>
                  <a:cubicBezTo>
                    <a:pt x="0" y="66444"/>
                    <a:pt x="66444" y="0"/>
                    <a:pt x="14840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4C866"/>
              </a:solidFill>
              <a:prstDash val="solid"/>
              <a:round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0" y="-85725"/>
              <a:ext cx="453399" cy="496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11818698" y="4111526"/>
            <a:ext cx="1280592" cy="1095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Фиксация</a:t>
            </a: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результатов</a:t>
            </a:r>
            <a:endParaRPr lang="en-US" sz="1600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algn="ctr">
              <a:lnSpc>
                <a:spcPts val="2240"/>
              </a:lnSpc>
            </a:pP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лечения</a:t>
            </a:r>
            <a:endParaRPr lang="en-US" sz="1600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в </a:t>
            </a: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системе</a:t>
            </a:r>
            <a:endParaRPr lang="en-US" sz="1600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</p:txBody>
      </p:sp>
      <p:grpSp>
        <p:nvGrpSpPr>
          <p:cNvPr id="36" name="Group 36"/>
          <p:cNvGrpSpPr/>
          <p:nvPr/>
        </p:nvGrpSpPr>
        <p:grpSpPr>
          <a:xfrm>
            <a:off x="7007301" y="3979529"/>
            <a:ext cx="1906858" cy="1970415"/>
            <a:chOff x="0" y="0"/>
            <a:chExt cx="502218" cy="518957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02218" cy="518957"/>
            </a:xfrm>
            <a:custGeom>
              <a:avLst/>
              <a:gdLst/>
              <a:ahLst/>
              <a:cxnLst/>
              <a:rect l="l" t="t" r="r" b="b"/>
              <a:pathLst>
                <a:path w="502218" h="518957">
                  <a:moveTo>
                    <a:pt x="133981" y="0"/>
                  </a:moveTo>
                  <a:lnTo>
                    <a:pt x="368236" y="0"/>
                  </a:lnTo>
                  <a:cubicBezTo>
                    <a:pt x="442232" y="0"/>
                    <a:pt x="502218" y="59985"/>
                    <a:pt x="502218" y="133981"/>
                  </a:cubicBezTo>
                  <a:lnTo>
                    <a:pt x="502218" y="384976"/>
                  </a:lnTo>
                  <a:cubicBezTo>
                    <a:pt x="502218" y="420510"/>
                    <a:pt x="488102" y="454588"/>
                    <a:pt x="462976" y="479715"/>
                  </a:cubicBezTo>
                  <a:cubicBezTo>
                    <a:pt x="437849" y="504841"/>
                    <a:pt x="403771" y="518957"/>
                    <a:pt x="368236" y="518957"/>
                  </a:cubicBezTo>
                  <a:lnTo>
                    <a:pt x="133981" y="518957"/>
                  </a:lnTo>
                  <a:cubicBezTo>
                    <a:pt x="59985" y="518957"/>
                    <a:pt x="0" y="458971"/>
                    <a:pt x="0" y="384976"/>
                  </a:cubicBezTo>
                  <a:lnTo>
                    <a:pt x="0" y="133981"/>
                  </a:lnTo>
                  <a:cubicBezTo>
                    <a:pt x="0" y="98447"/>
                    <a:pt x="14116" y="64369"/>
                    <a:pt x="39242" y="39242"/>
                  </a:cubicBezTo>
                  <a:cubicBezTo>
                    <a:pt x="64369" y="14116"/>
                    <a:pt x="98447" y="0"/>
                    <a:pt x="13398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5087D0"/>
              </a:solidFill>
              <a:prstDash val="solid"/>
              <a:round/>
            </a:ln>
          </p:spPr>
        </p:sp>
        <p:sp>
          <p:nvSpPr>
            <p:cNvPr id="38" name="TextBox 38"/>
            <p:cNvSpPr txBox="1"/>
            <p:nvPr/>
          </p:nvSpPr>
          <p:spPr>
            <a:xfrm>
              <a:off x="0" y="-85725"/>
              <a:ext cx="502218" cy="6046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sp>
        <p:nvSpPr>
          <p:cNvPr id="39" name="TextBox 39"/>
          <p:cNvSpPr txBox="1"/>
          <p:nvPr/>
        </p:nvSpPr>
        <p:spPr>
          <a:xfrm rot="-5400000">
            <a:off x="2593507" y="4227493"/>
            <a:ext cx="2957780" cy="248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 dirty="0" err="1">
                <a:solidFill>
                  <a:schemeClr val="accent2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Начало</a:t>
            </a:r>
            <a:r>
              <a:rPr lang="en-US" sz="1600" dirty="0">
                <a:solidFill>
                  <a:srgbClr val="E735C3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        </a:t>
            </a:r>
            <a:r>
              <a:rPr lang="en-US" sz="1600" dirty="0" err="1">
                <a:solidFill>
                  <a:schemeClr val="accent2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реабилитации</a:t>
            </a:r>
            <a:endParaRPr lang="en-US" sz="1600" dirty="0">
              <a:solidFill>
                <a:schemeClr val="accent2"/>
              </a:solidFill>
              <a:latin typeface="Evolventa Bold"/>
              <a:ea typeface="Evolventa Bold"/>
              <a:cs typeface="Evolventa Bold"/>
              <a:sym typeface="Evolventa Bold"/>
            </a:endParaRPr>
          </a:p>
        </p:txBody>
      </p:sp>
      <p:grpSp>
        <p:nvGrpSpPr>
          <p:cNvPr id="40" name="Group 40"/>
          <p:cNvGrpSpPr/>
          <p:nvPr/>
        </p:nvGrpSpPr>
        <p:grpSpPr>
          <a:xfrm>
            <a:off x="15561121" y="3950002"/>
            <a:ext cx="1721501" cy="1558756"/>
            <a:chOff x="0" y="0"/>
            <a:chExt cx="453399" cy="410537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453399" cy="410537"/>
            </a:xfrm>
            <a:custGeom>
              <a:avLst/>
              <a:gdLst/>
              <a:ahLst/>
              <a:cxnLst/>
              <a:rect l="l" t="t" r="r" b="b"/>
              <a:pathLst>
                <a:path w="453399" h="410537">
                  <a:moveTo>
                    <a:pt x="148407" y="0"/>
                  </a:moveTo>
                  <a:lnTo>
                    <a:pt x="304992" y="0"/>
                  </a:lnTo>
                  <a:cubicBezTo>
                    <a:pt x="386955" y="0"/>
                    <a:pt x="453399" y="66444"/>
                    <a:pt x="453399" y="148407"/>
                  </a:cubicBezTo>
                  <a:lnTo>
                    <a:pt x="453399" y="262129"/>
                  </a:lnTo>
                  <a:cubicBezTo>
                    <a:pt x="453399" y="344092"/>
                    <a:pt x="386955" y="410537"/>
                    <a:pt x="304992" y="410537"/>
                  </a:cubicBezTo>
                  <a:lnTo>
                    <a:pt x="148407" y="410537"/>
                  </a:lnTo>
                  <a:cubicBezTo>
                    <a:pt x="66444" y="410537"/>
                    <a:pt x="0" y="344092"/>
                    <a:pt x="0" y="262129"/>
                  </a:cubicBezTo>
                  <a:lnTo>
                    <a:pt x="0" y="148407"/>
                  </a:lnTo>
                  <a:cubicBezTo>
                    <a:pt x="0" y="66444"/>
                    <a:pt x="66444" y="0"/>
                    <a:pt x="14840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4C866"/>
              </a:solidFill>
              <a:prstDash val="solid"/>
              <a:round/>
            </a:ln>
          </p:spPr>
        </p:sp>
        <p:sp>
          <p:nvSpPr>
            <p:cNvPr id="42" name="TextBox 42"/>
            <p:cNvSpPr txBox="1"/>
            <p:nvPr/>
          </p:nvSpPr>
          <p:spPr>
            <a:xfrm>
              <a:off x="0" y="-85725"/>
              <a:ext cx="453399" cy="496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sp>
        <p:nvSpPr>
          <p:cNvPr id="43" name="AutoShape 43"/>
          <p:cNvSpPr/>
          <p:nvPr/>
        </p:nvSpPr>
        <p:spPr>
          <a:xfrm flipH="1" flipV="1">
            <a:off x="1784669" y="7861245"/>
            <a:ext cx="9525" cy="1396990"/>
          </a:xfrm>
          <a:prstGeom prst="line">
            <a:avLst/>
          </a:prstGeom>
          <a:ln w="19050" cap="flat">
            <a:solidFill>
              <a:srgbClr val="95AEC3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44" name="AutoShape 44"/>
          <p:cNvSpPr/>
          <p:nvPr/>
        </p:nvSpPr>
        <p:spPr>
          <a:xfrm>
            <a:off x="6763517" y="4787482"/>
            <a:ext cx="243784" cy="0"/>
          </a:xfrm>
          <a:prstGeom prst="line">
            <a:avLst/>
          </a:prstGeom>
          <a:ln w="19050" cap="flat">
            <a:solidFill>
              <a:srgbClr val="95AEC3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45" name="AutoShape 45"/>
          <p:cNvSpPr/>
          <p:nvPr/>
        </p:nvSpPr>
        <p:spPr>
          <a:xfrm>
            <a:off x="8900216" y="4777957"/>
            <a:ext cx="243784" cy="0"/>
          </a:xfrm>
          <a:prstGeom prst="line">
            <a:avLst/>
          </a:prstGeom>
          <a:ln w="19050" cap="flat">
            <a:solidFill>
              <a:srgbClr val="95AEC3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46" name="AutoShape 46"/>
          <p:cNvSpPr/>
          <p:nvPr/>
        </p:nvSpPr>
        <p:spPr>
          <a:xfrm>
            <a:off x="13334796" y="4768432"/>
            <a:ext cx="243784" cy="0"/>
          </a:xfrm>
          <a:prstGeom prst="line">
            <a:avLst/>
          </a:prstGeom>
          <a:ln w="19050" cap="flat">
            <a:solidFill>
              <a:srgbClr val="95AEC3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47" name="AutoShape 47"/>
          <p:cNvSpPr/>
          <p:nvPr/>
        </p:nvSpPr>
        <p:spPr>
          <a:xfrm>
            <a:off x="15313471" y="4719855"/>
            <a:ext cx="243784" cy="0"/>
          </a:xfrm>
          <a:prstGeom prst="line">
            <a:avLst/>
          </a:prstGeom>
          <a:ln w="19050" cap="flat">
            <a:solidFill>
              <a:srgbClr val="95AEC3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48" name="AutoShape 48"/>
          <p:cNvSpPr/>
          <p:nvPr/>
        </p:nvSpPr>
        <p:spPr>
          <a:xfrm>
            <a:off x="11069546" y="4768432"/>
            <a:ext cx="481315" cy="0"/>
          </a:xfrm>
          <a:prstGeom prst="line">
            <a:avLst/>
          </a:prstGeom>
          <a:ln w="19050" cap="flat">
            <a:solidFill>
              <a:srgbClr val="95AEC3"/>
            </a:solidFill>
            <a:prstDash val="sysDash"/>
            <a:headEnd type="none" w="sm" len="sm"/>
            <a:tailEnd type="triangle" w="lg" len="med"/>
          </a:ln>
        </p:spPr>
      </p:sp>
      <p:sp>
        <p:nvSpPr>
          <p:cNvPr id="49" name="AutoShape 49"/>
          <p:cNvSpPr/>
          <p:nvPr/>
        </p:nvSpPr>
        <p:spPr>
          <a:xfrm>
            <a:off x="2795581" y="4787482"/>
            <a:ext cx="2056333" cy="0"/>
          </a:xfrm>
          <a:prstGeom prst="line">
            <a:avLst/>
          </a:prstGeom>
          <a:ln w="19050" cap="flat">
            <a:solidFill>
              <a:srgbClr val="95AEC3"/>
            </a:solidFill>
            <a:prstDash val="sysDash"/>
            <a:headEnd type="none" w="sm" len="sm"/>
            <a:tailEnd type="triangle" w="lg" len="med"/>
          </a:ln>
        </p:spPr>
      </p:sp>
      <p:sp>
        <p:nvSpPr>
          <p:cNvPr id="50" name="AutoShape 50"/>
          <p:cNvSpPr/>
          <p:nvPr/>
        </p:nvSpPr>
        <p:spPr>
          <a:xfrm flipV="1">
            <a:off x="1784669" y="5603592"/>
            <a:ext cx="0" cy="670257"/>
          </a:xfrm>
          <a:prstGeom prst="line">
            <a:avLst/>
          </a:prstGeom>
          <a:ln w="19050" cap="flat">
            <a:solidFill>
              <a:srgbClr val="95AEC3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51" name="AutoShape 51"/>
          <p:cNvSpPr/>
          <p:nvPr/>
        </p:nvSpPr>
        <p:spPr>
          <a:xfrm>
            <a:off x="16454276" y="5529628"/>
            <a:ext cx="0" cy="670257"/>
          </a:xfrm>
          <a:prstGeom prst="line">
            <a:avLst/>
          </a:prstGeom>
          <a:ln w="19050" cap="flat">
            <a:solidFill>
              <a:srgbClr val="95AEC3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52" name="AutoShape 52"/>
          <p:cNvSpPr/>
          <p:nvPr/>
        </p:nvSpPr>
        <p:spPr>
          <a:xfrm>
            <a:off x="16412347" y="7813555"/>
            <a:ext cx="0" cy="1397023"/>
          </a:xfrm>
          <a:prstGeom prst="line">
            <a:avLst/>
          </a:prstGeom>
          <a:ln w="19050" cap="flat">
            <a:solidFill>
              <a:srgbClr val="95AEC3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53" name="TextBox 53"/>
          <p:cNvSpPr txBox="1"/>
          <p:nvPr/>
        </p:nvSpPr>
        <p:spPr>
          <a:xfrm>
            <a:off x="1023341" y="6551575"/>
            <a:ext cx="1652207" cy="81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Включение</a:t>
            </a: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пациента</a:t>
            </a:r>
            <a:endParaRPr lang="en-US" sz="1600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в </a:t>
            </a:r>
            <a:r>
              <a:rPr lang="en-US" sz="1600" dirty="0" err="1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регистр</a:t>
            </a:r>
            <a:endParaRPr lang="en-US" sz="1600" dirty="0">
              <a:solidFill>
                <a:srgbClr val="000000"/>
              </a:solidFill>
              <a:latin typeface="Evolventa Bold"/>
              <a:ea typeface="Evolventa Bold"/>
              <a:cs typeface="Evolventa Bold"/>
              <a:sym typeface="Evolventa Bold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15770671" y="6434970"/>
            <a:ext cx="1348158" cy="1095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Получение</a:t>
            </a: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данных</a:t>
            </a: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о </a:t>
            </a: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выбытии</a:t>
            </a: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пациента</a:t>
            </a: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212873" y="4138758"/>
            <a:ext cx="1273145" cy="1095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Постановка</a:t>
            </a: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пациента</a:t>
            </a:r>
            <a:endParaRPr lang="en-US" sz="1600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в </a:t>
            </a:r>
            <a:r>
              <a:rPr lang="en-US" sz="1600" dirty="0" err="1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лист</a:t>
            </a:r>
            <a:r>
              <a:rPr lang="en-US" sz="1600" dirty="0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ожидания</a:t>
            </a:r>
            <a:endParaRPr lang="en-US" sz="1600" dirty="0">
              <a:solidFill>
                <a:srgbClr val="000000"/>
              </a:solidFill>
              <a:latin typeface="Evolventa Bold"/>
              <a:ea typeface="Evolventa Bold"/>
              <a:cs typeface="Evolventa Bold"/>
              <a:sym typeface="Evolventa Bold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5042157" y="2872932"/>
            <a:ext cx="3442719" cy="321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 spc="4">
                <a:solidFill>
                  <a:srgbClr val="5087D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Прохождение реабилитации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4934358" y="4153708"/>
            <a:ext cx="1721360" cy="1701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Поступление</a:t>
            </a:r>
            <a:endParaRPr lang="en-US" sz="1600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в </a:t>
            </a: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систему</a:t>
            </a: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медицинской</a:t>
            </a: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документации</a:t>
            </a:r>
            <a:endParaRPr lang="en-US" sz="1600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в </a:t>
            </a: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ходе</a:t>
            </a:r>
            <a:endParaRPr lang="en-US" sz="1600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algn="ctr">
              <a:lnSpc>
                <a:spcPts val="2240"/>
              </a:lnSpc>
            </a:pP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лечения</a:t>
            </a:r>
            <a:endParaRPr lang="en-US" sz="1600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</p:txBody>
      </p:sp>
      <p:sp>
        <p:nvSpPr>
          <p:cNvPr id="58" name="TextBox 58"/>
          <p:cNvSpPr txBox="1"/>
          <p:nvPr/>
        </p:nvSpPr>
        <p:spPr>
          <a:xfrm>
            <a:off x="9337565" y="4115854"/>
            <a:ext cx="1567860" cy="1702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Отслеживание</a:t>
            </a: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статуса</a:t>
            </a: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пациента</a:t>
            </a:r>
            <a:endParaRPr lang="en-US" sz="1600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algn="ctr">
              <a:lnSpc>
                <a:spcPts val="2240"/>
              </a:lnSpc>
            </a:pP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по</a:t>
            </a: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ШРМ</a:t>
            </a:r>
          </a:p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и </a:t>
            </a: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другим</a:t>
            </a: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параметрам</a:t>
            </a:r>
            <a:endParaRPr lang="en-US" sz="1600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</p:txBody>
      </p:sp>
      <p:sp>
        <p:nvSpPr>
          <p:cNvPr id="59" name="TextBox 59"/>
          <p:cNvSpPr txBox="1"/>
          <p:nvPr/>
        </p:nvSpPr>
        <p:spPr>
          <a:xfrm>
            <a:off x="13753305" y="4111526"/>
            <a:ext cx="1398833" cy="81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Контроль</a:t>
            </a: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прохожде</a:t>
            </a: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-</a:t>
            </a:r>
          </a:p>
          <a:p>
            <a:pPr algn="l">
              <a:lnSpc>
                <a:spcPts val="2240"/>
              </a:lnSpc>
            </a:pP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ния</a:t>
            </a: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лечения</a:t>
            </a:r>
            <a:endParaRPr lang="en-US" sz="1600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</p:txBody>
      </p:sp>
      <p:sp>
        <p:nvSpPr>
          <p:cNvPr id="60" name="TextBox 60"/>
          <p:cNvSpPr txBox="1"/>
          <p:nvPr/>
        </p:nvSpPr>
        <p:spPr>
          <a:xfrm>
            <a:off x="11709418" y="2872932"/>
            <a:ext cx="3442719" cy="321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 spc="4">
                <a:solidFill>
                  <a:srgbClr val="F4C866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Завершение реабилитации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978401" y="2852612"/>
            <a:ext cx="2564355" cy="597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 spc="4">
                <a:solidFill>
                  <a:srgbClr val="99CB48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Появление потребности</a:t>
            </a:r>
          </a:p>
          <a:p>
            <a:pPr algn="l">
              <a:lnSpc>
                <a:spcPts val="2240"/>
              </a:lnSpc>
            </a:pPr>
            <a:r>
              <a:rPr lang="en-US" sz="1600" spc="4">
                <a:solidFill>
                  <a:srgbClr val="99CB48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в реабилитации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4810684" y="6778618"/>
            <a:ext cx="9600807" cy="1111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Функциональность системы позволяет успешно работать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с пациентами, нуждающимися в медицинской реабилитации,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в самых разных ситуациях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7204200" y="4115854"/>
            <a:ext cx="1522618" cy="1701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Наполнение</a:t>
            </a: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сведениями</a:t>
            </a: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«</a:t>
            </a:r>
            <a:r>
              <a:rPr lang="en-US" sz="1600" dirty="0" err="1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Реабилита</a:t>
            </a:r>
            <a:r>
              <a:rPr lang="en-US" sz="1600" dirty="0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-</a:t>
            </a:r>
          </a:p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dirty="0" err="1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ционного</a:t>
            </a:r>
            <a:endParaRPr lang="en-US" sz="1600" dirty="0">
              <a:solidFill>
                <a:srgbClr val="000000"/>
              </a:solidFill>
              <a:latin typeface="Evolventa Bold"/>
              <a:ea typeface="Evolventa Bold"/>
              <a:cs typeface="Evolventa Bold"/>
              <a:sym typeface="Evolventa Bold"/>
            </a:endParaRPr>
          </a:p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dirty="0" err="1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паспорта</a:t>
            </a:r>
            <a:endParaRPr lang="en-US" sz="1600" dirty="0">
              <a:solidFill>
                <a:srgbClr val="000000"/>
              </a:solidFill>
              <a:latin typeface="Evolventa Bold"/>
              <a:ea typeface="Evolventa Bold"/>
              <a:cs typeface="Evolventa Bold"/>
              <a:sym typeface="Evolventa Bold"/>
            </a:endParaRPr>
          </a:p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dirty="0" err="1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пациента</a:t>
            </a: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»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5770671" y="4111526"/>
            <a:ext cx="1348158" cy="1095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 err="1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Дашборды</a:t>
            </a:r>
            <a:endParaRPr lang="en-US" sz="1600" dirty="0">
              <a:solidFill>
                <a:srgbClr val="000000"/>
              </a:solidFill>
              <a:latin typeface="Evolventa Bold"/>
              <a:ea typeface="Evolventa Bold"/>
              <a:cs typeface="Evolventa Bold"/>
              <a:sym typeface="Evolventa Bold"/>
            </a:endParaRPr>
          </a:p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и </a:t>
            </a: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аналити-ческая</a:t>
            </a: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информация</a:t>
            </a:r>
            <a:endParaRPr lang="en-US" sz="1600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</p:txBody>
      </p:sp>
      <p:sp>
        <p:nvSpPr>
          <p:cNvPr id="66" name="Freeform 66"/>
          <p:cNvSpPr/>
          <p:nvPr/>
        </p:nvSpPr>
        <p:spPr>
          <a:xfrm>
            <a:off x="13197953" y="592388"/>
            <a:ext cx="1488980" cy="364626"/>
          </a:xfrm>
          <a:custGeom>
            <a:avLst/>
            <a:gdLst/>
            <a:ahLst/>
            <a:cxnLst/>
            <a:rect l="l" t="t" r="r" b="b"/>
            <a:pathLst>
              <a:path w="1488980" h="364626">
                <a:moveTo>
                  <a:pt x="0" y="0"/>
                </a:moveTo>
                <a:lnTo>
                  <a:pt x="1488979" y="0"/>
                </a:lnTo>
                <a:lnTo>
                  <a:pt x="1488979" y="364626"/>
                </a:lnTo>
                <a:lnTo>
                  <a:pt x="0" y="3646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7" name="TextBox 67"/>
          <p:cNvSpPr txBox="1"/>
          <p:nvPr/>
        </p:nvSpPr>
        <p:spPr>
          <a:xfrm>
            <a:off x="17970569" y="9829432"/>
            <a:ext cx="119698" cy="337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CFDAE8"/>
                </a:solidFill>
                <a:latin typeface="Evolventa"/>
                <a:ea typeface="Evolventa"/>
                <a:cs typeface="Evolventa"/>
                <a:sym typeface="Evolventa"/>
              </a:rPr>
              <a:t>4</a:t>
            </a: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4FBCFD0-34D7-45F1-BC52-AF3BCF08DE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944" y="370683"/>
            <a:ext cx="1347121" cy="71694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97525" cy="1334301"/>
            <a:chOff x="0" y="0"/>
            <a:chExt cx="4819101" cy="3514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9101" cy="351421"/>
            </a:xfrm>
            <a:custGeom>
              <a:avLst/>
              <a:gdLst/>
              <a:ahLst/>
              <a:cxnLst/>
              <a:rect l="l" t="t" r="r" b="b"/>
              <a:pathLst>
                <a:path w="4819101" h="351421">
                  <a:moveTo>
                    <a:pt x="0" y="0"/>
                  </a:moveTo>
                  <a:lnTo>
                    <a:pt x="4819101" y="0"/>
                  </a:lnTo>
                  <a:lnTo>
                    <a:pt x="4819101" y="351421"/>
                  </a:lnTo>
                  <a:lnTo>
                    <a:pt x="0" y="351421"/>
                  </a:lnTo>
                  <a:close/>
                </a:path>
              </a:pathLst>
            </a:custGeom>
            <a:solidFill>
              <a:srgbClr val="CFDAE8">
                <a:alpha val="75686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9101" cy="389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78401" y="349251"/>
            <a:ext cx="9367460" cy="67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Описание</a:t>
            </a:r>
            <a:r>
              <a:rPr lang="en-US" sz="4000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000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проблемы</a:t>
            </a:r>
            <a:endParaRPr lang="en-US" sz="4000" dirty="0">
              <a:solidFill>
                <a:srgbClr val="95AEC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3197953" y="592388"/>
            <a:ext cx="1488980" cy="364626"/>
          </a:xfrm>
          <a:custGeom>
            <a:avLst/>
            <a:gdLst/>
            <a:ahLst/>
            <a:cxnLst/>
            <a:rect l="l" t="t" r="r" b="b"/>
            <a:pathLst>
              <a:path w="1488980" h="364626">
                <a:moveTo>
                  <a:pt x="0" y="0"/>
                </a:moveTo>
                <a:lnTo>
                  <a:pt x="1488979" y="0"/>
                </a:lnTo>
                <a:lnTo>
                  <a:pt x="1488979" y="364626"/>
                </a:lnTo>
                <a:lnTo>
                  <a:pt x="0" y="36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970569" y="9829432"/>
            <a:ext cx="119698" cy="337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0169D8"/>
                </a:solidFill>
                <a:latin typeface="Evolventa"/>
                <a:ea typeface="Evolventa"/>
                <a:cs typeface="Evolventa"/>
                <a:sym typeface="Evolventa"/>
              </a:rPr>
              <a:t>5</a:t>
            </a:r>
          </a:p>
        </p:txBody>
      </p:sp>
      <p:sp>
        <p:nvSpPr>
          <p:cNvPr id="9" name="Freeform 9"/>
          <p:cNvSpPr/>
          <p:nvPr/>
        </p:nvSpPr>
        <p:spPr>
          <a:xfrm>
            <a:off x="-1587769" y="1324776"/>
            <a:ext cx="9522998" cy="3809199"/>
          </a:xfrm>
          <a:custGeom>
            <a:avLst/>
            <a:gdLst/>
            <a:ahLst/>
            <a:cxnLst/>
            <a:rect l="l" t="t" r="r" b="b"/>
            <a:pathLst>
              <a:path w="9522998" h="3809199">
                <a:moveTo>
                  <a:pt x="0" y="0"/>
                </a:moveTo>
                <a:lnTo>
                  <a:pt x="9522998" y="0"/>
                </a:lnTo>
                <a:lnTo>
                  <a:pt x="9522998" y="3809199"/>
                </a:lnTo>
                <a:lnTo>
                  <a:pt x="0" y="38091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81225" y="1632815"/>
            <a:ext cx="7335116" cy="928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000" dirty="0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В </a:t>
            </a:r>
            <a:r>
              <a:rPr lang="en-US" sz="2000" dirty="0" err="1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России</a:t>
            </a:r>
            <a:r>
              <a:rPr lang="en-US" sz="2000" dirty="0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за</a:t>
            </a:r>
            <a:r>
              <a:rPr lang="en-US" sz="2000" dirty="0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последние</a:t>
            </a:r>
            <a:r>
              <a:rPr lang="en-US" sz="2000" dirty="0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годы</a:t>
            </a:r>
            <a:r>
              <a:rPr lang="en-US" sz="2000" dirty="0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Evolventa"/>
                <a:ea typeface="Evolventa"/>
                <a:cs typeface="Evolventa"/>
                <a:sym typeface="Evolventa"/>
              </a:rPr>
              <a:t>в 2 </a:t>
            </a:r>
            <a:r>
              <a:rPr lang="en-US" sz="2000" dirty="0" err="1">
                <a:solidFill>
                  <a:srgbClr val="C00000"/>
                </a:solidFill>
                <a:latin typeface="Evolventa"/>
                <a:ea typeface="Evolventa"/>
                <a:cs typeface="Evolventa"/>
                <a:sym typeface="Evolventa"/>
              </a:rPr>
              <a:t>раза</a:t>
            </a:r>
            <a:endParaRPr lang="en-US" sz="2000" dirty="0">
              <a:solidFill>
                <a:srgbClr val="C00000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algn="l">
              <a:lnSpc>
                <a:spcPts val="2520"/>
              </a:lnSpc>
            </a:pPr>
            <a:r>
              <a:rPr lang="en-US" sz="2000" dirty="0" err="1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выросло</a:t>
            </a:r>
            <a:r>
              <a:rPr lang="en-US" sz="2000" dirty="0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число</a:t>
            </a:r>
            <a:r>
              <a:rPr lang="en-US" sz="2000" dirty="0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пациентов</a:t>
            </a:r>
            <a:r>
              <a:rPr lang="en-US" sz="2000" dirty="0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,</a:t>
            </a:r>
          </a:p>
          <a:p>
            <a:pPr algn="l">
              <a:lnSpc>
                <a:spcPts val="2520"/>
              </a:lnSpc>
            </a:pPr>
            <a:r>
              <a:rPr lang="en-US" sz="2000" dirty="0" err="1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проходящих</a:t>
            </a:r>
            <a:r>
              <a:rPr lang="en-US" sz="2000" dirty="0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реабилитацию</a:t>
            </a:r>
            <a:endParaRPr lang="en-US" sz="2000" dirty="0">
              <a:solidFill>
                <a:srgbClr val="FFFFFF"/>
              </a:solidFill>
              <a:latin typeface="Evolventa"/>
              <a:ea typeface="Evolventa"/>
              <a:cs typeface="Evolventa"/>
              <a:sym typeface="Evolventa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8779" y="3095616"/>
            <a:ext cx="1719406" cy="128006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485" y="3165667"/>
            <a:ext cx="1650643" cy="122887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298683" y="4202434"/>
            <a:ext cx="1347224" cy="472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8"/>
              </a:lnSpc>
            </a:pPr>
            <a:r>
              <a:rPr lang="en-US" sz="2400" dirty="0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2,5</a:t>
            </a:r>
            <a:r>
              <a:rPr lang="en-US" sz="2977" dirty="0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млн</a:t>
            </a:r>
            <a:endParaRPr lang="en-US" sz="2400" dirty="0">
              <a:solidFill>
                <a:srgbClr val="FFFFFF"/>
              </a:solidFill>
              <a:latin typeface="Evolventa"/>
              <a:ea typeface="Evolventa"/>
              <a:cs typeface="Evolventa"/>
              <a:sym typeface="Evolventa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878304" y="3143650"/>
            <a:ext cx="194352" cy="1483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65"/>
              </a:lnSpc>
            </a:pPr>
            <a:r>
              <a:rPr lang="en-US" sz="1600" dirty="0">
                <a:solidFill>
                  <a:srgbClr val="D5E5F5"/>
                </a:solidFill>
                <a:latin typeface="Evolventa"/>
                <a:ea typeface="Evolventa"/>
                <a:cs typeface="Evolventa"/>
                <a:sym typeface="Evolventa"/>
              </a:rPr>
              <a:t>2023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16037" y="4334601"/>
            <a:ext cx="1347224" cy="459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8"/>
              </a:lnSpc>
            </a:pPr>
            <a:r>
              <a:rPr lang="en-US" sz="2400" dirty="0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1,3 </a:t>
            </a:r>
            <a:r>
              <a:rPr lang="en-US" sz="2400" dirty="0" err="1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млн</a:t>
            </a:r>
            <a:endParaRPr lang="en-US" sz="2400" dirty="0">
              <a:solidFill>
                <a:srgbClr val="FFFFFF"/>
              </a:solidFill>
              <a:latin typeface="Evolventa"/>
              <a:ea typeface="Evolventa"/>
              <a:cs typeface="Evolventa"/>
              <a:sym typeface="Evolventa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81224" y="3207972"/>
            <a:ext cx="208785" cy="1441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65"/>
              </a:lnSpc>
            </a:pPr>
            <a:r>
              <a:rPr lang="en-US" sz="1600" dirty="0">
                <a:solidFill>
                  <a:srgbClr val="D5E5F5"/>
                </a:solidFill>
                <a:latin typeface="Evolventa"/>
                <a:ea typeface="Evolventa"/>
                <a:cs typeface="Evolventa"/>
                <a:sym typeface="Evolventa"/>
              </a:rPr>
              <a:t>2022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73371" y="4800264"/>
            <a:ext cx="619284" cy="23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человек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972295" y="4704815"/>
            <a:ext cx="619284" cy="23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человек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478154" y="1632815"/>
            <a:ext cx="7423190" cy="689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00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И потребность в реабилитации</a:t>
            </a:r>
          </a:p>
          <a:p>
            <a:pPr algn="l">
              <a:lnSpc>
                <a:spcPts val="2520"/>
              </a:lnSpc>
            </a:pPr>
            <a:r>
              <a:rPr lang="en-US" sz="200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все еще остается высокой</a:t>
            </a:r>
          </a:p>
        </p:txBody>
      </p:sp>
      <p:sp>
        <p:nvSpPr>
          <p:cNvPr id="20" name="Freeform 20"/>
          <p:cNvSpPr/>
          <p:nvPr/>
        </p:nvSpPr>
        <p:spPr>
          <a:xfrm flipH="1">
            <a:off x="8478154" y="2697139"/>
            <a:ext cx="302712" cy="304372"/>
          </a:xfrm>
          <a:custGeom>
            <a:avLst/>
            <a:gdLst/>
            <a:ahLst/>
            <a:cxnLst/>
            <a:rect l="l" t="t" r="r" b="b"/>
            <a:pathLst>
              <a:path w="302712" h="304372">
                <a:moveTo>
                  <a:pt x="302712" y="0"/>
                </a:moveTo>
                <a:lnTo>
                  <a:pt x="0" y="0"/>
                </a:lnTo>
                <a:lnTo>
                  <a:pt x="0" y="304372"/>
                </a:lnTo>
                <a:lnTo>
                  <a:pt x="302712" y="304372"/>
                </a:lnTo>
                <a:lnTo>
                  <a:pt x="30271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0147992" y="2697139"/>
            <a:ext cx="302712" cy="304372"/>
          </a:xfrm>
          <a:custGeom>
            <a:avLst/>
            <a:gdLst/>
            <a:ahLst/>
            <a:cxnLst/>
            <a:rect l="l" t="t" r="r" b="b"/>
            <a:pathLst>
              <a:path w="302712" h="304372">
                <a:moveTo>
                  <a:pt x="302712" y="0"/>
                </a:moveTo>
                <a:lnTo>
                  <a:pt x="0" y="0"/>
                </a:lnTo>
                <a:lnTo>
                  <a:pt x="0" y="304372"/>
                </a:lnTo>
                <a:lnTo>
                  <a:pt x="302712" y="304372"/>
                </a:lnTo>
                <a:lnTo>
                  <a:pt x="30271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8507628" y="3702276"/>
            <a:ext cx="302712" cy="304372"/>
          </a:xfrm>
          <a:custGeom>
            <a:avLst/>
            <a:gdLst/>
            <a:ahLst/>
            <a:cxnLst/>
            <a:rect l="l" t="t" r="r" b="b"/>
            <a:pathLst>
              <a:path w="302712" h="304372">
                <a:moveTo>
                  <a:pt x="302712" y="0"/>
                </a:moveTo>
                <a:lnTo>
                  <a:pt x="0" y="0"/>
                </a:lnTo>
                <a:lnTo>
                  <a:pt x="0" y="304373"/>
                </a:lnTo>
                <a:lnTo>
                  <a:pt x="302712" y="304373"/>
                </a:lnTo>
                <a:lnTo>
                  <a:pt x="30271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8974208" y="3699328"/>
            <a:ext cx="3591563" cy="291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0"/>
              </a:lnSpc>
              <a:spcBef>
                <a:spcPct val="0"/>
              </a:spcBef>
            </a:pPr>
            <a:r>
              <a:rPr lang="en-US" sz="1529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онкологические заболевания</a:t>
            </a:r>
          </a:p>
        </p:txBody>
      </p:sp>
      <p:sp>
        <p:nvSpPr>
          <p:cNvPr id="24" name="Freeform 24"/>
          <p:cNvSpPr/>
          <p:nvPr/>
        </p:nvSpPr>
        <p:spPr>
          <a:xfrm flipH="1">
            <a:off x="8507628" y="3199708"/>
            <a:ext cx="302712" cy="304372"/>
          </a:xfrm>
          <a:custGeom>
            <a:avLst/>
            <a:gdLst/>
            <a:ahLst/>
            <a:cxnLst/>
            <a:rect l="l" t="t" r="r" b="b"/>
            <a:pathLst>
              <a:path w="302712" h="304372">
                <a:moveTo>
                  <a:pt x="302712" y="0"/>
                </a:moveTo>
                <a:lnTo>
                  <a:pt x="0" y="0"/>
                </a:lnTo>
                <a:lnTo>
                  <a:pt x="0" y="304372"/>
                </a:lnTo>
                <a:lnTo>
                  <a:pt x="302712" y="304372"/>
                </a:lnTo>
                <a:lnTo>
                  <a:pt x="30271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flipH="1">
            <a:off x="12450513" y="3738228"/>
            <a:ext cx="302712" cy="304372"/>
          </a:xfrm>
          <a:custGeom>
            <a:avLst/>
            <a:gdLst/>
            <a:ahLst/>
            <a:cxnLst/>
            <a:rect l="l" t="t" r="r" b="b"/>
            <a:pathLst>
              <a:path w="302712" h="304372">
                <a:moveTo>
                  <a:pt x="302712" y="0"/>
                </a:moveTo>
                <a:lnTo>
                  <a:pt x="0" y="0"/>
                </a:lnTo>
                <a:lnTo>
                  <a:pt x="0" y="304373"/>
                </a:lnTo>
                <a:lnTo>
                  <a:pt x="302712" y="304373"/>
                </a:lnTo>
                <a:lnTo>
                  <a:pt x="30271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flipH="1">
            <a:off x="12048160" y="2697139"/>
            <a:ext cx="302712" cy="304372"/>
          </a:xfrm>
          <a:custGeom>
            <a:avLst/>
            <a:gdLst/>
            <a:ahLst/>
            <a:cxnLst/>
            <a:rect l="l" t="t" r="r" b="b"/>
            <a:pathLst>
              <a:path w="302712" h="304372">
                <a:moveTo>
                  <a:pt x="302712" y="0"/>
                </a:moveTo>
                <a:lnTo>
                  <a:pt x="0" y="0"/>
                </a:lnTo>
                <a:lnTo>
                  <a:pt x="0" y="304372"/>
                </a:lnTo>
                <a:lnTo>
                  <a:pt x="302712" y="304372"/>
                </a:lnTo>
                <a:lnTo>
                  <a:pt x="30271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flipH="1">
            <a:off x="8507628" y="4678883"/>
            <a:ext cx="302712" cy="304372"/>
          </a:xfrm>
          <a:custGeom>
            <a:avLst/>
            <a:gdLst/>
            <a:ahLst/>
            <a:cxnLst/>
            <a:rect l="l" t="t" r="r" b="b"/>
            <a:pathLst>
              <a:path w="302712" h="304372">
                <a:moveTo>
                  <a:pt x="302712" y="0"/>
                </a:moveTo>
                <a:lnTo>
                  <a:pt x="0" y="0"/>
                </a:lnTo>
                <a:lnTo>
                  <a:pt x="0" y="304372"/>
                </a:lnTo>
                <a:lnTo>
                  <a:pt x="302712" y="304372"/>
                </a:lnTo>
                <a:lnTo>
                  <a:pt x="30271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flipH="1">
            <a:off x="12807940" y="4214152"/>
            <a:ext cx="302712" cy="304372"/>
          </a:xfrm>
          <a:custGeom>
            <a:avLst/>
            <a:gdLst/>
            <a:ahLst/>
            <a:cxnLst/>
            <a:rect l="l" t="t" r="r" b="b"/>
            <a:pathLst>
              <a:path w="302712" h="304372">
                <a:moveTo>
                  <a:pt x="302712" y="0"/>
                </a:moveTo>
                <a:lnTo>
                  <a:pt x="0" y="0"/>
                </a:lnTo>
                <a:lnTo>
                  <a:pt x="0" y="304373"/>
                </a:lnTo>
                <a:lnTo>
                  <a:pt x="302712" y="304373"/>
                </a:lnTo>
                <a:lnTo>
                  <a:pt x="30271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8507628" y="4223576"/>
            <a:ext cx="302712" cy="304372"/>
          </a:xfrm>
          <a:custGeom>
            <a:avLst/>
            <a:gdLst/>
            <a:ahLst/>
            <a:cxnLst/>
            <a:rect l="l" t="t" r="r" b="b"/>
            <a:pathLst>
              <a:path w="302712" h="304372">
                <a:moveTo>
                  <a:pt x="302712" y="0"/>
                </a:moveTo>
                <a:lnTo>
                  <a:pt x="0" y="0"/>
                </a:lnTo>
                <a:lnTo>
                  <a:pt x="0" y="304372"/>
                </a:lnTo>
                <a:lnTo>
                  <a:pt x="302712" y="304372"/>
                </a:lnTo>
                <a:lnTo>
                  <a:pt x="30271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8944734" y="2684096"/>
            <a:ext cx="927704" cy="291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0"/>
              </a:lnSpc>
              <a:spcBef>
                <a:spcPct val="0"/>
              </a:spcBef>
            </a:pPr>
            <a:r>
              <a:rPr lang="en-US" sz="1529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травмы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614572" y="2684096"/>
            <a:ext cx="1157363" cy="291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0"/>
              </a:lnSpc>
              <a:spcBef>
                <a:spcPct val="0"/>
              </a:spcBef>
            </a:pPr>
            <a:r>
              <a:rPr lang="en-US" sz="1529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операции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974208" y="3179687"/>
            <a:ext cx="5432048" cy="291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0"/>
              </a:lnSpc>
              <a:spcBef>
                <a:spcPct val="0"/>
              </a:spcBef>
            </a:pPr>
            <a:r>
              <a:rPr lang="en-US" sz="1529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неврологические заболевания (инсульт и др.)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886575" y="3699328"/>
            <a:ext cx="4350359" cy="291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0"/>
              </a:lnSpc>
              <a:spcBef>
                <a:spcPct val="0"/>
              </a:spcBef>
            </a:pPr>
            <a:r>
              <a:rPr lang="en-US" sz="1529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сердечно-сосудистые заболевания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491879" y="2709670"/>
            <a:ext cx="4689396" cy="291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0"/>
              </a:lnSpc>
              <a:spcBef>
                <a:spcPct val="0"/>
              </a:spcBef>
            </a:pPr>
            <a:r>
              <a:rPr lang="en-US" sz="1529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заболевания опорно-двигательного аппарата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253527" y="4208055"/>
            <a:ext cx="4689396" cy="291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0"/>
              </a:lnSpc>
              <a:spcBef>
                <a:spcPct val="0"/>
              </a:spcBef>
            </a:pPr>
            <a:r>
              <a:rPr lang="en-US" sz="1529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заболевания дыхательных путей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974208" y="4236107"/>
            <a:ext cx="3833732" cy="291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0"/>
              </a:lnSpc>
              <a:spcBef>
                <a:spcPct val="0"/>
              </a:spcBef>
            </a:pPr>
            <a:r>
              <a:rPr lang="en-US" sz="1529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ожирение, нарушение метаболизма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974208" y="4691414"/>
            <a:ext cx="4210035" cy="291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0"/>
              </a:lnSpc>
              <a:spcBef>
                <a:spcPct val="0"/>
              </a:spcBef>
            </a:pPr>
            <a:r>
              <a:rPr lang="en-US" sz="1529">
                <a:solidFill>
                  <a:srgbClr val="000000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острые и хронические болевые синдромы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81225" y="5524500"/>
            <a:ext cx="3750746" cy="1585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4"/>
              </a:lnSpc>
            </a:pPr>
            <a:r>
              <a:rPr lang="en-US" sz="4802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на 100%</a:t>
            </a:r>
          </a:p>
          <a:p>
            <a:pPr algn="l">
              <a:lnSpc>
                <a:spcPts val="2263"/>
              </a:lnSpc>
            </a:pPr>
            <a:r>
              <a:rPr lang="en-US" sz="1616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увеличится число лиц</a:t>
            </a:r>
          </a:p>
          <a:p>
            <a:pPr algn="l">
              <a:lnSpc>
                <a:spcPts val="2263"/>
              </a:lnSpc>
            </a:pPr>
            <a:r>
              <a:rPr lang="en-US" sz="1616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старше 60 лет к 2050 году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631972" y="5524500"/>
            <a:ext cx="4804798" cy="1585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4"/>
              </a:lnSpc>
            </a:pPr>
            <a:r>
              <a:rPr lang="en-US" sz="4802" dirty="0" err="1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на</a:t>
            </a:r>
            <a:r>
              <a:rPr lang="en-US" sz="4802" dirty="0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75%</a:t>
            </a:r>
          </a:p>
          <a:p>
            <a:pPr algn="l">
              <a:lnSpc>
                <a:spcPts val="2263"/>
              </a:lnSpc>
            </a:pPr>
            <a:r>
              <a:rPr lang="en-US" sz="1616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увеличится</a:t>
            </a:r>
            <a:r>
              <a:rPr lang="en-US" sz="1616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616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число</a:t>
            </a:r>
            <a:r>
              <a:rPr lang="en-US" sz="1616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616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случаев</a:t>
            </a:r>
            <a:r>
              <a:rPr lang="en-US" sz="1616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616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онкологических</a:t>
            </a:r>
            <a:r>
              <a:rPr lang="en-US" sz="1616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616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заболеваний</a:t>
            </a:r>
            <a:r>
              <a:rPr lang="en-US" sz="1616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к 2050 </a:t>
            </a:r>
            <a:r>
              <a:rPr lang="en-US" sz="1616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году</a:t>
            </a:r>
            <a:endParaRPr lang="en-US" sz="1616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9611297" y="5488080"/>
            <a:ext cx="4071116" cy="1871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4"/>
              </a:lnSpc>
            </a:pPr>
            <a:r>
              <a:rPr lang="en-US" sz="4802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на 18%</a:t>
            </a:r>
          </a:p>
          <a:p>
            <a:pPr algn="l">
              <a:lnSpc>
                <a:spcPts val="2263"/>
              </a:lnSpc>
            </a:pPr>
            <a:r>
              <a:rPr lang="en-US" sz="1616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увеличилось распространение</a:t>
            </a:r>
          </a:p>
          <a:p>
            <a:pPr algn="l">
              <a:lnSpc>
                <a:spcPts val="2263"/>
              </a:lnSpc>
            </a:pPr>
            <a:r>
              <a:rPr lang="en-US" sz="1616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хронических неинфекционных</a:t>
            </a:r>
          </a:p>
          <a:p>
            <a:pPr algn="l">
              <a:lnSpc>
                <a:spcPts val="2263"/>
              </a:lnSpc>
            </a:pPr>
            <a:r>
              <a:rPr lang="en-US" sz="1616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заболеваний за последние 10 лет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3942443" y="5688105"/>
            <a:ext cx="3482569" cy="1479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0"/>
              </a:lnSpc>
            </a:pPr>
            <a:r>
              <a:rPr lang="en-US" sz="900" dirty="0" err="1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</a:rPr>
              <a:t>Ссылки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</a:rPr>
              <a:t>на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</a:rPr>
              <a:t>источники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</a:rPr>
              <a:t>информации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</a:rPr>
              <a:t>:</a:t>
            </a:r>
          </a:p>
          <a:p>
            <a:pPr marL="194313" lvl="1" indent="-97157" algn="l">
              <a:lnSpc>
                <a:spcPts val="1260"/>
              </a:lnSpc>
              <a:buAutoNum type="arabicPeriod"/>
            </a:pPr>
            <a:r>
              <a:rPr lang="en-US" sz="900" u="sng" spc="9" dirty="0" err="1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9" tooltip="https://rg.ru/2023/03/23/otchet-mihaila-mishustina-v-gosdume-o-rabote-pravitelstva-stenogramm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Отчет</a:t>
            </a:r>
            <a:r>
              <a:rPr lang="en-US" sz="900" u="sng" spc="9" dirty="0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9" tooltip="https://rg.ru/2023/03/23/otchet-mihaila-mishustina-v-gosdume-o-rabote-pravitelstva-stenogramm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900" u="sng" spc="9" dirty="0" err="1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9" tooltip="https://rg.ru/2023/03/23/otchet-mihaila-mishustina-v-gosdume-o-rabote-pravitelstva-stenogramm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Михаила</a:t>
            </a:r>
            <a:r>
              <a:rPr lang="en-US" sz="900" u="sng" spc="9" dirty="0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9" tooltip="https://rg.ru/2023/03/23/otchet-mihaila-mishustina-v-gosdume-o-rabote-pravitelstva-stenogramm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900" u="sng" spc="9" dirty="0" err="1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9" tooltip="https://rg.ru/2023/03/23/otchet-mihaila-mishustina-v-gosdume-o-rabote-pravitelstva-stenogramm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Мишустина</a:t>
            </a:r>
            <a:r>
              <a:rPr lang="en-US" sz="900" u="sng" spc="9" dirty="0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9" tooltip="https://rg.ru/2023/03/23/otchet-mihaila-mishustina-v-gosdume-o-rabote-pravitelstva-stenogramm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в </a:t>
            </a:r>
            <a:r>
              <a:rPr lang="en-US" sz="900" u="sng" spc="9" dirty="0" err="1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9" tooltip="https://rg.ru/2023/03/23/otchet-mihaila-mishustina-v-gosdume-o-rabote-pravitelstva-stenogramm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Госдуме</a:t>
            </a:r>
            <a:r>
              <a:rPr lang="en-US" sz="900" u="sng" spc="9" dirty="0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9" tooltip="https://rg.ru/2023/03/23/otchet-mihaila-mishustina-v-gosdume-o-rabote-pravitelstva-stenogramm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о </a:t>
            </a:r>
            <a:r>
              <a:rPr lang="en-US" sz="900" u="sng" spc="9" dirty="0" err="1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9" tooltip="https://rg.ru/2023/03/23/otchet-mihaila-mishustina-v-gosdume-o-rabote-pravitelstva-stenogramm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работе</a:t>
            </a:r>
            <a:r>
              <a:rPr lang="en-US" sz="900" u="sng" spc="9" dirty="0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9" tooltip="https://rg.ru/2023/03/23/otchet-mihaila-mishustina-v-gosdume-o-rabote-pravitelstva-stenogramm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900" u="sng" spc="9" dirty="0" err="1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9" tooltip="https://rg.ru/2023/03/23/otchet-mihaila-mishustina-v-gosdume-o-rabote-pravitelstva-stenogramm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правительства</a:t>
            </a:r>
            <a:r>
              <a:rPr lang="en-US" sz="900" u="sng" spc="9" dirty="0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9" tooltip="https://rg.ru/2023/03/23/otchet-mihaila-mishustina-v-gosdume-o-rabote-pravitelstva-stenogramm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900" u="sng" spc="9" dirty="0" err="1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9" tooltip="https://rg.ru/2023/03/23/otchet-mihaila-mishustina-v-gosdume-o-rabote-pravitelstva-stenogramm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за</a:t>
            </a:r>
            <a:r>
              <a:rPr lang="en-US" sz="900" u="sng" spc="9" dirty="0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9" tooltip="https://rg.ru/2023/03/23/otchet-mihaila-mishustina-v-gosdume-o-rabote-pravitelstva-stenogramm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2022 </a:t>
            </a:r>
            <a:r>
              <a:rPr lang="en-US" sz="900" u="sng" spc="9" dirty="0" err="1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9" tooltip="https://rg.ru/2023/03/23/otchet-mihaila-mishustina-v-gosdume-o-rabote-pravitelstva-stenogramm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год</a:t>
            </a:r>
            <a:endParaRPr lang="en-US" sz="900" u="sng" spc="9" dirty="0">
              <a:solidFill>
                <a:schemeClr val="bg1">
                  <a:lumMod val="65000"/>
                </a:schemeClr>
              </a:solidFill>
              <a:latin typeface="Evolventa"/>
              <a:ea typeface="Evolventa"/>
              <a:cs typeface="Evolventa"/>
              <a:sym typeface="Evolventa"/>
              <a:hlinkClick r:id="rId9" tooltip="https://rg.ru/2023/03/23/otchet-mihaila-mishustina-v-gosdume-o-rabote-pravitelstva-stenogramma.html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94313" lvl="1" indent="-97157" algn="l">
              <a:lnSpc>
                <a:spcPts val="1260"/>
              </a:lnSpc>
              <a:buAutoNum type="arabicPeriod"/>
            </a:pPr>
            <a:r>
              <a:rPr lang="en-US" sz="900" u="sng" dirty="0" err="1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0" tooltip="https://tass.ru/obschestvo/200393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Выступление</a:t>
            </a:r>
            <a:r>
              <a:rPr lang="en-US" sz="900" u="sng" dirty="0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0" tooltip="https://tass.ru/obschestvo/200393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900" u="sng" dirty="0" err="1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0" tooltip="https://tass.ru/obschestvo/200393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вице-премьера</a:t>
            </a:r>
            <a:r>
              <a:rPr lang="en-US" sz="900" u="sng" dirty="0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0" tooltip="https://tass.ru/obschestvo/200393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РФ </a:t>
            </a:r>
            <a:r>
              <a:rPr lang="en-US" sz="900" u="sng" dirty="0" err="1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0" tooltip="https://tass.ru/obschestvo/200393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Татьяны</a:t>
            </a:r>
            <a:r>
              <a:rPr lang="en-US" sz="900" u="sng" dirty="0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0" tooltip="https://tass.ru/obschestvo/200393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900" u="sng" dirty="0" err="1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0" tooltip="https://tass.ru/obschestvo/200393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Голиковой</a:t>
            </a:r>
            <a:r>
              <a:rPr lang="en-US" sz="900" u="sng" dirty="0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0" tooltip="https://tass.ru/obschestvo/200393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</a:p>
          <a:p>
            <a:pPr marL="194313" lvl="1" indent="-97157" algn="l">
              <a:lnSpc>
                <a:spcPts val="1260"/>
              </a:lnSpc>
              <a:buAutoNum type="arabicPeriod"/>
            </a:pPr>
            <a:r>
              <a:rPr lang="en-US" sz="900" u="sng" dirty="0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900" u="sng" dirty="0" err="1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1" tooltip="https://www.who.int/ru/news/item/30-09-2015-who-number-of-people-over-60-years-set-to-double-by-2050-major-societal-changes-require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Доклад</a:t>
            </a:r>
            <a:r>
              <a:rPr lang="en-US" sz="900" u="sng" dirty="0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1" tooltip="https://www.who.int/ru/news/item/30-09-2015-who-number-of-people-over-60-years-set-to-double-by-2050-major-societal-changes-require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900" u="sng" dirty="0" err="1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1" tooltip="https://www.who.int/ru/news/item/30-09-2015-who-number-of-people-over-60-years-set-to-double-by-2050-major-societal-changes-require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Всемирной</a:t>
            </a:r>
            <a:r>
              <a:rPr lang="en-US" sz="900" u="sng" dirty="0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1" tooltip="https://www.who.int/ru/news/item/30-09-2015-who-number-of-people-over-60-years-set-to-double-by-2050-major-societal-changes-require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900" u="sng" dirty="0" err="1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1" tooltip="https://www.who.int/ru/news/item/30-09-2015-who-number-of-people-over-60-years-set-to-double-by-2050-major-societal-changes-require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организации</a:t>
            </a:r>
            <a:r>
              <a:rPr lang="en-US" sz="900" u="sng" dirty="0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1" tooltip="https://www.who.int/ru/news/item/30-09-2015-who-number-of-people-over-60-years-set-to-double-by-2050-major-societal-changes-require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900" u="sng" dirty="0" err="1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1" tooltip="https://www.who.int/ru/news/item/30-09-2015-who-number-of-people-over-60-years-set-to-double-by-2050-major-societal-changes-require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здравоохранения</a:t>
            </a:r>
            <a:r>
              <a:rPr lang="en-US" sz="900" u="sng" dirty="0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1" tooltip="https://www.who.int/ru/news/item/30-09-2015-who-number-of-people-over-60-years-set-to-double-by-2050-major-societal-changes-require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(ВОЗ) к </a:t>
            </a:r>
            <a:r>
              <a:rPr lang="en-US" sz="900" u="sng" dirty="0" err="1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1" tooltip="https://www.who.int/ru/news/item/30-09-2015-who-number-of-people-over-60-years-set-to-double-by-2050-major-societal-changes-require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Международному</a:t>
            </a:r>
            <a:r>
              <a:rPr lang="en-US" sz="900" u="sng" dirty="0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1" tooltip="https://www.who.int/ru/news/item/30-09-2015-who-number-of-people-over-60-years-set-to-double-by-2050-major-societal-changes-require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900" u="sng" dirty="0" err="1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1" tooltip="https://www.who.int/ru/news/item/30-09-2015-who-number-of-people-over-60-years-set-to-double-by-2050-major-societal-changes-require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дню</a:t>
            </a:r>
            <a:r>
              <a:rPr lang="en-US" sz="900" u="sng" dirty="0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1" tooltip="https://www.who.int/ru/news/item/30-09-2015-who-number-of-people-over-60-years-set-to-double-by-2050-major-societal-changes-require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900" u="sng" dirty="0" err="1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1" tooltip="https://www.who.int/ru/news/item/30-09-2015-who-number-of-people-over-60-years-set-to-double-by-2050-major-societal-changes-require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пожилых</a:t>
            </a:r>
            <a:r>
              <a:rPr lang="en-US" sz="900" u="sng" dirty="0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1" tooltip="https://www.who.int/ru/news/item/30-09-2015-who-number-of-people-over-60-years-set-to-double-by-2050-major-societal-changes-require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900" u="sng" dirty="0" err="1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1" tooltip="https://www.who.int/ru/news/item/30-09-2015-who-number-of-people-over-60-years-set-to-double-by-2050-major-societal-changes-require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людей</a:t>
            </a:r>
            <a:endParaRPr lang="en-US" sz="900" u="sng" dirty="0">
              <a:solidFill>
                <a:schemeClr val="bg1">
                  <a:lumMod val="65000"/>
                </a:schemeClr>
              </a:solidFill>
              <a:latin typeface="Evolventa"/>
              <a:ea typeface="Evolventa"/>
              <a:cs typeface="Evolventa"/>
              <a:sym typeface="Evolventa"/>
              <a:hlinkClick r:id="rId11" tooltip="https://www.who.int/ru/news/item/30-09-2015-who-number-of-people-over-60-years-set-to-double-by-2050-major-societal-changes-required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94313" lvl="1" indent="-97157" algn="l">
              <a:lnSpc>
                <a:spcPts val="1260"/>
              </a:lnSpc>
              <a:buAutoNum type="arabicPeriod"/>
            </a:pPr>
            <a:r>
              <a:rPr lang="en-US" sz="900" u="sng" dirty="0" err="1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2" tooltip="https://www.who.int/ru/news/item/01-02-2024-global-cancer-burden-growing--amidst-mounting-need-for-servic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Отчет</a:t>
            </a:r>
            <a:r>
              <a:rPr lang="en-US" sz="900" u="sng" dirty="0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2" tooltip="https://www.who.int/ru/news/item/01-02-2024-global-cancer-burden-growing--amidst-mounting-need-for-servic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</a:t>
            </a:r>
            <a:r>
              <a:rPr lang="en-US" sz="900" u="sng" dirty="0" err="1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2" tooltip="https://www.who.int/ru/news/item/01-02-2024-global-cancer-burden-growing--amidst-mounting-need-for-servic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Международного</a:t>
            </a:r>
            <a:r>
              <a:rPr lang="en-US" sz="900" u="sng" dirty="0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2" tooltip="https://www.who.int/ru/news/item/01-02-2024-global-cancer-burden-growing--amidst-mounting-need-for-servic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900" u="sng" dirty="0" err="1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2" tooltip="https://www.who.int/ru/news/item/01-02-2024-global-cancer-burden-growing--amidst-mounting-need-for-servic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агентства</a:t>
            </a:r>
            <a:r>
              <a:rPr lang="en-US" sz="900" u="sng" dirty="0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2" tooltip="https://www.who.int/ru/news/item/01-02-2024-global-cancer-burden-growing--amidst-mounting-need-for-servic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900" u="sng" dirty="0" err="1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2" tooltip="https://www.who.int/ru/news/item/01-02-2024-global-cancer-burden-growing--amidst-mounting-need-for-servic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</a:t>
            </a:r>
            <a:r>
              <a:rPr lang="en-US" sz="900" u="sng" dirty="0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2" tooltip="https://www.who.int/ru/news/item/01-02-2024-global-cancer-burden-growing--amidst-mounting-need-for-servic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900" u="sng" dirty="0" err="1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2" tooltip="https://www.who.int/ru/news/item/01-02-2024-global-cancer-burden-growing--amidst-mounting-need-for-servic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изучению</a:t>
            </a:r>
            <a:r>
              <a:rPr lang="en-US" sz="900" u="sng" dirty="0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2" tooltip="https://www.who.int/ru/news/item/01-02-2024-global-cancer-burden-growing--amidst-mounting-need-for-servic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900" u="sng" dirty="0" err="1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2" tooltip="https://www.who.int/ru/news/item/01-02-2024-global-cancer-burden-growing--amidst-mounting-need-for-servic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рака</a:t>
            </a:r>
            <a:r>
              <a:rPr lang="en-US" sz="900" u="sng" dirty="0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2" tooltip="https://www.who.int/ru/news/item/01-02-2024-global-cancer-burden-growing--amidst-mounting-need-for-servic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и </a:t>
            </a:r>
            <a:r>
              <a:rPr lang="en-US" sz="900" u="sng" dirty="0" err="1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2" tooltip="https://www.who.int/ru/news/item/01-02-2024-global-cancer-burden-growing--amidst-mounting-need-for-servic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Всемирной</a:t>
            </a:r>
            <a:r>
              <a:rPr lang="en-US" sz="900" u="sng" dirty="0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2" tooltip="https://www.who.int/ru/news/item/01-02-2024-global-cancer-burden-growing--amidst-mounting-need-for-servic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900" u="sng" dirty="0" err="1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2" tooltip="https://www.who.int/ru/news/item/01-02-2024-global-cancer-burden-growing--amidst-mounting-need-for-servic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организации</a:t>
            </a:r>
            <a:r>
              <a:rPr lang="en-US" sz="900" u="sng" dirty="0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2" tooltip="https://www.who.int/ru/news/item/01-02-2024-global-cancer-burden-growing--amidst-mounting-need-for-servic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900" u="sng" dirty="0" err="1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2" tooltip="https://www.who.int/ru/news/item/01-02-2024-global-cancer-burden-growing--amidst-mounting-need-for-servic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здравоохранения</a:t>
            </a:r>
            <a:r>
              <a:rPr lang="en-US" sz="900" u="sng" dirty="0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2" tooltip="https://www.who.int/ru/news/item/01-02-2024-global-cancer-burden-growing--amidst-mounting-need-for-servic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с </a:t>
            </a:r>
            <a:r>
              <a:rPr lang="en-US" sz="900" u="sng" dirty="0" err="1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2" tooltip="https://www.who.int/ru/news/item/01-02-2024-global-cancer-burden-growing--amidst-mounting-need-for-servic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оценкой</a:t>
            </a:r>
            <a:r>
              <a:rPr lang="en-US" sz="900" u="sng" dirty="0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2" tooltip="https://www.who.int/ru/news/item/01-02-2024-global-cancer-burden-growing--amidst-mounting-need-for-servic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900" u="sng" dirty="0" err="1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2" tooltip="https://www.who.int/ru/news/item/01-02-2024-global-cancer-burden-growing--amidst-mounting-need-for-servic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глобального</a:t>
            </a:r>
            <a:r>
              <a:rPr lang="en-US" sz="900" u="sng" dirty="0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2" tooltip="https://www.who.int/ru/news/item/01-02-2024-global-cancer-burden-growing--amidst-mounting-need-for-servic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900" u="sng" dirty="0" err="1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2" tooltip="https://www.who.int/ru/news/item/01-02-2024-global-cancer-burden-growing--amidst-mounting-need-for-servic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бремени</a:t>
            </a:r>
            <a:r>
              <a:rPr lang="en-US" sz="900" u="sng" dirty="0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2" tooltip="https://www.who.int/ru/news/item/01-02-2024-global-cancer-burden-growing--amidst-mounting-need-for-servic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900" u="sng" dirty="0" err="1">
                <a:solidFill>
                  <a:schemeClr val="bg1">
                    <a:lumMod val="65000"/>
                  </a:schemeClr>
                </a:solidFill>
                <a:latin typeface="Evolventa"/>
                <a:ea typeface="Evolventa"/>
                <a:cs typeface="Evolventa"/>
                <a:sym typeface="Evolventa"/>
                <a:hlinkClick r:id="rId12" tooltip="https://www.who.int/ru/news/item/01-02-2024-global-cancer-burden-growing--amidst-mounting-need-for-servic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рака</a:t>
            </a:r>
            <a:endParaRPr lang="en-US" sz="900" u="sng" dirty="0">
              <a:solidFill>
                <a:schemeClr val="bg1">
                  <a:lumMod val="65000"/>
                </a:schemeClr>
              </a:solidFill>
              <a:latin typeface="Evolventa"/>
              <a:ea typeface="Evolventa"/>
              <a:cs typeface="Evolventa"/>
              <a:sym typeface="Evolventa"/>
              <a:hlinkClick r:id="rId12" tooltip="https://www.who.int/ru/news/item/01-02-2024-global-cancer-burden-growing--amidst-mounting-need-for-service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2572889" y="4619725"/>
            <a:ext cx="70326" cy="20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999" dirty="0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1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5603187" y="4564375"/>
            <a:ext cx="70326" cy="20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999" dirty="0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2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3505200" y="6603412"/>
            <a:ext cx="70326" cy="20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999" dirty="0">
                <a:solidFill>
                  <a:srgbClr val="A6A6A6"/>
                </a:solidFill>
                <a:latin typeface="Evolventa"/>
                <a:ea typeface="Evolventa"/>
                <a:cs typeface="Evolventa"/>
                <a:sym typeface="Evolventa"/>
              </a:rPr>
              <a:t>3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7255946" y="6649813"/>
            <a:ext cx="70326" cy="20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999" dirty="0">
                <a:solidFill>
                  <a:srgbClr val="A6A6A6"/>
                </a:solidFill>
                <a:latin typeface="Evolventa"/>
                <a:ea typeface="Evolventa"/>
                <a:cs typeface="Evolventa"/>
                <a:sym typeface="Evolventa"/>
              </a:rPr>
              <a:t>4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028700" y="7843273"/>
            <a:ext cx="6067045" cy="1380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 dirty="0" err="1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Все</a:t>
            </a:r>
            <a:r>
              <a:rPr lang="en-US" sz="1899" dirty="0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99" dirty="0" err="1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это</a:t>
            </a:r>
            <a:r>
              <a:rPr lang="en-US" sz="1899" dirty="0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99" dirty="0" err="1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приводит</a:t>
            </a:r>
            <a:r>
              <a:rPr lang="en-US" sz="1899" dirty="0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 к </a:t>
            </a:r>
            <a:r>
              <a:rPr lang="en-US" sz="1899" dirty="0" err="1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тому</a:t>
            </a:r>
            <a:r>
              <a:rPr lang="en-US" sz="1899" dirty="0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, </a:t>
            </a:r>
            <a:r>
              <a:rPr lang="en-US" sz="1899" dirty="0" err="1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что</a:t>
            </a:r>
            <a:r>
              <a:rPr lang="en-US" sz="1899" dirty="0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99" dirty="0" err="1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потребность</a:t>
            </a:r>
            <a:endParaRPr lang="en-US" sz="1899" dirty="0">
              <a:solidFill>
                <a:schemeClr val="accent2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algn="l">
              <a:lnSpc>
                <a:spcPts val="2659"/>
              </a:lnSpc>
            </a:pPr>
            <a:r>
              <a:rPr lang="en-US" sz="1899" dirty="0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в </a:t>
            </a:r>
            <a:r>
              <a:rPr lang="en-US" sz="1899" dirty="0" err="1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медицинской</a:t>
            </a:r>
            <a:r>
              <a:rPr lang="en-US" sz="1899" dirty="0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99" dirty="0" err="1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реабилитации</a:t>
            </a:r>
            <a:r>
              <a:rPr lang="en-US" sz="1899" dirty="0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99" dirty="0" err="1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растет</a:t>
            </a:r>
            <a:r>
              <a:rPr lang="en-US" sz="1899" dirty="0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,</a:t>
            </a:r>
          </a:p>
          <a:p>
            <a:pPr algn="l">
              <a:lnSpc>
                <a:spcPts val="2659"/>
              </a:lnSpc>
            </a:pPr>
            <a:r>
              <a:rPr lang="en-US" sz="1899" dirty="0" err="1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как</a:t>
            </a:r>
            <a:r>
              <a:rPr lang="en-US" sz="1899" dirty="0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 и </a:t>
            </a:r>
            <a:r>
              <a:rPr lang="en-US" sz="1899" dirty="0" err="1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нагрузка</a:t>
            </a:r>
            <a:r>
              <a:rPr lang="en-US" sz="1899" dirty="0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99" dirty="0" err="1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на</a:t>
            </a:r>
            <a:r>
              <a:rPr lang="en-US" sz="1899" dirty="0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99" dirty="0" err="1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профильных</a:t>
            </a:r>
            <a:r>
              <a:rPr lang="en-US" sz="1899" dirty="0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899" dirty="0" err="1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специалистов</a:t>
            </a:r>
            <a:endParaRPr lang="en-US" sz="1899" dirty="0">
              <a:solidFill>
                <a:schemeClr val="accent2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algn="l">
              <a:lnSpc>
                <a:spcPts val="2659"/>
              </a:lnSpc>
            </a:pPr>
            <a:r>
              <a:rPr lang="en-US" sz="1899" dirty="0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и </a:t>
            </a:r>
            <a:r>
              <a:rPr lang="en-US" sz="1899" dirty="0" err="1">
                <a:solidFill>
                  <a:schemeClr val="accent2"/>
                </a:solidFill>
                <a:latin typeface="Evolventa"/>
                <a:ea typeface="Evolventa"/>
                <a:cs typeface="Evolventa"/>
                <a:sym typeface="Evolventa"/>
              </a:rPr>
              <a:t>медорганизации</a:t>
            </a:r>
            <a:endParaRPr lang="en-US" sz="1899" dirty="0">
              <a:solidFill>
                <a:schemeClr val="accent2"/>
              </a:solidFill>
              <a:latin typeface="Evolventa"/>
              <a:ea typeface="Evolventa"/>
              <a:cs typeface="Evolventa"/>
              <a:sym typeface="Evolventa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8469781" y="7940203"/>
            <a:ext cx="7662996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3"/>
              </a:lnSpc>
            </a:pPr>
            <a:r>
              <a:rPr lang="en-US" sz="2599" dirty="0" err="1">
                <a:solidFill>
                  <a:schemeClr val="accent2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Справиться</a:t>
            </a:r>
            <a:r>
              <a:rPr lang="en-US" sz="2599" dirty="0">
                <a:solidFill>
                  <a:schemeClr val="accent2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с </a:t>
            </a:r>
            <a:r>
              <a:rPr lang="en-US" sz="2599" dirty="0" err="1">
                <a:solidFill>
                  <a:schemeClr val="accent2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ней</a:t>
            </a:r>
            <a:r>
              <a:rPr lang="en-US" sz="2599" dirty="0">
                <a:solidFill>
                  <a:schemeClr val="accent2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2599" dirty="0" err="1">
                <a:solidFill>
                  <a:schemeClr val="accent2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без</a:t>
            </a:r>
            <a:r>
              <a:rPr lang="en-US" sz="2599" dirty="0">
                <a:solidFill>
                  <a:schemeClr val="accent2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2599" dirty="0" err="1">
                <a:solidFill>
                  <a:schemeClr val="accent2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единого</a:t>
            </a:r>
            <a:r>
              <a:rPr lang="en-US" sz="2599" dirty="0">
                <a:solidFill>
                  <a:schemeClr val="accent2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2599" dirty="0" err="1">
                <a:solidFill>
                  <a:schemeClr val="accent2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инструмента</a:t>
            </a:r>
            <a:endParaRPr lang="en-US" sz="2599" dirty="0">
              <a:solidFill>
                <a:schemeClr val="accent2"/>
              </a:solidFill>
              <a:latin typeface="Evolventa Bold"/>
              <a:ea typeface="Evolventa Bold"/>
              <a:cs typeface="Evolventa Bold"/>
              <a:sym typeface="Evolventa Bold"/>
            </a:endParaRPr>
          </a:p>
          <a:p>
            <a:pPr algn="l">
              <a:lnSpc>
                <a:spcPts val="2833"/>
              </a:lnSpc>
            </a:pPr>
            <a:r>
              <a:rPr lang="en-US" sz="2599" dirty="0" err="1">
                <a:solidFill>
                  <a:schemeClr val="accent2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автоматизации</a:t>
            </a:r>
            <a:r>
              <a:rPr lang="en-US" sz="2599" dirty="0">
                <a:solidFill>
                  <a:schemeClr val="accent2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и </a:t>
            </a:r>
            <a:r>
              <a:rPr lang="en-US" sz="2599" dirty="0" err="1">
                <a:solidFill>
                  <a:schemeClr val="accent2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анализа</a:t>
            </a:r>
            <a:r>
              <a:rPr lang="en-US" sz="2599" dirty="0">
                <a:solidFill>
                  <a:schemeClr val="accent2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2599" dirty="0" err="1">
                <a:solidFill>
                  <a:schemeClr val="accent2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информации</a:t>
            </a:r>
            <a:endParaRPr lang="en-US" sz="2599" dirty="0">
              <a:solidFill>
                <a:schemeClr val="accent2"/>
              </a:solidFill>
              <a:latin typeface="Evolventa Bold"/>
              <a:ea typeface="Evolventa Bold"/>
              <a:cs typeface="Evolventa Bold"/>
              <a:sym typeface="Evolventa Bold"/>
            </a:endParaRPr>
          </a:p>
          <a:p>
            <a:pPr algn="l">
              <a:lnSpc>
                <a:spcPts val="2833"/>
              </a:lnSpc>
            </a:pPr>
            <a:r>
              <a:rPr lang="en-US" sz="2599" dirty="0" err="1">
                <a:solidFill>
                  <a:schemeClr val="accent2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по</a:t>
            </a:r>
            <a:r>
              <a:rPr lang="en-US" sz="2599" dirty="0">
                <a:solidFill>
                  <a:schemeClr val="accent2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2599" dirty="0" err="1">
                <a:solidFill>
                  <a:schemeClr val="accent2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реабилитации</a:t>
            </a:r>
            <a:r>
              <a:rPr lang="en-US" sz="2599" dirty="0">
                <a:solidFill>
                  <a:schemeClr val="accent2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2599" dirty="0" err="1">
                <a:solidFill>
                  <a:schemeClr val="accent2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уже</a:t>
            </a:r>
            <a:r>
              <a:rPr lang="en-US" sz="2599" dirty="0">
                <a:solidFill>
                  <a:schemeClr val="accent2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2599" dirty="0" err="1">
                <a:solidFill>
                  <a:schemeClr val="accent2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невозможно</a:t>
            </a:r>
            <a:endParaRPr lang="en-US" sz="2599" dirty="0">
              <a:solidFill>
                <a:schemeClr val="accent2"/>
              </a:solidFill>
              <a:latin typeface="Evolventa Bold"/>
              <a:ea typeface="Evolventa Bold"/>
              <a:cs typeface="Evolventa Bold"/>
              <a:sym typeface="Evolventa Bold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E568566F-36EA-4C02-AA42-FBA45653D5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944" y="370683"/>
            <a:ext cx="1347121" cy="716942"/>
          </a:xfrm>
          <a:prstGeom prst="rect">
            <a:avLst/>
          </a:prstGeom>
        </p:spPr>
      </p:pic>
      <p:sp>
        <p:nvSpPr>
          <p:cNvPr id="50" name="Freeform 20">
            <a:extLst>
              <a:ext uri="{FF2B5EF4-FFF2-40B4-BE49-F238E27FC236}">
                <a16:creationId xmlns:a16="http://schemas.microsoft.com/office/drawing/2014/main" id="{D63130D0-88EB-4E1D-AFC9-F7DE45652AE9}"/>
              </a:ext>
            </a:extLst>
          </p:cNvPr>
          <p:cNvSpPr/>
          <p:nvPr/>
        </p:nvSpPr>
        <p:spPr>
          <a:xfrm flipH="1">
            <a:off x="6998993" y="7916358"/>
            <a:ext cx="1154407" cy="1123637"/>
          </a:xfrm>
          <a:custGeom>
            <a:avLst/>
            <a:gdLst/>
            <a:ahLst/>
            <a:cxnLst/>
            <a:rect l="l" t="t" r="r" b="b"/>
            <a:pathLst>
              <a:path w="302712" h="304372">
                <a:moveTo>
                  <a:pt x="302712" y="0"/>
                </a:moveTo>
                <a:lnTo>
                  <a:pt x="0" y="0"/>
                </a:lnTo>
                <a:lnTo>
                  <a:pt x="0" y="304372"/>
                </a:lnTo>
                <a:lnTo>
                  <a:pt x="302712" y="304372"/>
                </a:lnTo>
                <a:lnTo>
                  <a:pt x="30271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10686" y="1334301"/>
            <a:ext cx="19898686" cy="9150933"/>
          </a:xfrm>
          <a:custGeom>
            <a:avLst/>
            <a:gdLst/>
            <a:ahLst/>
            <a:cxnLst/>
            <a:rect l="l" t="t" r="r" b="b"/>
            <a:pathLst>
              <a:path w="19898686" h="9150933">
                <a:moveTo>
                  <a:pt x="0" y="0"/>
                </a:moveTo>
                <a:lnTo>
                  <a:pt x="19898686" y="0"/>
                </a:lnTo>
                <a:lnTo>
                  <a:pt x="19898686" y="9150933"/>
                </a:lnTo>
                <a:lnTo>
                  <a:pt x="0" y="91509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145" b="-1160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447548" y="5439839"/>
            <a:ext cx="2649298" cy="1852585"/>
            <a:chOff x="0" y="0"/>
            <a:chExt cx="697757" cy="4879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7757" cy="487924"/>
            </a:xfrm>
            <a:custGeom>
              <a:avLst/>
              <a:gdLst/>
              <a:ahLst/>
              <a:cxnLst/>
              <a:rect l="l" t="t" r="r" b="b"/>
              <a:pathLst>
                <a:path w="697757" h="487924">
                  <a:moveTo>
                    <a:pt x="149035" y="0"/>
                  </a:moveTo>
                  <a:lnTo>
                    <a:pt x="548723" y="0"/>
                  </a:lnTo>
                  <a:cubicBezTo>
                    <a:pt x="588249" y="0"/>
                    <a:pt x="626157" y="15702"/>
                    <a:pt x="654106" y="43651"/>
                  </a:cubicBezTo>
                  <a:cubicBezTo>
                    <a:pt x="682056" y="71601"/>
                    <a:pt x="697757" y="109508"/>
                    <a:pt x="697757" y="149035"/>
                  </a:cubicBezTo>
                  <a:lnTo>
                    <a:pt x="697757" y="338889"/>
                  </a:lnTo>
                  <a:cubicBezTo>
                    <a:pt x="697757" y="421199"/>
                    <a:pt x="631032" y="487924"/>
                    <a:pt x="548723" y="487924"/>
                  </a:cubicBezTo>
                  <a:lnTo>
                    <a:pt x="149035" y="487924"/>
                  </a:lnTo>
                  <a:cubicBezTo>
                    <a:pt x="66725" y="487924"/>
                    <a:pt x="0" y="421199"/>
                    <a:pt x="0" y="338889"/>
                  </a:cubicBezTo>
                  <a:lnTo>
                    <a:pt x="0" y="149035"/>
                  </a:lnTo>
                  <a:cubicBezTo>
                    <a:pt x="0" y="66725"/>
                    <a:pt x="66725" y="0"/>
                    <a:pt x="149035" y="0"/>
                  </a:cubicBez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697757" cy="573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8297525" cy="1334301"/>
            <a:chOff x="0" y="0"/>
            <a:chExt cx="4819101" cy="35142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9101" cy="351421"/>
            </a:xfrm>
            <a:custGeom>
              <a:avLst/>
              <a:gdLst/>
              <a:ahLst/>
              <a:cxnLst/>
              <a:rect l="l" t="t" r="r" b="b"/>
              <a:pathLst>
                <a:path w="4819101" h="351421">
                  <a:moveTo>
                    <a:pt x="0" y="0"/>
                  </a:moveTo>
                  <a:lnTo>
                    <a:pt x="4819101" y="0"/>
                  </a:lnTo>
                  <a:lnTo>
                    <a:pt x="4819101" y="351421"/>
                  </a:lnTo>
                  <a:lnTo>
                    <a:pt x="0" y="351421"/>
                  </a:lnTo>
                  <a:close/>
                </a:path>
              </a:pathLst>
            </a:custGeom>
            <a:solidFill>
              <a:srgbClr val="CFDAE8">
                <a:alpha val="75686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9101" cy="389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3197953" y="592388"/>
            <a:ext cx="1488980" cy="364626"/>
          </a:xfrm>
          <a:custGeom>
            <a:avLst/>
            <a:gdLst/>
            <a:ahLst/>
            <a:cxnLst/>
            <a:rect l="l" t="t" r="r" b="b"/>
            <a:pathLst>
              <a:path w="1488980" h="364626">
                <a:moveTo>
                  <a:pt x="0" y="0"/>
                </a:moveTo>
                <a:lnTo>
                  <a:pt x="1488979" y="0"/>
                </a:lnTo>
                <a:lnTo>
                  <a:pt x="1488979" y="364626"/>
                </a:lnTo>
                <a:lnTo>
                  <a:pt x="0" y="3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7970569" y="9829432"/>
            <a:ext cx="119698" cy="337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6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2405770"/>
            <a:ext cx="1928178" cy="664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3600" dirty="0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2,5</a:t>
            </a:r>
            <a:r>
              <a:rPr lang="en-US" sz="4200" dirty="0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млн</a:t>
            </a:r>
            <a:endParaRPr lang="en-US" sz="4200" dirty="0">
              <a:solidFill>
                <a:srgbClr val="C00000"/>
              </a:solidFill>
              <a:latin typeface="Evolventa Bold"/>
              <a:ea typeface="Evolventa Bold"/>
              <a:cs typeface="Evolventa Bold"/>
              <a:sym typeface="Evolventa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28700" y="3255667"/>
            <a:ext cx="2879725" cy="561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29"/>
              </a:lnSpc>
            </a:pPr>
            <a:r>
              <a:rPr lang="en-US" sz="152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человек прошли</a:t>
            </a:r>
          </a:p>
          <a:p>
            <a:pPr algn="l">
              <a:lnSpc>
                <a:spcPts val="2129"/>
              </a:lnSpc>
            </a:pPr>
            <a:r>
              <a:rPr lang="en-US" sz="152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медицинскую реабилитацию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61297" y="2405770"/>
            <a:ext cx="2661104" cy="6647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dirty="0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12 </a:t>
            </a:r>
            <a:r>
              <a:rPr lang="en-US" sz="4200" dirty="0" err="1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млн</a:t>
            </a:r>
            <a:endParaRPr lang="en-US" sz="4200" dirty="0">
              <a:solidFill>
                <a:srgbClr val="C00000"/>
              </a:solidFill>
              <a:latin typeface="Evolventa Bold"/>
              <a:ea typeface="Evolventa Bold"/>
              <a:cs typeface="Evolventa Bold"/>
              <a:sym typeface="Evolventa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891120" y="3255667"/>
            <a:ext cx="2631281" cy="561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29"/>
              </a:lnSpc>
            </a:pPr>
            <a:r>
              <a:rPr lang="en-US" sz="152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человек оформили</a:t>
            </a:r>
          </a:p>
          <a:p>
            <a:pPr algn="l">
              <a:lnSpc>
                <a:spcPts val="2129"/>
              </a:lnSpc>
            </a:pPr>
            <a:r>
              <a:rPr lang="en-US" sz="152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официально инвалидность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1720834"/>
            <a:ext cx="5909315" cy="412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77"/>
              </a:lnSpc>
            </a:pPr>
            <a:r>
              <a:rPr lang="en-US" sz="2126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по данным 2023 года в России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919658" y="7801558"/>
            <a:ext cx="2856771" cy="1090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5"/>
              </a:lnSpc>
            </a:pPr>
            <a:r>
              <a:rPr lang="en-US" sz="1496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Как оценивать</a:t>
            </a:r>
          </a:p>
          <a:p>
            <a:pPr algn="l">
              <a:lnSpc>
                <a:spcPts val="2095"/>
              </a:lnSpc>
            </a:pPr>
            <a:r>
              <a:rPr lang="en-US" sz="1496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и прогнозировать загрузку коечного фонда и отделений реабилитации?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606379" y="5682599"/>
            <a:ext cx="2331636" cy="1332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8"/>
              </a:lnSpc>
            </a:pPr>
            <a:r>
              <a:rPr lang="en-US" sz="1678">
                <a:solidFill>
                  <a:srgbClr val="2C2E3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А сколько всего</a:t>
            </a:r>
          </a:p>
          <a:p>
            <a:pPr algn="ctr">
              <a:lnSpc>
                <a:spcPts val="2618"/>
              </a:lnSpc>
            </a:pPr>
            <a:r>
              <a:rPr lang="en-US" sz="1678">
                <a:solidFill>
                  <a:srgbClr val="2C2E3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в России пациентов, нуждающихся</a:t>
            </a:r>
          </a:p>
          <a:p>
            <a:pPr algn="ctr">
              <a:lnSpc>
                <a:spcPts val="2618"/>
              </a:lnSpc>
            </a:pPr>
            <a:r>
              <a:rPr lang="en-US" sz="1678">
                <a:solidFill>
                  <a:srgbClr val="2C2E3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в реабилитации?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434936" y="7801558"/>
            <a:ext cx="2889011" cy="1090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5"/>
              </a:lnSpc>
            </a:pPr>
            <a:r>
              <a:rPr lang="en-US" sz="1496" dirty="0" err="1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Как</a:t>
            </a:r>
            <a:r>
              <a:rPr lang="en-US" sz="1496" dirty="0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96" dirty="0" err="1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убедиться</a:t>
            </a:r>
            <a:r>
              <a:rPr lang="en-US" sz="1496" dirty="0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, </a:t>
            </a:r>
            <a:r>
              <a:rPr lang="en-US" sz="1496" dirty="0" err="1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что</a:t>
            </a:r>
            <a:r>
              <a:rPr lang="en-US" sz="1496" dirty="0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96" dirty="0" err="1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те</a:t>
            </a:r>
            <a:r>
              <a:rPr lang="en-US" sz="1496" dirty="0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, </a:t>
            </a:r>
            <a:r>
              <a:rPr lang="en-US" sz="1496" dirty="0" err="1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кому</a:t>
            </a:r>
            <a:r>
              <a:rPr lang="en-US" sz="1496" dirty="0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96" dirty="0" err="1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положена</a:t>
            </a:r>
            <a:r>
              <a:rPr lang="en-US" sz="1496" dirty="0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96" dirty="0" err="1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реабилитация</a:t>
            </a:r>
            <a:r>
              <a:rPr lang="en-US" sz="1496" dirty="0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, </a:t>
            </a:r>
            <a:r>
              <a:rPr lang="en-US" sz="1496" dirty="0" err="1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получают</a:t>
            </a:r>
            <a:r>
              <a:rPr lang="en-US" sz="1496" dirty="0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96" dirty="0" err="1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необходимые</a:t>
            </a:r>
            <a:r>
              <a:rPr lang="en-US" sz="1496" dirty="0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96" dirty="0" err="1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назначения</a:t>
            </a:r>
            <a:r>
              <a:rPr lang="en-US" sz="1496" dirty="0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 и </a:t>
            </a:r>
            <a:r>
              <a:rPr lang="en-US" sz="1496" dirty="0" err="1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соблюдают</a:t>
            </a:r>
            <a:r>
              <a:rPr lang="en-US" sz="1496" dirty="0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96" dirty="0" err="1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их</a:t>
            </a:r>
            <a:r>
              <a:rPr lang="en-US" sz="1496" dirty="0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338657" y="5551849"/>
            <a:ext cx="7421784" cy="1062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Проблемы, с которыми сталкиваются врачи и медорганизации: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981172" y="7801558"/>
            <a:ext cx="2889011" cy="1044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5"/>
              </a:lnSpc>
            </a:pPr>
            <a:r>
              <a:rPr lang="en-US" sz="1496" dirty="0" err="1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Как</a:t>
            </a:r>
            <a:r>
              <a:rPr lang="en-US" sz="1496" dirty="0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  </a:t>
            </a:r>
            <a:r>
              <a:rPr lang="en-US" sz="1496" dirty="0" err="1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самостоятельно</a:t>
            </a:r>
            <a:r>
              <a:rPr lang="en-US" sz="1496" dirty="0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96" dirty="0" err="1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выйти</a:t>
            </a:r>
            <a:endParaRPr lang="ru-RU" sz="1496" dirty="0">
              <a:solidFill>
                <a:srgbClr val="DEE1E3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algn="l">
              <a:lnSpc>
                <a:spcPts val="2095"/>
              </a:lnSpc>
            </a:pPr>
            <a:r>
              <a:rPr lang="en-US" sz="1496" dirty="0" err="1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на</a:t>
            </a:r>
            <a:r>
              <a:rPr lang="en-US" sz="1496" dirty="0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96" dirty="0" err="1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пациента</a:t>
            </a:r>
            <a:r>
              <a:rPr lang="en-US" sz="1496" dirty="0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, </a:t>
            </a:r>
            <a:r>
              <a:rPr lang="en-US" sz="1496" dirty="0" err="1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нуждающегося</a:t>
            </a:r>
            <a:r>
              <a:rPr lang="en-US" sz="1496" dirty="0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 в </a:t>
            </a:r>
            <a:r>
              <a:rPr lang="en-US" sz="1496" dirty="0" err="1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реабилитации</a:t>
            </a:r>
            <a:r>
              <a:rPr lang="en-US" sz="1496" dirty="0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, а </a:t>
            </a:r>
            <a:r>
              <a:rPr lang="en-US" sz="1496" dirty="0" err="1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не</a:t>
            </a:r>
            <a:r>
              <a:rPr lang="en-US" sz="1496" dirty="0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96" dirty="0" err="1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ждать</a:t>
            </a:r>
            <a:r>
              <a:rPr lang="en-US" sz="1496" dirty="0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96" dirty="0" err="1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его</a:t>
            </a:r>
            <a:r>
              <a:rPr lang="en-US" sz="1496" dirty="0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496" dirty="0" err="1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появления</a:t>
            </a:r>
            <a:r>
              <a:rPr lang="en-US" sz="1496" dirty="0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 в </a:t>
            </a:r>
            <a:r>
              <a:rPr lang="en-US" sz="1496" dirty="0" err="1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клинике</a:t>
            </a:r>
            <a:r>
              <a:rPr lang="en-US" sz="1496" dirty="0">
                <a:solidFill>
                  <a:srgbClr val="DEE1E3"/>
                </a:solidFill>
                <a:latin typeface="Evolventa"/>
                <a:ea typeface="Evolventa"/>
                <a:cs typeface="Evolventa"/>
                <a:sym typeface="Evolventa"/>
              </a:rPr>
              <a:t>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861297" y="6878525"/>
            <a:ext cx="362454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D5E5F5"/>
                </a:solidFill>
                <a:latin typeface="Evolventa"/>
                <a:ea typeface="Evolventa"/>
                <a:cs typeface="Evolventa"/>
                <a:sym typeface="Evolventa"/>
              </a:rPr>
              <a:t>1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421234" y="6878525"/>
            <a:ext cx="362454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D5E5F5"/>
                </a:solidFill>
                <a:latin typeface="Evolventa"/>
                <a:ea typeface="Evolventa"/>
                <a:cs typeface="Evolventa"/>
                <a:sym typeface="Evolventa"/>
              </a:rPr>
              <a:t>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981172" y="6878525"/>
            <a:ext cx="362454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D5E5F5"/>
                </a:solidFill>
                <a:latin typeface="Evolventa"/>
                <a:ea typeface="Evolventa"/>
                <a:cs typeface="Evolventa"/>
                <a:sym typeface="Evolventa"/>
              </a:rPr>
              <a:t>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78401" y="349251"/>
            <a:ext cx="9367460" cy="67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Описание</a:t>
            </a:r>
            <a:r>
              <a:rPr lang="en-US" sz="4000" dirty="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000" dirty="0" err="1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проблемы</a:t>
            </a:r>
            <a:endParaRPr lang="en-US" sz="4000" dirty="0">
              <a:solidFill>
                <a:srgbClr val="95AEC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DE48966-AEF6-4984-83C6-15D4E8DA53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944" y="370683"/>
            <a:ext cx="1347121" cy="71694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A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19436" y="2167761"/>
            <a:ext cx="3637630" cy="2012412"/>
            <a:chOff x="0" y="0"/>
            <a:chExt cx="958059" cy="5300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8059" cy="530018"/>
            </a:xfrm>
            <a:custGeom>
              <a:avLst/>
              <a:gdLst/>
              <a:ahLst/>
              <a:cxnLst/>
              <a:rect l="l" t="t" r="r" b="b"/>
              <a:pathLst>
                <a:path w="958059" h="530018">
                  <a:moveTo>
                    <a:pt x="108543" y="0"/>
                  </a:moveTo>
                  <a:lnTo>
                    <a:pt x="849516" y="0"/>
                  </a:lnTo>
                  <a:cubicBezTo>
                    <a:pt x="909463" y="0"/>
                    <a:pt x="958059" y="48596"/>
                    <a:pt x="958059" y="108543"/>
                  </a:cubicBezTo>
                  <a:lnTo>
                    <a:pt x="958059" y="421475"/>
                  </a:lnTo>
                  <a:cubicBezTo>
                    <a:pt x="958059" y="450263"/>
                    <a:pt x="946623" y="477871"/>
                    <a:pt x="926267" y="498226"/>
                  </a:cubicBezTo>
                  <a:cubicBezTo>
                    <a:pt x="905912" y="518582"/>
                    <a:pt x="878303" y="530018"/>
                    <a:pt x="849516" y="530018"/>
                  </a:cubicBezTo>
                  <a:lnTo>
                    <a:pt x="108543" y="530018"/>
                  </a:lnTo>
                  <a:cubicBezTo>
                    <a:pt x="79755" y="530018"/>
                    <a:pt x="52147" y="518582"/>
                    <a:pt x="31791" y="498226"/>
                  </a:cubicBezTo>
                  <a:cubicBezTo>
                    <a:pt x="11436" y="477871"/>
                    <a:pt x="0" y="450263"/>
                    <a:pt x="0" y="421475"/>
                  </a:cubicBezTo>
                  <a:lnTo>
                    <a:pt x="0" y="108543"/>
                  </a:lnTo>
                  <a:cubicBezTo>
                    <a:pt x="0" y="79755"/>
                    <a:pt x="11436" y="52147"/>
                    <a:pt x="31791" y="31791"/>
                  </a:cubicBezTo>
                  <a:cubicBezTo>
                    <a:pt x="52147" y="11436"/>
                    <a:pt x="79755" y="0"/>
                    <a:pt x="108543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958059" cy="615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40683" y="1618107"/>
            <a:ext cx="18369366" cy="8840257"/>
          </a:xfrm>
          <a:custGeom>
            <a:avLst/>
            <a:gdLst/>
            <a:ahLst/>
            <a:cxnLst/>
            <a:rect l="l" t="t" r="r" b="b"/>
            <a:pathLst>
              <a:path w="18369366" h="8840257">
                <a:moveTo>
                  <a:pt x="0" y="0"/>
                </a:moveTo>
                <a:lnTo>
                  <a:pt x="18369366" y="0"/>
                </a:lnTo>
                <a:lnTo>
                  <a:pt x="18369366" y="8840257"/>
                </a:lnTo>
                <a:lnTo>
                  <a:pt x="0" y="88402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78401" y="7194645"/>
            <a:ext cx="7206615" cy="1229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</a:pPr>
            <a:r>
              <a:rPr lang="en-US" sz="7800" dirty="0" err="1">
                <a:solidFill>
                  <a:srgbClr val="C00000"/>
                </a:solidFill>
                <a:latin typeface="Evolventa"/>
                <a:ea typeface="Evolventa"/>
                <a:cs typeface="Evolventa"/>
                <a:sym typeface="Evolventa"/>
              </a:rPr>
              <a:t>Медицинская</a:t>
            </a:r>
            <a:r>
              <a:rPr lang="en-US" sz="7800" dirty="0">
                <a:solidFill>
                  <a:srgbClr val="99CB48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722822" y="4835189"/>
            <a:ext cx="3426823" cy="2012412"/>
            <a:chOff x="0" y="0"/>
            <a:chExt cx="902538" cy="5300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02538" cy="530018"/>
            </a:xfrm>
            <a:custGeom>
              <a:avLst/>
              <a:gdLst/>
              <a:ahLst/>
              <a:cxnLst/>
              <a:rect l="l" t="t" r="r" b="b"/>
              <a:pathLst>
                <a:path w="902538" h="530018">
                  <a:moveTo>
                    <a:pt x="115220" y="0"/>
                  </a:moveTo>
                  <a:lnTo>
                    <a:pt x="787318" y="0"/>
                  </a:lnTo>
                  <a:cubicBezTo>
                    <a:pt x="817876" y="0"/>
                    <a:pt x="847183" y="12139"/>
                    <a:pt x="868791" y="33747"/>
                  </a:cubicBezTo>
                  <a:cubicBezTo>
                    <a:pt x="890398" y="55355"/>
                    <a:pt x="902538" y="84662"/>
                    <a:pt x="902538" y="115220"/>
                  </a:cubicBezTo>
                  <a:lnTo>
                    <a:pt x="902538" y="414798"/>
                  </a:lnTo>
                  <a:cubicBezTo>
                    <a:pt x="902538" y="445356"/>
                    <a:pt x="890398" y="474663"/>
                    <a:pt x="868791" y="496271"/>
                  </a:cubicBezTo>
                  <a:cubicBezTo>
                    <a:pt x="847183" y="517879"/>
                    <a:pt x="817876" y="530018"/>
                    <a:pt x="787318" y="530018"/>
                  </a:cubicBezTo>
                  <a:lnTo>
                    <a:pt x="115220" y="530018"/>
                  </a:lnTo>
                  <a:cubicBezTo>
                    <a:pt x="84662" y="530018"/>
                    <a:pt x="55355" y="517879"/>
                    <a:pt x="33747" y="496271"/>
                  </a:cubicBezTo>
                  <a:cubicBezTo>
                    <a:pt x="12139" y="474663"/>
                    <a:pt x="0" y="445356"/>
                    <a:pt x="0" y="414798"/>
                  </a:cubicBezTo>
                  <a:lnTo>
                    <a:pt x="0" y="115220"/>
                  </a:lnTo>
                  <a:cubicBezTo>
                    <a:pt x="0" y="84662"/>
                    <a:pt x="12139" y="55355"/>
                    <a:pt x="33747" y="33747"/>
                  </a:cubicBezTo>
                  <a:cubicBezTo>
                    <a:pt x="55355" y="12139"/>
                    <a:pt x="84662" y="0"/>
                    <a:pt x="115220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85725"/>
              <a:ext cx="902538" cy="615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046287" y="2252256"/>
            <a:ext cx="3637630" cy="2012412"/>
            <a:chOff x="0" y="0"/>
            <a:chExt cx="958059" cy="53001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58059" cy="530018"/>
            </a:xfrm>
            <a:custGeom>
              <a:avLst/>
              <a:gdLst/>
              <a:ahLst/>
              <a:cxnLst/>
              <a:rect l="l" t="t" r="r" b="b"/>
              <a:pathLst>
                <a:path w="958059" h="530018">
                  <a:moveTo>
                    <a:pt x="108543" y="0"/>
                  </a:moveTo>
                  <a:lnTo>
                    <a:pt x="849516" y="0"/>
                  </a:lnTo>
                  <a:cubicBezTo>
                    <a:pt x="909463" y="0"/>
                    <a:pt x="958059" y="48596"/>
                    <a:pt x="958059" y="108543"/>
                  </a:cubicBezTo>
                  <a:lnTo>
                    <a:pt x="958059" y="421475"/>
                  </a:lnTo>
                  <a:cubicBezTo>
                    <a:pt x="958059" y="450263"/>
                    <a:pt x="946623" y="477871"/>
                    <a:pt x="926267" y="498226"/>
                  </a:cubicBezTo>
                  <a:cubicBezTo>
                    <a:pt x="905912" y="518582"/>
                    <a:pt x="878303" y="530018"/>
                    <a:pt x="849516" y="530018"/>
                  </a:cubicBezTo>
                  <a:lnTo>
                    <a:pt x="108543" y="530018"/>
                  </a:lnTo>
                  <a:cubicBezTo>
                    <a:pt x="79755" y="530018"/>
                    <a:pt x="52147" y="518582"/>
                    <a:pt x="31791" y="498226"/>
                  </a:cubicBezTo>
                  <a:cubicBezTo>
                    <a:pt x="11436" y="477871"/>
                    <a:pt x="0" y="450263"/>
                    <a:pt x="0" y="421475"/>
                  </a:cubicBezTo>
                  <a:lnTo>
                    <a:pt x="0" y="108543"/>
                  </a:lnTo>
                  <a:cubicBezTo>
                    <a:pt x="0" y="79755"/>
                    <a:pt x="11436" y="52147"/>
                    <a:pt x="31791" y="31791"/>
                  </a:cubicBezTo>
                  <a:cubicBezTo>
                    <a:pt x="52147" y="11436"/>
                    <a:pt x="79755" y="0"/>
                    <a:pt x="108543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85725"/>
              <a:ext cx="958059" cy="615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430589" y="1748409"/>
            <a:ext cx="3426823" cy="2012412"/>
            <a:chOff x="0" y="0"/>
            <a:chExt cx="902538" cy="53001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02538" cy="530018"/>
            </a:xfrm>
            <a:custGeom>
              <a:avLst/>
              <a:gdLst/>
              <a:ahLst/>
              <a:cxnLst/>
              <a:rect l="l" t="t" r="r" b="b"/>
              <a:pathLst>
                <a:path w="902538" h="530018">
                  <a:moveTo>
                    <a:pt x="115220" y="0"/>
                  </a:moveTo>
                  <a:lnTo>
                    <a:pt x="787318" y="0"/>
                  </a:lnTo>
                  <a:cubicBezTo>
                    <a:pt x="817876" y="0"/>
                    <a:pt x="847183" y="12139"/>
                    <a:pt x="868791" y="33747"/>
                  </a:cubicBezTo>
                  <a:cubicBezTo>
                    <a:pt x="890398" y="55355"/>
                    <a:pt x="902538" y="84662"/>
                    <a:pt x="902538" y="115220"/>
                  </a:cubicBezTo>
                  <a:lnTo>
                    <a:pt x="902538" y="414798"/>
                  </a:lnTo>
                  <a:cubicBezTo>
                    <a:pt x="902538" y="445356"/>
                    <a:pt x="890398" y="474663"/>
                    <a:pt x="868791" y="496271"/>
                  </a:cubicBezTo>
                  <a:cubicBezTo>
                    <a:pt x="847183" y="517879"/>
                    <a:pt x="817876" y="530018"/>
                    <a:pt x="787318" y="530018"/>
                  </a:cubicBezTo>
                  <a:lnTo>
                    <a:pt x="115220" y="530018"/>
                  </a:lnTo>
                  <a:cubicBezTo>
                    <a:pt x="84662" y="530018"/>
                    <a:pt x="55355" y="517879"/>
                    <a:pt x="33747" y="496271"/>
                  </a:cubicBezTo>
                  <a:cubicBezTo>
                    <a:pt x="12139" y="474663"/>
                    <a:pt x="0" y="445356"/>
                    <a:pt x="0" y="414798"/>
                  </a:cubicBezTo>
                  <a:lnTo>
                    <a:pt x="0" y="115220"/>
                  </a:lnTo>
                  <a:cubicBezTo>
                    <a:pt x="0" y="84662"/>
                    <a:pt x="12139" y="55355"/>
                    <a:pt x="33747" y="33747"/>
                  </a:cubicBezTo>
                  <a:cubicBezTo>
                    <a:pt x="55355" y="12139"/>
                    <a:pt x="84662" y="0"/>
                    <a:pt x="115220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85725"/>
              <a:ext cx="902538" cy="615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832477" y="4677670"/>
            <a:ext cx="3426823" cy="2012412"/>
            <a:chOff x="0" y="0"/>
            <a:chExt cx="902538" cy="53001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02538" cy="530018"/>
            </a:xfrm>
            <a:custGeom>
              <a:avLst/>
              <a:gdLst/>
              <a:ahLst/>
              <a:cxnLst/>
              <a:rect l="l" t="t" r="r" b="b"/>
              <a:pathLst>
                <a:path w="902538" h="530018">
                  <a:moveTo>
                    <a:pt x="115220" y="0"/>
                  </a:moveTo>
                  <a:lnTo>
                    <a:pt x="787318" y="0"/>
                  </a:lnTo>
                  <a:cubicBezTo>
                    <a:pt x="817876" y="0"/>
                    <a:pt x="847183" y="12139"/>
                    <a:pt x="868791" y="33747"/>
                  </a:cubicBezTo>
                  <a:cubicBezTo>
                    <a:pt x="890398" y="55355"/>
                    <a:pt x="902538" y="84662"/>
                    <a:pt x="902538" y="115220"/>
                  </a:cubicBezTo>
                  <a:lnTo>
                    <a:pt x="902538" y="414798"/>
                  </a:lnTo>
                  <a:cubicBezTo>
                    <a:pt x="902538" y="445356"/>
                    <a:pt x="890398" y="474663"/>
                    <a:pt x="868791" y="496271"/>
                  </a:cubicBezTo>
                  <a:cubicBezTo>
                    <a:pt x="847183" y="517879"/>
                    <a:pt x="817876" y="530018"/>
                    <a:pt x="787318" y="530018"/>
                  </a:cubicBezTo>
                  <a:lnTo>
                    <a:pt x="115220" y="530018"/>
                  </a:lnTo>
                  <a:cubicBezTo>
                    <a:pt x="84662" y="530018"/>
                    <a:pt x="55355" y="517879"/>
                    <a:pt x="33747" y="496271"/>
                  </a:cubicBezTo>
                  <a:cubicBezTo>
                    <a:pt x="12139" y="474663"/>
                    <a:pt x="0" y="445356"/>
                    <a:pt x="0" y="414798"/>
                  </a:cubicBezTo>
                  <a:lnTo>
                    <a:pt x="0" y="115220"/>
                  </a:lnTo>
                  <a:cubicBezTo>
                    <a:pt x="0" y="84662"/>
                    <a:pt x="12139" y="55355"/>
                    <a:pt x="33747" y="33747"/>
                  </a:cubicBezTo>
                  <a:cubicBezTo>
                    <a:pt x="55355" y="12139"/>
                    <a:pt x="84662" y="0"/>
                    <a:pt x="115220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85725"/>
              <a:ext cx="902538" cy="615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303101" y="2364382"/>
            <a:ext cx="3380815" cy="1702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осуществлять </a:t>
            </a:r>
            <a:r>
              <a:rPr lang="en-US" sz="1600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активное управление потоками пациентов</a:t>
            </a:r>
            <a:r>
              <a:rPr lang="en-US" sz="160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с помощью их перенаправления в менее загруженные медорганизации, листов ожидания и т.д.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5027727" y="2648136"/>
            <a:ext cx="9881976" cy="6917383"/>
            <a:chOff x="0" y="0"/>
            <a:chExt cx="13175967" cy="922317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175967" cy="9223177"/>
            </a:xfrm>
            <a:custGeom>
              <a:avLst/>
              <a:gdLst/>
              <a:ahLst/>
              <a:cxnLst/>
              <a:rect l="l" t="t" r="r" b="b"/>
              <a:pathLst>
                <a:path w="13175967" h="9223177">
                  <a:moveTo>
                    <a:pt x="0" y="0"/>
                  </a:moveTo>
                  <a:lnTo>
                    <a:pt x="13175967" y="0"/>
                  </a:lnTo>
                  <a:lnTo>
                    <a:pt x="13175967" y="9223177"/>
                  </a:lnTo>
                  <a:lnTo>
                    <a:pt x="0" y="9223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018923" y="5085427"/>
            <a:ext cx="2834621" cy="1149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вести </a:t>
            </a:r>
            <a:r>
              <a:rPr lang="en-US" sz="1600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учет</a:t>
            </a:r>
          </a:p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и контроль пациентов</a:t>
            </a:r>
            <a:r>
              <a:rPr lang="en-US" sz="160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, направленных</a:t>
            </a:r>
          </a:p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на реабилитацию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642231" y="1938259"/>
            <a:ext cx="3003537" cy="1426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своевременно </a:t>
            </a:r>
            <a:r>
              <a:rPr lang="en-US" sz="1600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оценивать загруженность коечного</a:t>
            </a:r>
            <a:r>
              <a:rPr lang="en-US" sz="160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фонда пациентами</a:t>
            </a:r>
          </a:p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и в перспективе даже прогнозировать ее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212124" y="2388369"/>
            <a:ext cx="2474808" cy="1149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выявлять пациентов, </a:t>
            </a:r>
          </a:p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нуждающихся</a:t>
            </a:r>
          </a:p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в реабилитации</a:t>
            </a:r>
          </a:p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и не учтенных ранее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031620" y="4927909"/>
            <a:ext cx="3104887" cy="1425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использовать</a:t>
            </a: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механизмы</a:t>
            </a:r>
            <a:r>
              <a:rPr lang="en-US" sz="1600" dirty="0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оценки</a:t>
            </a:r>
            <a:r>
              <a:rPr lang="en-US" sz="1600" dirty="0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качества</a:t>
            </a: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и </a:t>
            </a: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эффективности</a:t>
            </a: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мероприятий</a:t>
            </a: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проведенных</a:t>
            </a: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на</a:t>
            </a: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втором</a:t>
            </a:r>
            <a:r>
              <a:rPr lang="ru-RU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и </a:t>
            </a: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третьем</a:t>
            </a: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этапе</a:t>
            </a:r>
            <a:r>
              <a:rPr lang="en-US" sz="1600" dirty="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реабилитации</a:t>
            </a:r>
            <a:endParaRPr lang="en-US" sz="1600" dirty="0">
              <a:solidFill>
                <a:srgbClr val="000000"/>
              </a:solidFill>
              <a:latin typeface="Evolventa"/>
              <a:ea typeface="Evolventa"/>
              <a:cs typeface="Evolventa"/>
              <a:sym typeface="Evolventa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0" y="0"/>
            <a:ext cx="18288000" cy="1334301"/>
            <a:chOff x="0" y="0"/>
            <a:chExt cx="4816593" cy="35142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816592" cy="351421"/>
            </a:xfrm>
            <a:custGeom>
              <a:avLst/>
              <a:gdLst/>
              <a:ahLst/>
              <a:cxnLst/>
              <a:rect l="l" t="t" r="r" b="b"/>
              <a:pathLst>
                <a:path w="4816592" h="351421">
                  <a:moveTo>
                    <a:pt x="0" y="0"/>
                  </a:moveTo>
                  <a:lnTo>
                    <a:pt x="4816592" y="0"/>
                  </a:lnTo>
                  <a:lnTo>
                    <a:pt x="4816592" y="351421"/>
                  </a:lnTo>
                  <a:lnTo>
                    <a:pt x="0" y="351421"/>
                  </a:lnTo>
                  <a:close/>
                </a:path>
              </a:pathLst>
            </a:custGeom>
            <a:solidFill>
              <a:srgbClr val="CFDAE8">
                <a:alpha val="75686"/>
              </a:srgbClr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4816593" cy="389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3197953" y="592388"/>
            <a:ext cx="1488980" cy="364626"/>
          </a:xfrm>
          <a:custGeom>
            <a:avLst/>
            <a:gdLst/>
            <a:ahLst/>
            <a:cxnLst/>
            <a:rect l="l" t="t" r="r" b="b"/>
            <a:pathLst>
              <a:path w="1488980" h="364626">
                <a:moveTo>
                  <a:pt x="0" y="0"/>
                </a:moveTo>
                <a:lnTo>
                  <a:pt x="1488979" y="0"/>
                </a:lnTo>
                <a:lnTo>
                  <a:pt x="1488979" y="364626"/>
                </a:lnTo>
                <a:lnTo>
                  <a:pt x="0" y="3646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978401" y="349251"/>
            <a:ext cx="12551687" cy="67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Решение проблемы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28700" y="7231661"/>
            <a:ext cx="15354861" cy="281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500" spc="15">
                <a:solidFill>
                  <a:srgbClr val="100F0D"/>
                </a:solidFill>
                <a:latin typeface="Evolventa"/>
                <a:ea typeface="Evolventa"/>
                <a:cs typeface="Evolventa"/>
                <a:sym typeface="Evolventa"/>
              </a:rPr>
              <a:t>ИНФОРМАЦИОННАЯ СИСТЕМА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734706" y="7604220"/>
            <a:ext cx="7190581" cy="1229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</a:pPr>
            <a:r>
              <a:rPr lang="en-US" sz="7800" dirty="0" err="1">
                <a:solidFill>
                  <a:srgbClr val="C00000"/>
                </a:solidFill>
                <a:latin typeface="Evolventa"/>
                <a:ea typeface="Evolventa"/>
                <a:cs typeface="Evolventa"/>
                <a:sym typeface="Evolventa"/>
              </a:rPr>
              <a:t>реабилитация</a:t>
            </a:r>
            <a:endParaRPr lang="en-US" sz="7800" dirty="0">
              <a:solidFill>
                <a:srgbClr val="C00000"/>
              </a:solidFill>
              <a:latin typeface="Evolventa"/>
              <a:ea typeface="Evolventa"/>
              <a:cs typeface="Evolventa"/>
              <a:sym typeface="Evolventa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7970569" y="9829432"/>
            <a:ext cx="119698" cy="337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3A5664"/>
                </a:solidFill>
                <a:latin typeface="Evolventa"/>
                <a:ea typeface="Evolventa"/>
                <a:cs typeface="Evolventa"/>
                <a:sym typeface="Evolventa"/>
              </a:rPr>
              <a:t>7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BBADB4B-5F0D-4CA4-9739-8DD96729F4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944" y="370683"/>
            <a:ext cx="1347121" cy="71694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" y="0"/>
            <a:ext cx="18288000" cy="1334301"/>
            <a:chOff x="0" y="0"/>
            <a:chExt cx="4816593" cy="3514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51421"/>
            </a:xfrm>
            <a:custGeom>
              <a:avLst/>
              <a:gdLst/>
              <a:ahLst/>
              <a:cxnLst/>
              <a:rect l="l" t="t" r="r" b="b"/>
              <a:pathLst>
                <a:path w="4816592" h="351421">
                  <a:moveTo>
                    <a:pt x="0" y="0"/>
                  </a:moveTo>
                  <a:lnTo>
                    <a:pt x="4816592" y="0"/>
                  </a:lnTo>
                  <a:lnTo>
                    <a:pt x="4816592" y="351421"/>
                  </a:lnTo>
                  <a:lnTo>
                    <a:pt x="0" y="351421"/>
                  </a:lnTo>
                  <a:close/>
                </a:path>
              </a:pathLst>
            </a:custGeom>
            <a:solidFill>
              <a:srgbClr val="CFDAE8">
                <a:alpha val="75686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389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197953" y="592388"/>
            <a:ext cx="1488980" cy="364626"/>
          </a:xfrm>
          <a:custGeom>
            <a:avLst/>
            <a:gdLst/>
            <a:ahLst/>
            <a:cxnLst/>
            <a:rect l="l" t="t" r="r" b="b"/>
            <a:pathLst>
              <a:path w="1488980" h="364626">
                <a:moveTo>
                  <a:pt x="0" y="0"/>
                </a:moveTo>
                <a:lnTo>
                  <a:pt x="1488979" y="0"/>
                </a:lnTo>
                <a:lnTo>
                  <a:pt x="1488979" y="364626"/>
                </a:lnTo>
                <a:lnTo>
                  <a:pt x="0" y="36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42654" y="1334301"/>
            <a:ext cx="6933642" cy="8952699"/>
          </a:xfrm>
          <a:custGeom>
            <a:avLst/>
            <a:gdLst/>
            <a:ahLst/>
            <a:cxnLst/>
            <a:rect l="l" t="t" r="r" b="b"/>
            <a:pathLst>
              <a:path w="6933642" h="8952699">
                <a:moveTo>
                  <a:pt x="0" y="0"/>
                </a:moveTo>
                <a:lnTo>
                  <a:pt x="6933642" y="0"/>
                </a:lnTo>
                <a:lnTo>
                  <a:pt x="6933642" y="8952699"/>
                </a:lnTo>
                <a:lnTo>
                  <a:pt x="0" y="89526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8649" r="-44909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78401" y="349251"/>
            <a:ext cx="12551687" cy="67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Польза для пациентов и врачей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970569" y="9829432"/>
            <a:ext cx="119698" cy="337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3A5664"/>
                </a:solidFill>
                <a:latin typeface="Evolventa"/>
                <a:ea typeface="Evolventa"/>
                <a:cs typeface="Evolventa"/>
                <a:sym typeface="Evolventa"/>
              </a:rPr>
              <a:t>8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28700" y="1793650"/>
            <a:ext cx="8885813" cy="1624870"/>
            <a:chOff x="0" y="-47625"/>
            <a:chExt cx="11847751" cy="216649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47625"/>
              <a:ext cx="6892742" cy="324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71"/>
                </a:lnSpc>
              </a:pPr>
              <a:r>
                <a:rPr lang="en-US" sz="1599" spc="201" dirty="0">
                  <a:solidFill>
                    <a:srgbClr val="C00000"/>
                  </a:solidFill>
                  <a:latin typeface="Evolventa Bold"/>
                  <a:ea typeface="Evolventa Bold"/>
                  <a:cs typeface="Evolventa Bold"/>
                  <a:sym typeface="Evolventa Bold"/>
                </a:rPr>
                <a:t>ПРИМЕР 1 — ВЫЯВЛЕНИЕ КОНТИНГЕНТА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08178"/>
              <a:ext cx="11847751" cy="17106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r>
                <a:rPr lang="en-US" sz="1800">
                  <a:solidFill>
                    <a:srgbClr val="000000"/>
                  </a:solidFill>
                  <a:latin typeface="Evolventa"/>
                  <a:ea typeface="Evolventa"/>
                  <a:cs typeface="Evolventa"/>
                  <a:sym typeface="Evolventa"/>
                </a:rPr>
                <a:t>Пациент перенес инсульт. На основе этих сведений в электронных медицинских документах система автоматически вносит его в список тех, кому положена реабилитация, чтобы он мог </a:t>
              </a:r>
              <a:r>
                <a:rPr lang="en-US" sz="1800">
                  <a:solidFill>
                    <a:srgbClr val="000000"/>
                  </a:solidFill>
                  <a:latin typeface="Evolventa Bold"/>
                  <a:ea typeface="Evolventa Bold"/>
                  <a:cs typeface="Evolventa Bold"/>
                  <a:sym typeface="Evolventa Bold"/>
                </a:rPr>
                <a:t>как можно раньше получить медпомощь</a:t>
              </a:r>
              <a:r>
                <a:rPr lang="en-US" sz="1800">
                  <a:solidFill>
                    <a:srgbClr val="000000"/>
                  </a:solidFill>
                  <a:latin typeface="Evolventa"/>
                  <a:ea typeface="Evolventa"/>
                  <a:cs typeface="Evolventa"/>
                  <a:sym typeface="Evolventa"/>
                </a:rPr>
                <a:t> в полном объеме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78401" y="6996048"/>
            <a:ext cx="8854380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71"/>
              </a:lnSpc>
            </a:pPr>
            <a:r>
              <a:rPr lang="en-US" sz="1599" spc="201" dirty="0">
                <a:solidFill>
                  <a:srgbClr val="C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ПРИМЕР 3 — РАСПРЕДЕЛЕНИЕ И МАРШРУТИЗАЦИЯ ПАЦИЕНТОВ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78401" y="7322820"/>
            <a:ext cx="9626708" cy="1935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Пациенту после полученной травмы показана реабилитация, но в той медорганизации, куда его направили, нет сейчас возможности его принять: сотрудники загружены, а койки и свободные слоты в расписании заняты.  Система вносит пациента в лист ожидания, где на основе информации из всех медучреждений региона/города он может быть </a:t>
            </a:r>
            <a:r>
              <a:rPr lang="en-US" sz="1800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направлен в то из них,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где меньшая загрузка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028700" y="4243639"/>
            <a:ext cx="8980132" cy="1939195"/>
            <a:chOff x="0" y="-47625"/>
            <a:chExt cx="11973510" cy="2585593"/>
          </a:xfrm>
        </p:grpSpPr>
        <p:sp>
          <p:nvSpPr>
            <p:cNvPr id="16" name="TextBox 16"/>
            <p:cNvSpPr txBox="1"/>
            <p:nvPr/>
          </p:nvSpPr>
          <p:spPr>
            <a:xfrm>
              <a:off x="0" y="408178"/>
              <a:ext cx="11973510" cy="21297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r>
                <a:rPr lang="en-US" sz="1800">
                  <a:solidFill>
                    <a:srgbClr val="000000"/>
                  </a:solidFill>
                  <a:latin typeface="Evolventa"/>
                  <a:ea typeface="Evolventa"/>
                  <a:cs typeface="Evolventa"/>
                  <a:sym typeface="Evolventa"/>
                </a:rPr>
                <a:t>Специалисту по медицинской реабилитации нужно </a:t>
              </a:r>
              <a:r>
                <a:rPr lang="en-US" sz="1800">
                  <a:solidFill>
                    <a:srgbClr val="000000"/>
                  </a:solidFill>
                  <a:latin typeface="Evolventa Bold"/>
                  <a:ea typeface="Evolventa Bold"/>
                  <a:cs typeface="Evolventa Bold"/>
                  <a:sym typeface="Evolventa Bold"/>
                </a:rPr>
                <a:t>отслеживать пациента</a:t>
              </a:r>
            </a:p>
            <a:p>
              <a:pPr algn="l">
                <a:lnSpc>
                  <a:spcPts val="2520"/>
                </a:lnSpc>
              </a:pPr>
              <a:r>
                <a:rPr lang="en-US" sz="1800">
                  <a:solidFill>
                    <a:srgbClr val="000000"/>
                  </a:solidFill>
                  <a:latin typeface="Evolventa Bold"/>
                  <a:ea typeface="Evolventa Bold"/>
                  <a:cs typeface="Evolventa Bold"/>
                  <a:sym typeface="Evolventa Bold"/>
                </a:rPr>
                <a:t>в динамике</a:t>
              </a:r>
              <a:r>
                <a:rPr lang="en-US" sz="1800">
                  <a:solidFill>
                    <a:srgbClr val="000000"/>
                  </a:solidFill>
                  <a:latin typeface="Evolventa"/>
                  <a:ea typeface="Evolventa"/>
                  <a:cs typeface="Evolventa"/>
                  <a:sym typeface="Evolventa"/>
                </a:rPr>
                <a:t>: видеть его реабилитационный статус, потенциал, следовать индивидуальному плану реабилитации и оценивать эффективность мероприятий. Все это можно автоматизировать и наглядно представить</a:t>
              </a:r>
            </a:p>
            <a:p>
              <a:pPr algn="l">
                <a:lnSpc>
                  <a:spcPts val="2520"/>
                </a:lnSpc>
              </a:pPr>
              <a:r>
                <a:rPr lang="en-US" sz="1800">
                  <a:solidFill>
                    <a:srgbClr val="000000"/>
                  </a:solidFill>
                  <a:latin typeface="Evolventa"/>
                  <a:ea typeface="Evolventa"/>
                  <a:cs typeface="Evolventa"/>
                  <a:sym typeface="Evolventa"/>
                </a:rPr>
                <a:t>с помощью системы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8713132" cy="324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71"/>
                </a:lnSpc>
              </a:pPr>
              <a:r>
                <a:rPr lang="en-US" sz="1599" spc="201" dirty="0">
                  <a:solidFill>
                    <a:srgbClr val="C00000"/>
                  </a:solidFill>
                  <a:latin typeface="Evolventa Bold"/>
                  <a:ea typeface="Evolventa Bold"/>
                  <a:cs typeface="Evolventa Bold"/>
                  <a:sym typeface="Evolventa Bold"/>
                </a:rPr>
                <a:t>ПРИМЕР 2 — МОНИТОРИНГ СОСТОЯНИЯ ПАЦИЕНТА</a:t>
              </a:r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A41B1E5-4F94-4B12-A0E1-E7F3F50BC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944" y="370683"/>
            <a:ext cx="1347121" cy="71694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38156" y="4375849"/>
            <a:ext cx="7012651" cy="6104193"/>
          </a:xfrm>
          <a:custGeom>
            <a:avLst/>
            <a:gdLst/>
            <a:ahLst/>
            <a:cxnLst/>
            <a:rect l="l" t="t" r="r" b="b"/>
            <a:pathLst>
              <a:path w="7012651" h="6104193">
                <a:moveTo>
                  <a:pt x="7012651" y="0"/>
                </a:moveTo>
                <a:lnTo>
                  <a:pt x="0" y="0"/>
                </a:lnTo>
                <a:lnTo>
                  <a:pt x="0" y="6104194"/>
                </a:lnTo>
                <a:lnTo>
                  <a:pt x="7012651" y="6104194"/>
                </a:lnTo>
                <a:lnTo>
                  <a:pt x="7012651" y="0"/>
                </a:lnTo>
                <a:close/>
              </a:path>
            </a:pathLst>
          </a:custGeom>
          <a:blipFill>
            <a:blip r:embed="rId2"/>
            <a:stretch>
              <a:fillRect l="-34426" r="-14404" b="-1398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382624" cy="10287000"/>
            <a:chOff x="0" y="0"/>
            <a:chExt cx="4841514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41514" cy="2709333"/>
            </a:xfrm>
            <a:custGeom>
              <a:avLst/>
              <a:gdLst/>
              <a:ahLst/>
              <a:cxnLst/>
              <a:rect l="l" t="t" r="r" b="b"/>
              <a:pathLst>
                <a:path w="4841514" h="2709333">
                  <a:moveTo>
                    <a:pt x="0" y="0"/>
                  </a:moveTo>
                  <a:lnTo>
                    <a:pt x="4841514" y="0"/>
                  </a:lnTo>
                  <a:lnTo>
                    <a:pt x="4841514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478EC2">
                    <a:alpha val="80000"/>
                  </a:srgbClr>
                </a:gs>
                <a:gs pos="100000">
                  <a:srgbClr val="073F8B">
                    <a:alpha val="8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41514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3628" y="1589751"/>
            <a:ext cx="6191300" cy="5107689"/>
            <a:chOff x="0" y="0"/>
            <a:chExt cx="1630631" cy="134523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30631" cy="1345235"/>
            </a:xfrm>
            <a:custGeom>
              <a:avLst/>
              <a:gdLst/>
              <a:ahLst/>
              <a:cxnLst/>
              <a:rect l="l" t="t" r="r" b="b"/>
              <a:pathLst>
                <a:path w="1630631" h="1345235">
                  <a:moveTo>
                    <a:pt x="63773" y="0"/>
                  </a:moveTo>
                  <a:lnTo>
                    <a:pt x="1566857" y="0"/>
                  </a:lnTo>
                  <a:cubicBezTo>
                    <a:pt x="1583771" y="0"/>
                    <a:pt x="1599992" y="6719"/>
                    <a:pt x="1611952" y="18679"/>
                  </a:cubicBezTo>
                  <a:cubicBezTo>
                    <a:pt x="1623912" y="30638"/>
                    <a:pt x="1630631" y="46859"/>
                    <a:pt x="1630631" y="63773"/>
                  </a:cubicBezTo>
                  <a:lnTo>
                    <a:pt x="1630631" y="1281462"/>
                  </a:lnTo>
                  <a:cubicBezTo>
                    <a:pt x="1630631" y="1316683"/>
                    <a:pt x="1602078" y="1345235"/>
                    <a:pt x="1566857" y="1345235"/>
                  </a:cubicBezTo>
                  <a:lnTo>
                    <a:pt x="63773" y="1345235"/>
                  </a:lnTo>
                  <a:cubicBezTo>
                    <a:pt x="28552" y="1345235"/>
                    <a:pt x="0" y="1316683"/>
                    <a:pt x="0" y="1281462"/>
                  </a:cubicBezTo>
                  <a:lnTo>
                    <a:pt x="0" y="63773"/>
                  </a:lnTo>
                  <a:cubicBezTo>
                    <a:pt x="0" y="28552"/>
                    <a:pt x="28552" y="0"/>
                    <a:pt x="63773" y="0"/>
                  </a:cubicBezTo>
                  <a:close/>
                </a:path>
              </a:pathLst>
            </a:custGeom>
            <a:solidFill>
              <a:srgbClr val="FFFFFF">
                <a:alpha val="78824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1630631" cy="14309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91424" y="2626297"/>
            <a:ext cx="525573" cy="493382"/>
          </a:xfrm>
          <a:custGeom>
            <a:avLst/>
            <a:gdLst/>
            <a:ahLst/>
            <a:cxnLst/>
            <a:rect l="l" t="t" r="r" b="b"/>
            <a:pathLst>
              <a:path w="525573" h="493382">
                <a:moveTo>
                  <a:pt x="0" y="0"/>
                </a:moveTo>
                <a:lnTo>
                  <a:pt x="525573" y="0"/>
                </a:lnTo>
                <a:lnTo>
                  <a:pt x="525573" y="493381"/>
                </a:lnTo>
                <a:lnTo>
                  <a:pt x="0" y="4933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91424" y="5515801"/>
            <a:ext cx="500453" cy="490444"/>
          </a:xfrm>
          <a:custGeom>
            <a:avLst/>
            <a:gdLst/>
            <a:ahLst/>
            <a:cxnLst/>
            <a:rect l="l" t="t" r="r" b="b"/>
            <a:pathLst>
              <a:path w="500453" h="490444">
                <a:moveTo>
                  <a:pt x="0" y="0"/>
                </a:moveTo>
                <a:lnTo>
                  <a:pt x="500453" y="0"/>
                </a:lnTo>
                <a:lnTo>
                  <a:pt x="500453" y="490444"/>
                </a:lnTo>
                <a:lnTo>
                  <a:pt x="0" y="4904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47502" y="4125437"/>
            <a:ext cx="544375" cy="500825"/>
          </a:xfrm>
          <a:custGeom>
            <a:avLst/>
            <a:gdLst/>
            <a:ahLst/>
            <a:cxnLst/>
            <a:rect l="l" t="t" r="r" b="b"/>
            <a:pathLst>
              <a:path w="544375" h="500825">
                <a:moveTo>
                  <a:pt x="0" y="0"/>
                </a:moveTo>
                <a:lnTo>
                  <a:pt x="544375" y="0"/>
                </a:lnTo>
                <a:lnTo>
                  <a:pt x="544375" y="500825"/>
                </a:lnTo>
                <a:lnTo>
                  <a:pt x="0" y="5008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0" y="0"/>
            <a:ext cx="18504284" cy="1334301"/>
            <a:chOff x="0" y="0"/>
            <a:chExt cx="4873556" cy="3514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73556" cy="351421"/>
            </a:xfrm>
            <a:custGeom>
              <a:avLst/>
              <a:gdLst/>
              <a:ahLst/>
              <a:cxnLst/>
              <a:rect l="l" t="t" r="r" b="b"/>
              <a:pathLst>
                <a:path w="4873556" h="351421">
                  <a:moveTo>
                    <a:pt x="0" y="0"/>
                  </a:moveTo>
                  <a:lnTo>
                    <a:pt x="4873556" y="0"/>
                  </a:lnTo>
                  <a:lnTo>
                    <a:pt x="4873556" y="351421"/>
                  </a:lnTo>
                  <a:lnTo>
                    <a:pt x="0" y="351421"/>
                  </a:lnTo>
                  <a:close/>
                </a:path>
              </a:pathLst>
            </a:custGeom>
            <a:solidFill>
              <a:srgbClr val="CFDAE8">
                <a:alpha val="7568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73556" cy="389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bg1"/>
                </a:solidFill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3197953" y="592388"/>
            <a:ext cx="1488980" cy="364626"/>
          </a:xfrm>
          <a:custGeom>
            <a:avLst/>
            <a:gdLst/>
            <a:ahLst/>
            <a:cxnLst/>
            <a:rect l="l" t="t" r="r" b="b"/>
            <a:pathLst>
              <a:path w="1488980" h="364626">
                <a:moveTo>
                  <a:pt x="0" y="0"/>
                </a:moveTo>
                <a:lnTo>
                  <a:pt x="1488979" y="0"/>
                </a:lnTo>
                <a:lnTo>
                  <a:pt x="1488979" y="364626"/>
                </a:lnTo>
                <a:lnTo>
                  <a:pt x="0" y="3646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7254245" y="5924182"/>
            <a:ext cx="2815102" cy="372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1"/>
              </a:lnSpc>
            </a:pPr>
            <a:r>
              <a:rPr lang="en-US" sz="2399" spc="107" dirty="0" err="1">
                <a:solidFill>
                  <a:schemeClr val="bg1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Для</a:t>
            </a:r>
            <a:r>
              <a:rPr lang="en-US" sz="2399" spc="107" dirty="0">
                <a:solidFill>
                  <a:schemeClr val="bg1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2399" spc="107" dirty="0" err="1">
                <a:solidFill>
                  <a:schemeClr val="bg1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региона</a:t>
            </a:r>
            <a:endParaRPr lang="en-US" sz="2399" spc="107" dirty="0">
              <a:solidFill>
                <a:schemeClr val="bg1"/>
              </a:solidFill>
              <a:latin typeface="Evolventa Bold"/>
              <a:ea typeface="Evolventa Bold"/>
              <a:cs typeface="Evolventa Bold"/>
              <a:sym typeface="Evolventa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254245" y="3947224"/>
            <a:ext cx="9135722" cy="372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1"/>
              </a:lnSpc>
            </a:pPr>
            <a:r>
              <a:rPr lang="en-US" sz="2399" spc="107" dirty="0" err="1">
                <a:solidFill>
                  <a:schemeClr val="bg1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Для</a:t>
            </a:r>
            <a:r>
              <a:rPr lang="en-US" sz="2399" spc="107" dirty="0">
                <a:solidFill>
                  <a:schemeClr val="bg1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2399" spc="107" dirty="0" err="1">
                <a:solidFill>
                  <a:schemeClr val="bg1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главных</a:t>
            </a:r>
            <a:r>
              <a:rPr lang="en-US" sz="2399" spc="107" dirty="0">
                <a:solidFill>
                  <a:schemeClr val="bg1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2399" spc="107" dirty="0" err="1">
                <a:solidFill>
                  <a:schemeClr val="bg1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внештатных</a:t>
            </a:r>
            <a:r>
              <a:rPr lang="en-US" sz="2399" spc="107" dirty="0">
                <a:solidFill>
                  <a:schemeClr val="bg1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2399" spc="107" dirty="0" err="1">
                <a:solidFill>
                  <a:schemeClr val="bg1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специалистов</a:t>
            </a:r>
            <a:r>
              <a:rPr lang="en-US" sz="2399" spc="107" dirty="0">
                <a:solidFill>
                  <a:schemeClr val="bg1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254245" y="1984876"/>
            <a:ext cx="10004962" cy="372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1"/>
              </a:lnSpc>
            </a:pPr>
            <a:r>
              <a:rPr lang="en-US" sz="2400" spc="108" dirty="0" err="1">
                <a:solidFill>
                  <a:schemeClr val="bg1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Для</a:t>
            </a:r>
            <a:r>
              <a:rPr lang="en-US" sz="2400" spc="108" dirty="0">
                <a:solidFill>
                  <a:schemeClr val="bg1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2400" spc="108" dirty="0" err="1">
                <a:solidFill>
                  <a:schemeClr val="bg1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медорганизаций</a:t>
            </a:r>
            <a:r>
              <a:rPr lang="en-US" sz="2400" spc="108" dirty="0">
                <a:solidFill>
                  <a:schemeClr val="bg1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2400" spc="108" dirty="0" err="1">
                <a:solidFill>
                  <a:schemeClr val="bg1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по</a:t>
            </a:r>
            <a:r>
              <a:rPr lang="en-US" sz="2400" spc="108" dirty="0">
                <a:solidFill>
                  <a:schemeClr val="bg1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2400" spc="108" dirty="0" err="1">
                <a:solidFill>
                  <a:schemeClr val="bg1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реабилитации</a:t>
            </a:r>
            <a:r>
              <a:rPr lang="en-US" sz="2400" spc="108" dirty="0">
                <a:solidFill>
                  <a:schemeClr val="bg1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и </a:t>
            </a:r>
            <a:r>
              <a:rPr lang="en-US" sz="2400" spc="108" dirty="0" err="1">
                <a:solidFill>
                  <a:schemeClr val="bg1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их</a:t>
            </a:r>
            <a:r>
              <a:rPr lang="en-US" sz="2400" spc="108" dirty="0">
                <a:solidFill>
                  <a:schemeClr val="bg1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</a:t>
            </a:r>
            <a:r>
              <a:rPr lang="en-US" sz="2400" spc="108" dirty="0" err="1">
                <a:solidFill>
                  <a:schemeClr val="bg1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сотрудников</a:t>
            </a:r>
            <a:endParaRPr lang="en-US" sz="2400" spc="108" dirty="0">
              <a:solidFill>
                <a:schemeClr val="bg1"/>
              </a:solidFill>
              <a:latin typeface="Evolventa Bold"/>
              <a:ea typeface="Evolventa Bold"/>
              <a:cs typeface="Evolventa Bold"/>
              <a:sym typeface="Evolventa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7254245" y="7990345"/>
            <a:ext cx="2815102" cy="372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1"/>
              </a:lnSpc>
            </a:pPr>
            <a:r>
              <a:rPr lang="en-US" sz="2399" spc="107" dirty="0" err="1">
                <a:solidFill>
                  <a:schemeClr val="bg1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Для</a:t>
            </a:r>
            <a:r>
              <a:rPr lang="en-US" sz="2399" spc="107" dirty="0">
                <a:solidFill>
                  <a:schemeClr val="bg1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 ТФОМС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91424" y="1984876"/>
            <a:ext cx="3319830" cy="488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1"/>
              </a:lnSpc>
            </a:pPr>
            <a:r>
              <a:rPr lang="en-US" sz="2399" spc="107">
                <a:solidFill>
                  <a:srgbClr val="005BA9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Для пациентов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254245" y="2540572"/>
            <a:ext cx="10152644" cy="987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3"/>
              </a:lnSpc>
            </a:pPr>
            <a:r>
              <a:rPr lang="en-US" sz="1799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Удобство работы с листом ожидания, возможность прогнозировать и измерять загрузку коечного фонда, разумно оценивать доступные ресурсы и видеть ситуацию по каждому пациенту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254245" y="4430649"/>
            <a:ext cx="10004962" cy="1301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3"/>
              </a:lnSpc>
            </a:pPr>
            <a:r>
              <a:rPr lang="en-US" sz="1799" spc="71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Оперативная и понятная отчетность по пациентам, направленным</a:t>
            </a:r>
          </a:p>
          <a:p>
            <a:pPr algn="l">
              <a:lnSpc>
                <a:spcPts val="2483"/>
              </a:lnSpc>
            </a:pPr>
            <a:r>
              <a:rPr lang="en-US" sz="1799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на реабилитацию (или нуждающимся в ней), возможность оценивать всю картину</a:t>
            </a:r>
          </a:p>
          <a:p>
            <a:pPr algn="l">
              <a:lnSpc>
                <a:spcPts val="2483"/>
              </a:lnSpc>
            </a:pPr>
            <a:r>
              <a:rPr lang="en-US" sz="1799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по загруженности медорганизаций целиком и принимать управленческие решения</a:t>
            </a:r>
          </a:p>
          <a:p>
            <a:pPr algn="l">
              <a:lnSpc>
                <a:spcPts val="2483"/>
              </a:lnSpc>
            </a:pPr>
            <a:r>
              <a:rPr lang="en-US" sz="1799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на основе аналитических данных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254245" y="6412243"/>
            <a:ext cx="9840880" cy="1301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3"/>
              </a:lnSpc>
            </a:pPr>
            <a:r>
              <a:rPr lang="en-US" sz="1799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Выполнение всех нормативных требований в части организации реабилитационных мероприятий, контролируемая работа с контингентом пациентов, возможность отслеживать качество передаваемой медицинской информации в электронном формате и влиять на него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254245" y="8473454"/>
            <a:ext cx="9840880" cy="987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3"/>
              </a:lnSpc>
            </a:pPr>
            <a:r>
              <a:rPr lang="en-US" sz="1799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Получение механизма оценки и контроля проводимых реабилитационных мероприятий, возможность контролирования порядков оказания</a:t>
            </a:r>
          </a:p>
          <a:p>
            <a:pPr algn="l">
              <a:lnSpc>
                <a:spcPts val="2483"/>
              </a:lnSpc>
            </a:pPr>
            <a:r>
              <a:rPr lang="en-US" sz="1799">
                <a:solidFill>
                  <a:srgbClr val="FFFFFF"/>
                </a:solidFill>
                <a:latin typeface="Evolventa"/>
                <a:ea typeface="Evolventa"/>
                <a:cs typeface="Evolventa"/>
                <a:sym typeface="Evolventa"/>
              </a:rPr>
              <a:t>медицинской помощи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825992" y="2540572"/>
            <a:ext cx="4516940" cy="987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3"/>
              </a:lnSpc>
            </a:pPr>
            <a:r>
              <a:rPr lang="en-US" sz="1799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Время от получения направления</a:t>
            </a:r>
          </a:p>
          <a:p>
            <a:pPr algn="l">
              <a:lnSpc>
                <a:spcPts val="2483"/>
              </a:lnSpc>
            </a:pPr>
            <a:r>
              <a:rPr lang="en-US" sz="1799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на реабилитацию до ее прохождения значительно сокращается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749890" y="3985324"/>
            <a:ext cx="5125038" cy="987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3"/>
              </a:lnSpc>
            </a:pPr>
            <a:r>
              <a:rPr lang="en-US" sz="1799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Эффективность реабилитации</a:t>
            </a:r>
          </a:p>
          <a:p>
            <a:pPr algn="l">
              <a:lnSpc>
                <a:spcPts val="2483"/>
              </a:lnSpc>
            </a:pPr>
            <a:r>
              <a:rPr lang="en-US" sz="1799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повышается, как и шансы на улучшение реабилитационного статуса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749890" y="5430076"/>
            <a:ext cx="4148746" cy="673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3"/>
              </a:lnSpc>
            </a:pPr>
            <a:r>
              <a:rPr lang="en-US" sz="1799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Качество оказания медицинской</a:t>
            </a:r>
          </a:p>
          <a:p>
            <a:pPr algn="l">
              <a:lnSpc>
                <a:spcPts val="2483"/>
              </a:lnSpc>
            </a:pPr>
            <a:r>
              <a:rPr lang="en-US" sz="1799">
                <a:solidFill>
                  <a:srgbClr val="000000"/>
                </a:solidFill>
                <a:latin typeface="Evolventa"/>
                <a:ea typeface="Evolventa"/>
                <a:cs typeface="Evolventa"/>
                <a:sym typeface="Evolventa"/>
              </a:rPr>
              <a:t>помощи становится выше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78401" y="349251"/>
            <a:ext cx="12551687" cy="67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95AEC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Польза для пациентов и врачей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7970569" y="9829432"/>
            <a:ext cx="119658" cy="337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D5E5F5"/>
                </a:solidFill>
                <a:latin typeface="Evolventa"/>
                <a:ea typeface="Evolventa"/>
                <a:cs typeface="Evolventa"/>
                <a:sym typeface="Evolventa"/>
              </a:rPr>
              <a:t>9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9439FE1-E44E-4043-88DD-407B01245A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944" y="370683"/>
            <a:ext cx="1347121" cy="71694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1365</TotalTime>
  <Words>2037</Words>
  <Application>Microsoft Office PowerPoint</Application>
  <PresentationFormat>Произвольный</PresentationFormat>
  <Paragraphs>406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Evolventa</vt:lpstr>
      <vt:lpstr>Evolventa Italics</vt:lpstr>
      <vt:lpstr>Montserrat Italics</vt:lpstr>
      <vt:lpstr>Montserrat Bold</vt:lpstr>
      <vt:lpstr>Montserrat</vt:lpstr>
      <vt:lpstr>Arial</vt:lpstr>
      <vt:lpstr>Evolventa Bold Italics</vt:lpstr>
      <vt:lpstr>Evolventa Bold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Инновации в РеАбилитации_Медицинская реабилитация_подсистема_ ТехЛАБ</dc:title>
  <dc:creator>aprivalova</dc:creator>
  <cp:lastModifiedBy>Privalova Anastassie</cp:lastModifiedBy>
  <cp:revision>22</cp:revision>
  <dcterms:created xsi:type="dcterms:W3CDTF">2006-08-16T00:00:00Z</dcterms:created>
  <dcterms:modified xsi:type="dcterms:W3CDTF">2024-08-27T09:59:58Z</dcterms:modified>
  <dc:identifier>DAGDOj8aodE</dc:identifier>
</cp:coreProperties>
</file>