
<file path=[Content_Types].xml><?xml version="1.0" encoding="utf-8"?>
<Types xmlns="http://schemas.openxmlformats.org/package/2006/content-types">
  <Default Extension="mp4" ContentType="video/unknown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12192000" cy="6858000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200" d="100"/>
          <a:sy n="200" d="100"/>
        </p:scale>
        <p:origin x="1728" y="144"/>
      </p:cViewPr>
      <p:guideLst>
        <p:guide pos="3840"/>
        <p:guide pos="216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Слайд 1. Открыть выступление вопросом: «Коллеги, у медицинской организации есть два простых вопроса по имуществу: что фактически есть и где это находится сейчас?» Не начинать с технологии — начать с управленческой боли.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/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Слайд 2. Вернуть акцент на две равные функции решения: инвентаризация и контроль перемещений. Сказать, что клинике нужен не только снимок на дату, но и понимание движения имущества после проверки.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/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Слайд 3. Не критиковать людей и текущие системы. Показать знакомый сценарий: оборудование числится, но его начинают искать по отделениям и кабинетам.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/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Слайд 4. Объяснить технологию максимально просто: метка, зона, считывание, результат. Без технических подробностей про частоты и протоколы.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/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Слайд 5. Основная ценность по инвентаризации: быстрее найти расхождения и понять, что делать после проверки. Подчеркнуть, что решение инвентаризирует имущество клиники.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/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Слайд 6. Переход ко второй основной функции: контроль перемещений между зонами. Формулировать осторожно: при выбранной конфигурации переход через контрольную зону может фиксироваться событием в системе.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/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Слайд 7. Соединить инвентаризацию и перемещения в одну историю одного аппарата: монитор найден при инвентаризации, затем перемещался, затем его нужно найти для работы или ТО.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/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Слайд 8. Финал: подчеркнуть, что InfoWind не заменяет МИС, бухгалтерию или сервисную систему. Он помогает связать учетную карточку с реальным объектом и его местоположением.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/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blank">
    <p:bg>
      <p:bgPr shadeToTitle="0">
        <a:solidFill>
          <a:srgbClr val="F5F8F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3D2F1BA-E16C-458A-B1AB-9A020FC50F66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E37FD2-1CEA-45D5-BB73-72BC3B736AEE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microsoft.com/office/2007/relationships/media" Target="../media/media1.mp4"/><Relationship Id="rId4" Type="http://schemas.openxmlformats.org/officeDocument/2006/relationships/video" Target="../media/media1.mp4" 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microsoft.com/office/2007/relationships/media" Target="../media/media2.mp4"/><Relationship Id="rId8" Type="http://schemas.openxmlformats.org/officeDocument/2006/relationships/video" Target="../media/media2.mp4" /><Relationship Id="rId9" Type="http://schemas.openxmlformats.org/officeDocument/2006/relationships/image" Target="../media/image13.png"/><Relationship Id="rId10" Type="http://schemas.openxmlformats.org/officeDocument/2006/relationships/image" Target="../media/image14.jpg"/><Relationship Id="rId11" Type="http://schemas.openxmlformats.org/officeDocument/2006/relationships/image" Target="../media/image15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">
    <p:bg>
      <p:bgPr shadeToTitle="0">
        <a:solidFill>
          <a:srgbClr val="06192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tm_modern_assets/s1_bg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 bwMode="auto">
          <a:xfrm>
            <a:off x="4912734" y="-102268"/>
            <a:ext cx="54864" cy="6858000"/>
          </a:xfrm>
          <a:prstGeom prst="rect">
            <a:avLst/>
          </a:prstGeom>
          <a:solidFill>
            <a:srgbClr val="00D1C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 bwMode="auto">
          <a:xfrm>
            <a:off x="676656" y="65836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endParaRPr lang="en-US" sz="1050"/>
          </a:p>
        </p:txBody>
      </p:sp>
      <p:sp>
        <p:nvSpPr>
          <p:cNvPr id="5" name="Text 2"/>
          <p:cNvSpPr/>
          <p:nvPr/>
        </p:nvSpPr>
        <p:spPr bwMode="auto">
          <a:xfrm>
            <a:off x="658368" y="1188720"/>
            <a:ext cx="4297680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38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Инвентаризация</a:t>
            </a:r>
            <a:endParaRPr lang="en-US" sz="3800"/>
          </a:p>
          <a:p>
            <a:pPr marL="0" indent="0" algn="l">
              <a:buNone/>
              <a:defRPr/>
            </a:pPr>
            <a:r>
              <a:rPr lang="en-US" sz="38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и контроль</a:t>
            </a:r>
            <a:endParaRPr lang="en-US" sz="3800"/>
          </a:p>
          <a:p>
            <a:pPr marL="0" indent="0" algn="l">
              <a:buNone/>
              <a:defRPr/>
            </a:pPr>
            <a:r>
              <a:rPr lang="en-US" sz="38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перемещений</a:t>
            </a:r>
            <a:endParaRPr lang="en-US" sz="3800"/>
          </a:p>
          <a:p>
            <a:pPr marL="0" indent="0" algn="l">
              <a:buNone/>
              <a:defRPr/>
            </a:pPr>
            <a:r>
              <a:rPr lang="en-US" sz="38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имущества клиники</a:t>
            </a:r>
            <a:endParaRPr lang="en-US" sz="3800"/>
          </a:p>
        </p:txBody>
      </p:sp>
      <p:sp>
        <p:nvSpPr>
          <p:cNvPr id="6" name="Text 3"/>
          <p:cNvSpPr/>
          <p:nvPr/>
        </p:nvSpPr>
        <p:spPr bwMode="auto">
          <a:xfrm>
            <a:off x="694944" y="4069080"/>
            <a:ext cx="39776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650">
                <a:solidFill>
                  <a:srgbClr val="D2E6EF"/>
                </a:solidFill>
                <a:latin typeface="Inter"/>
                <a:ea typeface="Inter"/>
                <a:cs typeface="Inter"/>
              </a:rPr>
              <a:t>Как быстро понять: что фактически есть, где находится и что изменилось после инвентаризации.</a:t>
            </a:r>
            <a:endParaRPr lang="en-US" sz="1650"/>
          </a:p>
        </p:txBody>
      </p:sp>
      <p:sp>
        <p:nvSpPr>
          <p:cNvPr id="7" name="Text 4"/>
          <p:cNvSpPr/>
          <p:nvPr/>
        </p:nvSpPr>
        <p:spPr bwMode="auto">
          <a:xfrm>
            <a:off x="694943" y="5257800"/>
            <a:ext cx="1729419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7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InfoWind</a:t>
            </a:r>
            <a:br>
              <a:rPr lang="ru-RU" sz="1700" b="1">
                <a:solidFill>
                  <a:srgbClr val="FFFFFF"/>
                </a:solidFill>
                <a:latin typeface="Inter"/>
                <a:ea typeface="Inter"/>
                <a:cs typeface="Inter"/>
              </a:rPr>
            </a:br>
            <a:r>
              <a:rPr lang="ru-RU" sz="1700" i="1">
                <a:solidFill>
                  <a:srgbClr val="FFFFFF"/>
                </a:solidFill>
                <a:latin typeface="Inter"/>
                <a:ea typeface="Inter"/>
                <a:cs typeface="Inter"/>
              </a:rPr>
              <a:t>Рощин Павел</a:t>
            </a:r>
            <a:br>
              <a:rPr lang="ru-RU" sz="1700" i="1">
                <a:solidFill>
                  <a:srgbClr val="FFFFFF"/>
                </a:solidFill>
                <a:latin typeface="Inter"/>
                <a:ea typeface="Inter"/>
                <a:cs typeface="Inter"/>
              </a:rPr>
            </a:br>
            <a:r>
              <a:rPr lang="ru-RU" sz="1700" i="1">
                <a:solidFill>
                  <a:schemeClr val="bg2">
                    <a:lumMod val="90000"/>
                  </a:schemeClr>
                </a:solidFill>
                <a:latin typeface="Inter"/>
                <a:ea typeface="Inter"/>
                <a:cs typeface="Inter"/>
              </a:rPr>
              <a:t>Тех. Директор </a:t>
            </a:r>
            <a:endParaRPr lang="en-US" sz="1700" i="1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8" name="Text 5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A7BFC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  <p:sp>
        <p:nvSpPr>
          <p:cNvPr id="9" name="Text 6"/>
          <p:cNvSpPr/>
          <p:nvPr/>
        </p:nvSpPr>
        <p:spPr bwMode="auto">
          <a:xfrm>
            <a:off x="11119104" y="64556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  <a:defRPr/>
            </a:pPr>
            <a:r>
              <a:rPr lang="en-US" sz="800" b="1">
                <a:solidFill>
                  <a:srgbClr val="A7BFCC"/>
                </a:solidFill>
                <a:latin typeface="Inter"/>
                <a:ea typeface="Inter"/>
                <a:cs typeface="Inter"/>
              </a:rPr>
              <a:t>01</a:t>
            </a:r>
            <a:endParaRPr lang="en-US" sz="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2">
    <p:bg>
      <p:bgPr shadeToTitle="0">
        <a:solidFill>
          <a:srgbClr val="F5F8F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tm_modern_assets/s2_right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583680" y="0"/>
            <a:ext cx="560527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>
            <a:off x="658368" y="603504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05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ПРОБЛЕМА</a:t>
            </a:r>
            <a:endParaRPr lang="en-US" sz="1050"/>
          </a:p>
        </p:txBody>
      </p:sp>
      <p:sp>
        <p:nvSpPr>
          <p:cNvPr id="4" name="Text 1"/>
          <p:cNvSpPr/>
          <p:nvPr/>
        </p:nvSpPr>
        <p:spPr bwMode="auto">
          <a:xfrm>
            <a:off x="640080" y="1005840"/>
            <a:ext cx="5074920" cy="1250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Два </a:t>
            </a:r>
            <a:r>
              <a:rPr lang="en-US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вопроса</a:t>
            </a:r>
            <a:r>
              <a:rPr lang="en-US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,</a:t>
            </a:r>
            <a:r>
              <a:rPr lang="ru-RU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 </a:t>
            </a:r>
            <a:r>
              <a:rPr lang="en-US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которые</a:t>
            </a:r>
            <a:r>
              <a:rPr lang="en-US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 </a:t>
            </a:r>
            <a:r>
              <a:rPr lang="en-US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нельзя</a:t>
            </a:r>
            <a:r>
              <a:rPr lang="ru-RU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 </a:t>
            </a:r>
            <a:r>
              <a:rPr lang="en-US" sz="39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разделять</a:t>
            </a:r>
            <a:endParaRPr lang="en-US" sz="3900"/>
          </a:p>
        </p:txBody>
      </p:sp>
      <p:sp>
        <p:nvSpPr>
          <p:cNvPr id="5" name="Text 2"/>
          <p:cNvSpPr/>
          <p:nvPr/>
        </p:nvSpPr>
        <p:spPr bwMode="auto">
          <a:xfrm>
            <a:off x="658368" y="2816352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en-US" sz="1700">
                <a:solidFill>
                  <a:srgbClr val="607483"/>
                </a:solidFill>
                <a:latin typeface="Inter"/>
                <a:ea typeface="Inter"/>
                <a:cs typeface="Inter"/>
              </a:rPr>
              <a:t>Разовая сверка имущества быстро устаревает, если после нее не видно перемещений.</a:t>
            </a:r>
            <a:endParaRPr lang="en-US" sz="1700"/>
          </a:p>
        </p:txBody>
      </p:sp>
      <p:sp>
        <p:nvSpPr>
          <p:cNvPr id="6" name="Text 3"/>
          <p:cNvSpPr/>
          <p:nvPr/>
        </p:nvSpPr>
        <p:spPr bwMode="auto">
          <a:xfrm>
            <a:off x="658368" y="3657600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3000" b="1">
                <a:solidFill>
                  <a:srgbClr val="00D1C1"/>
                </a:solidFill>
                <a:latin typeface="Inter Display"/>
                <a:ea typeface="Inter Display"/>
                <a:cs typeface="Inter Display"/>
              </a:rPr>
              <a:t>01</a:t>
            </a:r>
            <a:endParaRPr lang="en-US" sz="3000"/>
          </a:p>
        </p:txBody>
      </p:sp>
      <p:sp>
        <p:nvSpPr>
          <p:cNvPr id="7" name="Text 4"/>
          <p:cNvSpPr/>
          <p:nvPr/>
        </p:nvSpPr>
        <p:spPr bwMode="auto">
          <a:xfrm>
            <a:off x="1700784" y="3621024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24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Что фактически есть?</a:t>
            </a:r>
            <a:endParaRPr lang="en-US" sz="2400"/>
          </a:p>
        </p:txBody>
      </p:sp>
      <p:sp>
        <p:nvSpPr>
          <p:cNvPr id="8" name="Text 5"/>
          <p:cNvSpPr/>
          <p:nvPr/>
        </p:nvSpPr>
        <p:spPr bwMode="auto">
          <a:xfrm>
            <a:off x="1719072" y="4078224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1550">
                <a:solidFill>
                  <a:srgbClr val="607483"/>
                </a:solidFill>
                <a:latin typeface="Inter"/>
                <a:ea typeface="Inter"/>
                <a:cs typeface="Inter"/>
              </a:rPr>
              <a:t>Задача инвентаризации: найдено, не найдено, лишнее, не в своей зоне.</a:t>
            </a:r>
            <a:endParaRPr lang="en-US" sz="1550"/>
          </a:p>
        </p:txBody>
      </p:sp>
      <p:sp>
        <p:nvSpPr>
          <p:cNvPr id="9" name="Text 6"/>
          <p:cNvSpPr/>
          <p:nvPr/>
        </p:nvSpPr>
        <p:spPr bwMode="auto">
          <a:xfrm>
            <a:off x="658368" y="4937760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3000" b="1">
                <a:solidFill>
                  <a:srgbClr val="39B8FF"/>
                </a:solidFill>
                <a:latin typeface="Inter Display"/>
                <a:ea typeface="Inter Display"/>
                <a:cs typeface="Inter Display"/>
              </a:rPr>
              <a:t>02</a:t>
            </a:r>
            <a:endParaRPr lang="en-US" sz="3000"/>
          </a:p>
        </p:txBody>
      </p:sp>
      <p:sp>
        <p:nvSpPr>
          <p:cNvPr id="10" name="Text 7"/>
          <p:cNvSpPr/>
          <p:nvPr/>
        </p:nvSpPr>
        <p:spPr bwMode="auto">
          <a:xfrm>
            <a:off x="1700784" y="49011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24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Где находится сейчас?</a:t>
            </a:r>
            <a:endParaRPr lang="en-US" sz="2400"/>
          </a:p>
        </p:txBody>
      </p:sp>
      <p:sp>
        <p:nvSpPr>
          <p:cNvPr id="11" name="Text 8"/>
          <p:cNvSpPr/>
          <p:nvPr/>
        </p:nvSpPr>
        <p:spPr bwMode="auto">
          <a:xfrm>
            <a:off x="1719072" y="5358384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1550">
                <a:solidFill>
                  <a:srgbClr val="607483"/>
                </a:solidFill>
                <a:latin typeface="Inter"/>
                <a:ea typeface="Inter"/>
                <a:cs typeface="Inter"/>
              </a:rPr>
              <a:t>Задача контроля перемещений: куда объект ушел и где его искать.</a:t>
            </a:r>
            <a:endParaRPr lang="en-US" sz="1550"/>
          </a:p>
        </p:txBody>
      </p:sp>
      <p:sp>
        <p:nvSpPr>
          <p:cNvPr id="12" name="Text 9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91A2A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  <p:sp>
        <p:nvSpPr>
          <p:cNvPr id="13" name="Text 10"/>
          <p:cNvSpPr/>
          <p:nvPr/>
        </p:nvSpPr>
        <p:spPr bwMode="auto">
          <a:xfrm>
            <a:off x="11119104" y="64556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  <a:defRPr/>
            </a:pPr>
            <a:r>
              <a:rPr lang="en-US" sz="800" b="1">
                <a:solidFill>
                  <a:srgbClr val="91A2AC"/>
                </a:solidFill>
                <a:latin typeface="Inter"/>
                <a:ea typeface="Inter"/>
                <a:cs typeface="Inter"/>
              </a:rPr>
              <a:t>02</a:t>
            </a:r>
            <a:endParaRPr lang="en-US" sz="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3">
    <p:bg>
      <p:bgPr shadeToTitle="0">
        <a:solidFill>
          <a:srgbClr val="06192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tm_modern_assets/s3_bg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>
            <a:off x="658368" y="59436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05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СЕГОДНЯ</a:t>
            </a:r>
            <a:endParaRPr lang="en-US" sz="1050"/>
          </a:p>
        </p:txBody>
      </p:sp>
      <p:sp>
        <p:nvSpPr>
          <p:cNvPr id="4" name="Text 1"/>
          <p:cNvSpPr/>
          <p:nvPr/>
        </p:nvSpPr>
        <p:spPr bwMode="auto">
          <a:xfrm>
            <a:off x="640080" y="969264"/>
            <a:ext cx="9052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en-US" sz="36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Инвентаризация часто</a:t>
            </a:r>
            <a:endParaRPr lang="en-US" sz="3600"/>
          </a:p>
          <a:p>
            <a:pPr marL="0" indent="0" algn="l">
              <a:buNone/>
              <a:defRPr/>
            </a:pPr>
            <a:r>
              <a:rPr lang="en-US" sz="36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становится поисковой операцией</a:t>
            </a:r>
            <a:endParaRPr lang="en-US" sz="3600"/>
          </a:p>
        </p:txBody>
      </p:sp>
      <p:sp>
        <p:nvSpPr>
          <p:cNvPr id="5" name="Text 2"/>
          <p:cNvSpPr/>
          <p:nvPr/>
        </p:nvSpPr>
        <p:spPr bwMode="auto">
          <a:xfrm>
            <a:off x="658368" y="217627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en-US" sz="1700">
                <a:solidFill>
                  <a:srgbClr val="D7E9F1"/>
                </a:solidFill>
                <a:latin typeface="Inter"/>
                <a:ea typeface="Inter"/>
                <a:cs typeface="Inter"/>
              </a:rPr>
              <a:t>Не потому что сотрудники плохо работают. А потому что процесс слишком ручной для среды, где оборудование постоянно перемещается.</a:t>
            </a:r>
            <a:endParaRPr lang="en-US" sz="1700"/>
          </a:p>
        </p:txBody>
      </p:sp>
      <p:sp>
        <p:nvSpPr>
          <p:cNvPr id="6" name="Text 3"/>
          <p:cNvSpPr/>
          <p:nvPr/>
        </p:nvSpPr>
        <p:spPr bwMode="auto">
          <a:xfrm>
            <a:off x="914400" y="3611880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  <a:defRPr/>
            </a:pPr>
            <a:r>
              <a:rPr lang="en-US" sz="14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искать номер</a:t>
            </a:r>
            <a:endParaRPr lang="en-US" sz="1450"/>
          </a:p>
        </p:txBody>
      </p:sp>
      <p:sp>
        <p:nvSpPr>
          <p:cNvPr id="8" name="Text 5"/>
          <p:cNvSpPr/>
          <p:nvPr/>
        </p:nvSpPr>
        <p:spPr bwMode="auto">
          <a:xfrm>
            <a:off x="2834640" y="3611880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  <a:defRPr/>
            </a:pPr>
            <a:r>
              <a:rPr lang="en-US" sz="14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сверять таблицы</a:t>
            </a:r>
            <a:endParaRPr lang="en-US" sz="1450"/>
          </a:p>
        </p:txBody>
      </p:sp>
      <p:sp>
        <p:nvSpPr>
          <p:cNvPr id="9" name="Shape 6"/>
          <p:cNvSpPr/>
          <p:nvPr/>
        </p:nvSpPr>
        <p:spPr bwMode="auto">
          <a:xfrm>
            <a:off x="4572000" y="3749040"/>
            <a:ext cx="365760" cy="0"/>
          </a:xfrm>
          <a:prstGeom prst="line">
            <a:avLst/>
          </a:prstGeom>
          <a:noFill/>
          <a:ln w="26670">
            <a:solidFill>
              <a:srgbClr val="00D1C1"/>
            </a:solidFill>
            <a:prstDash val="solid"/>
            <a:headEnd type="none"/>
            <a:tailEnd type="triangle"/>
          </a:ln>
        </p:spPr>
      </p:sp>
      <p:sp>
        <p:nvSpPr>
          <p:cNvPr id="10" name="Text 7"/>
          <p:cNvSpPr/>
          <p:nvPr/>
        </p:nvSpPr>
        <p:spPr bwMode="auto">
          <a:xfrm>
            <a:off x="5074920" y="3611880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  <a:defRPr/>
            </a:pPr>
            <a:r>
              <a:rPr lang="en-US" sz="14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выяснять, кто забрал</a:t>
            </a:r>
            <a:endParaRPr lang="en-US" sz="1450"/>
          </a:p>
        </p:txBody>
      </p:sp>
      <p:sp>
        <p:nvSpPr>
          <p:cNvPr id="11" name="Shape 8"/>
          <p:cNvSpPr/>
          <p:nvPr/>
        </p:nvSpPr>
        <p:spPr bwMode="auto">
          <a:xfrm>
            <a:off x="7365733" y="3739896"/>
            <a:ext cx="658368" cy="0"/>
          </a:xfrm>
          <a:prstGeom prst="line">
            <a:avLst/>
          </a:prstGeom>
          <a:noFill/>
          <a:ln w="26670">
            <a:solidFill>
              <a:srgbClr val="00D1C1"/>
            </a:solidFill>
            <a:prstDash val="solid"/>
            <a:headEnd type="none"/>
            <a:tailEnd type="triangle"/>
          </a:ln>
        </p:spPr>
      </p:sp>
      <p:sp>
        <p:nvSpPr>
          <p:cNvPr id="12" name="Text 9"/>
          <p:cNvSpPr/>
          <p:nvPr/>
        </p:nvSpPr>
        <p:spPr bwMode="auto">
          <a:xfrm>
            <a:off x="8407908" y="3621024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  <a:defRPr/>
            </a:pPr>
            <a:r>
              <a:rPr lang="en-US" sz="145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обходить помещения</a:t>
            </a:r>
            <a:endParaRPr lang="en-US" sz="1450"/>
          </a:p>
        </p:txBody>
      </p:sp>
      <p:sp>
        <p:nvSpPr>
          <p:cNvPr id="13" name="Text 10"/>
          <p:cNvSpPr/>
          <p:nvPr/>
        </p:nvSpPr>
        <p:spPr bwMode="auto">
          <a:xfrm>
            <a:off x="658368" y="5001768"/>
            <a:ext cx="61264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25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Итог появляется после того, как люди уже потратили время на поиск и ручную сверку.</a:t>
            </a:r>
            <a:endParaRPr lang="en-US" sz="2500"/>
          </a:p>
        </p:txBody>
      </p:sp>
      <p:sp>
        <p:nvSpPr>
          <p:cNvPr id="14" name="Text 11"/>
          <p:cNvSpPr/>
          <p:nvPr/>
        </p:nvSpPr>
        <p:spPr bwMode="auto">
          <a:xfrm>
            <a:off x="667512" y="6135624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  <a:defRPr/>
            </a:pPr>
            <a:r>
              <a:rPr lang="en-US" sz="1550" b="1">
                <a:solidFill>
                  <a:srgbClr val="C6F7F2"/>
                </a:solidFill>
                <a:latin typeface="Inter"/>
                <a:ea typeface="Inter"/>
                <a:cs typeface="Inter"/>
              </a:rPr>
              <a:t>Ключевая боль: инвентаризация фиксирует факт, но без контроля перемещений быстро теряет актуальность.</a:t>
            </a:r>
            <a:endParaRPr lang="en-US" sz="1550"/>
          </a:p>
        </p:txBody>
      </p:sp>
      <p:sp>
        <p:nvSpPr>
          <p:cNvPr id="15" name="Text 12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A7BFC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  <p:sp>
        <p:nvSpPr>
          <p:cNvPr id="16" name="Text 13"/>
          <p:cNvSpPr/>
          <p:nvPr/>
        </p:nvSpPr>
        <p:spPr bwMode="auto">
          <a:xfrm>
            <a:off x="11119104" y="64556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  <a:defRPr/>
            </a:pPr>
            <a:r>
              <a:rPr lang="en-US" sz="800" b="1">
                <a:solidFill>
                  <a:srgbClr val="A7BFCC"/>
                </a:solidFill>
                <a:latin typeface="Inter"/>
                <a:ea typeface="Inter"/>
                <a:cs typeface="Inter"/>
              </a:rPr>
              <a:t>03</a:t>
            </a:r>
            <a:endParaRPr lang="en-US" sz="800"/>
          </a:p>
        </p:txBody>
      </p:sp>
      <p:sp>
        <p:nvSpPr>
          <p:cNvPr id="17" name="Shape 6"/>
          <p:cNvSpPr/>
          <p:nvPr/>
        </p:nvSpPr>
        <p:spPr bwMode="auto">
          <a:xfrm>
            <a:off x="2468880" y="3749040"/>
            <a:ext cx="365760" cy="0"/>
          </a:xfrm>
          <a:prstGeom prst="line">
            <a:avLst/>
          </a:prstGeom>
          <a:noFill/>
          <a:ln w="26670">
            <a:solidFill>
              <a:srgbClr val="00D1C1"/>
            </a:solidFill>
            <a:prstDash val="solid"/>
            <a:headEnd type="none"/>
            <a:tailEnd type="triangle"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4">
    <p:bg>
      <p:bgPr shadeToTitle="0">
        <a:solidFill>
          <a:srgbClr val="F5F8F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 bwMode="auto">
          <a:xfrm>
            <a:off x="658368" y="59436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05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КАК РЕШАЕМ</a:t>
            </a:r>
            <a:endParaRPr lang="en-US" sz="1050"/>
          </a:p>
        </p:txBody>
      </p:sp>
      <p:sp>
        <p:nvSpPr>
          <p:cNvPr id="3" name="Text 1"/>
          <p:cNvSpPr/>
          <p:nvPr/>
        </p:nvSpPr>
        <p:spPr bwMode="auto">
          <a:xfrm>
            <a:off x="640080" y="969263"/>
            <a:ext cx="5440680" cy="12445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  <a:defRPr/>
            </a:pPr>
            <a:r>
              <a:rPr lang="en-US" sz="36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InfoWind: один контур</a:t>
            </a:r>
            <a:endParaRPr lang="en-US" sz="3600"/>
          </a:p>
          <a:p>
            <a:pPr marL="0" indent="0" algn="l">
              <a:buNone/>
              <a:defRPr/>
            </a:pPr>
            <a:r>
              <a:rPr lang="en-US" sz="36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для учета факта и </a:t>
            </a:r>
            <a:r>
              <a:rPr lang="ru-RU" sz="36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перемещений</a:t>
            </a:r>
            <a:endParaRPr/>
          </a:p>
        </p:txBody>
      </p:sp>
      <p:sp>
        <p:nvSpPr>
          <p:cNvPr id="4" name="Text 2"/>
          <p:cNvSpPr/>
          <p:nvPr/>
        </p:nvSpPr>
        <p:spPr bwMode="auto">
          <a:xfrm>
            <a:off x="640080" y="2579330"/>
            <a:ext cx="5166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  <a:defRPr/>
            </a:pPr>
            <a:r>
              <a:rPr lang="en-US" sz="1700">
                <a:solidFill>
                  <a:srgbClr val="607483"/>
                </a:solidFill>
                <a:latin typeface="Inter"/>
                <a:ea typeface="Inter"/>
                <a:cs typeface="Inter"/>
              </a:rPr>
              <a:t>Каждый объект получает RFID-метку. Клиника делится на зоны. Система сопоставляет фактическое наличие и фиксирует события перемещения.</a:t>
            </a:r>
            <a:endParaRPr lang="en-US" sz="1700"/>
          </a:p>
        </p:txBody>
      </p:sp>
      <p:pic>
        <p:nvPicPr>
          <p:cNvPr id="5" name="Image 0" descr="/mnt/data/itm_modern_assets/s4_panel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675120" y="594360"/>
            <a:ext cx="4892039" cy="53492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 bwMode="auto">
          <a:xfrm>
            <a:off x="914400" y="3977640"/>
            <a:ext cx="4709160" cy="0"/>
          </a:xfrm>
          <a:prstGeom prst="line">
            <a:avLst/>
          </a:prstGeom>
          <a:noFill/>
          <a:ln w="38100">
            <a:solidFill>
              <a:srgbClr val="00D1C1"/>
            </a:solidFill>
            <a:prstDash val="solid"/>
            <a:headEnd type="none"/>
            <a:tailEnd type="triangle"/>
          </a:ln>
        </p:spPr>
      </p:sp>
      <p:sp>
        <p:nvSpPr>
          <p:cNvPr id="7" name="Text 4"/>
          <p:cNvSpPr/>
          <p:nvPr/>
        </p:nvSpPr>
        <p:spPr bwMode="auto">
          <a:xfrm>
            <a:off x="658368" y="3456432"/>
            <a:ext cx="150875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500" b="1">
                <a:solidFill>
                  <a:srgbClr val="061924"/>
                </a:solidFill>
                <a:latin typeface="Inter"/>
                <a:ea typeface="Inter"/>
                <a:cs typeface="Inter"/>
              </a:rPr>
              <a:t>RFID-метка</a:t>
            </a:r>
            <a:endParaRPr lang="en-US" sz="1500"/>
          </a:p>
        </p:txBody>
      </p:sp>
      <p:sp>
        <p:nvSpPr>
          <p:cNvPr id="8" name="Text 5"/>
          <p:cNvSpPr/>
          <p:nvPr/>
        </p:nvSpPr>
        <p:spPr bwMode="auto">
          <a:xfrm>
            <a:off x="2542032" y="3456432"/>
            <a:ext cx="150875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500" b="1">
                <a:solidFill>
                  <a:srgbClr val="061924"/>
                </a:solidFill>
                <a:latin typeface="Inter"/>
                <a:ea typeface="Inter"/>
                <a:cs typeface="Inter"/>
              </a:rPr>
              <a:t>обход / зона</a:t>
            </a:r>
            <a:endParaRPr lang="en-US" sz="1500"/>
          </a:p>
        </p:txBody>
      </p:sp>
      <p:sp>
        <p:nvSpPr>
          <p:cNvPr id="9" name="Text 6"/>
          <p:cNvSpPr/>
          <p:nvPr/>
        </p:nvSpPr>
        <p:spPr bwMode="auto">
          <a:xfrm>
            <a:off x="4526280" y="345643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500" b="1">
                <a:solidFill>
                  <a:srgbClr val="061924"/>
                </a:solidFill>
                <a:latin typeface="Inter"/>
                <a:ea typeface="Inter"/>
                <a:cs typeface="Inter"/>
              </a:rPr>
              <a:t>результат</a:t>
            </a:r>
            <a:endParaRPr lang="en-US" sz="1500"/>
          </a:p>
        </p:txBody>
      </p:sp>
      <p:sp>
        <p:nvSpPr>
          <p:cNvPr id="10" name="Text 7"/>
          <p:cNvSpPr/>
          <p:nvPr/>
        </p:nvSpPr>
        <p:spPr bwMode="auto">
          <a:xfrm>
            <a:off x="676656" y="4864607"/>
            <a:ext cx="5166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  <a:defRPr/>
            </a:pPr>
            <a:r>
              <a:rPr lang="en-US" sz="25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Инвентаризация</a:t>
            </a:r>
            <a:endParaRPr lang="en-US" sz="2500"/>
          </a:p>
          <a:p>
            <a:pPr marL="0" indent="0" algn="l">
              <a:buNone/>
              <a:defRPr/>
            </a:pPr>
            <a:r>
              <a:rPr lang="en-US" sz="25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+ контроль перемещений</a:t>
            </a:r>
            <a:endParaRPr lang="en-US" sz="2500"/>
          </a:p>
        </p:txBody>
      </p:sp>
      <p:sp>
        <p:nvSpPr>
          <p:cNvPr id="11" name="Text 8"/>
          <p:cNvSpPr/>
          <p:nvPr/>
        </p:nvSpPr>
        <p:spPr bwMode="auto">
          <a:xfrm>
            <a:off x="694944" y="5614416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  <a:defRPr/>
            </a:pPr>
            <a:r>
              <a:rPr lang="en-US" sz="1550">
                <a:solidFill>
                  <a:srgbClr val="607483"/>
                </a:solidFill>
                <a:latin typeface="Inter"/>
                <a:ea typeface="Inter"/>
                <a:cs typeface="Inter"/>
              </a:rPr>
              <a:t>Не замена МИС или бухгалтерии, а слой фактического наличия и локации.</a:t>
            </a:r>
            <a:endParaRPr lang="en-US" sz="1550"/>
          </a:p>
        </p:txBody>
      </p:sp>
      <p:sp>
        <p:nvSpPr>
          <p:cNvPr id="12" name="Text 9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91A2A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  <p:sp>
        <p:nvSpPr>
          <p:cNvPr id="13" name="Text 10"/>
          <p:cNvSpPr/>
          <p:nvPr/>
        </p:nvSpPr>
        <p:spPr bwMode="auto">
          <a:xfrm>
            <a:off x="11119104" y="64556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  <a:defRPr/>
            </a:pPr>
            <a:r>
              <a:rPr lang="en-US" sz="800" b="1">
                <a:solidFill>
                  <a:srgbClr val="91A2AC"/>
                </a:solidFill>
                <a:latin typeface="Inter"/>
                <a:ea typeface="Inter"/>
                <a:cs typeface="Inter"/>
              </a:rPr>
              <a:t>04</a:t>
            </a:r>
            <a:endParaRPr lang="en-US" sz="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5">
    <p:bg>
      <p:bgPr shadeToTitle="0">
        <a:solidFill>
          <a:srgbClr val="F5F8F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tm_modern_assets/s5_bg_panel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>
            <a:off x="658368" y="621792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05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ФУНКЦИЯ 1</a:t>
            </a:r>
            <a:endParaRPr lang="en-US" sz="1050"/>
          </a:p>
        </p:txBody>
      </p:sp>
      <p:sp>
        <p:nvSpPr>
          <p:cNvPr id="4" name="Text 1"/>
          <p:cNvSpPr/>
          <p:nvPr/>
        </p:nvSpPr>
        <p:spPr bwMode="auto">
          <a:xfrm>
            <a:off x="640080" y="987552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36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RFID-инвентаризация:</a:t>
            </a:r>
            <a:endParaRPr lang="en-US" sz="3600"/>
          </a:p>
          <a:p>
            <a:pPr marL="0" indent="0" algn="l">
              <a:buNone/>
              <a:defRPr/>
            </a:pPr>
            <a:r>
              <a:rPr lang="en-US" sz="36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быстро сверить факт</a:t>
            </a:r>
            <a:endParaRPr lang="en-US" sz="3600"/>
          </a:p>
        </p:txBody>
      </p:sp>
      <p:sp>
        <p:nvSpPr>
          <p:cNvPr id="5" name="Text 2"/>
          <p:cNvSpPr/>
          <p:nvPr/>
        </p:nvSpPr>
        <p:spPr bwMode="auto">
          <a:xfrm>
            <a:off x="658368" y="2176272"/>
            <a:ext cx="4526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  <a:defRPr/>
            </a:pPr>
            <a:r>
              <a:rPr lang="en-US" sz="1700">
                <a:solidFill>
                  <a:srgbClr val="607483"/>
                </a:solidFill>
                <a:latin typeface="Inter"/>
                <a:ea typeface="Inter"/>
                <a:cs typeface="Inter"/>
              </a:rPr>
              <a:t>Сотрудник проходит помещение со считывателем. Система автоматически сопоставляет фактическое наличие с учетной зоной.</a:t>
            </a:r>
            <a:endParaRPr lang="en-US" sz="1700"/>
          </a:p>
        </p:txBody>
      </p:sp>
      <p:sp>
        <p:nvSpPr>
          <p:cNvPr id="6" name="Text 3"/>
          <p:cNvSpPr/>
          <p:nvPr/>
        </p:nvSpPr>
        <p:spPr bwMode="auto">
          <a:xfrm>
            <a:off x="676656" y="3246120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1800" b="1">
                <a:solidFill>
                  <a:srgbClr val="41D88C"/>
                </a:solidFill>
                <a:latin typeface="Inter"/>
                <a:ea typeface="Inter"/>
                <a:cs typeface="Inter"/>
              </a:rPr>
              <a:t>Найдено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 bwMode="auto">
          <a:xfrm>
            <a:off x="2788920" y="3264408"/>
            <a:ext cx="24688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350">
                <a:solidFill>
                  <a:srgbClr val="607483"/>
                </a:solidFill>
                <a:latin typeface="Inter"/>
                <a:ea typeface="Inter"/>
                <a:cs typeface="Inter"/>
              </a:rPr>
              <a:t>объект на месте</a:t>
            </a:r>
            <a:endParaRPr lang="en-US" sz="1350"/>
          </a:p>
        </p:txBody>
      </p:sp>
      <p:sp>
        <p:nvSpPr>
          <p:cNvPr id="8" name="Text 5"/>
          <p:cNvSpPr/>
          <p:nvPr/>
        </p:nvSpPr>
        <p:spPr bwMode="auto">
          <a:xfrm>
            <a:off x="676656" y="3813048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1800" b="1">
                <a:solidFill>
                  <a:srgbClr val="FF6B6B"/>
                </a:solidFill>
                <a:latin typeface="Inter"/>
                <a:ea typeface="Inter"/>
                <a:cs typeface="Inter"/>
              </a:rPr>
              <a:t>Не найдено</a:t>
            </a:r>
            <a:endParaRPr lang="en-US" sz="1800"/>
          </a:p>
        </p:txBody>
      </p:sp>
      <p:sp>
        <p:nvSpPr>
          <p:cNvPr id="9" name="Text 6"/>
          <p:cNvSpPr/>
          <p:nvPr/>
        </p:nvSpPr>
        <p:spPr bwMode="auto">
          <a:xfrm>
            <a:off x="2788920" y="3831336"/>
            <a:ext cx="24688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350">
                <a:solidFill>
                  <a:srgbClr val="607483"/>
                </a:solidFill>
                <a:latin typeface="Inter"/>
                <a:ea typeface="Inter"/>
                <a:cs typeface="Inter"/>
              </a:rPr>
              <a:t>нужна проверка</a:t>
            </a:r>
            <a:endParaRPr lang="en-US" sz="1350"/>
          </a:p>
        </p:txBody>
      </p:sp>
      <p:sp>
        <p:nvSpPr>
          <p:cNvPr id="10" name="Text 7"/>
          <p:cNvSpPr/>
          <p:nvPr/>
        </p:nvSpPr>
        <p:spPr bwMode="auto">
          <a:xfrm>
            <a:off x="676656" y="4379976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1800" b="1">
                <a:solidFill>
                  <a:srgbClr val="FFB657"/>
                </a:solidFill>
                <a:latin typeface="Inter"/>
                <a:ea typeface="Inter"/>
                <a:cs typeface="Inter"/>
              </a:rPr>
              <a:t>Не в своей зоне</a:t>
            </a:r>
            <a:endParaRPr lang="en-US" sz="1800"/>
          </a:p>
        </p:txBody>
      </p:sp>
      <p:sp>
        <p:nvSpPr>
          <p:cNvPr id="11" name="Text 8"/>
          <p:cNvSpPr/>
          <p:nvPr/>
        </p:nvSpPr>
        <p:spPr bwMode="auto">
          <a:xfrm>
            <a:off x="2788920" y="4398264"/>
            <a:ext cx="24688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350">
                <a:solidFill>
                  <a:srgbClr val="607483"/>
                </a:solidFill>
                <a:latin typeface="Inter"/>
                <a:ea typeface="Inter"/>
                <a:cs typeface="Inter"/>
              </a:rPr>
              <a:t>есть перемещение</a:t>
            </a:r>
            <a:endParaRPr lang="en-US" sz="1350"/>
          </a:p>
        </p:txBody>
      </p:sp>
      <p:sp>
        <p:nvSpPr>
          <p:cNvPr id="12" name="Text 9"/>
          <p:cNvSpPr/>
          <p:nvPr/>
        </p:nvSpPr>
        <p:spPr bwMode="auto">
          <a:xfrm>
            <a:off x="676656" y="4946904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1800" b="1">
                <a:solidFill>
                  <a:srgbClr val="39B8FF"/>
                </a:solidFill>
                <a:latin typeface="Inter"/>
                <a:ea typeface="Inter"/>
                <a:cs typeface="Inter"/>
              </a:rPr>
              <a:t>Лишнее</a:t>
            </a:r>
            <a:endParaRPr lang="en-US" sz="1800"/>
          </a:p>
        </p:txBody>
      </p:sp>
      <p:sp>
        <p:nvSpPr>
          <p:cNvPr id="13" name="Text 10"/>
          <p:cNvSpPr/>
          <p:nvPr/>
        </p:nvSpPr>
        <p:spPr bwMode="auto">
          <a:xfrm>
            <a:off x="2788920" y="4965192"/>
            <a:ext cx="24688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350">
                <a:solidFill>
                  <a:srgbClr val="607483"/>
                </a:solidFill>
                <a:latin typeface="Inter"/>
                <a:ea typeface="Inter"/>
                <a:cs typeface="Inter"/>
              </a:rPr>
              <a:t>объект появился в зоне</a:t>
            </a:r>
            <a:endParaRPr lang="en-US" sz="1350"/>
          </a:p>
        </p:txBody>
      </p:sp>
      <p:sp>
        <p:nvSpPr>
          <p:cNvPr id="14" name="Text 11"/>
          <p:cNvSpPr/>
          <p:nvPr/>
        </p:nvSpPr>
        <p:spPr bwMode="auto">
          <a:xfrm>
            <a:off x="676656" y="5623560"/>
            <a:ext cx="4617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l">
              <a:buNone/>
              <a:defRPr/>
            </a:pPr>
            <a:r>
              <a:rPr lang="en-US" sz="24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На выходе — не просто таблица,</a:t>
            </a:r>
            <a:endParaRPr lang="en-US" sz="2400"/>
          </a:p>
          <a:p>
            <a:pPr marL="0" indent="0" algn="l">
              <a:buNone/>
              <a:defRPr/>
            </a:pPr>
            <a:r>
              <a:rPr lang="en-US" sz="24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а понятный список действий.</a:t>
            </a:r>
            <a:endParaRPr lang="en-US" sz="2400"/>
          </a:p>
        </p:txBody>
      </p:sp>
      <p:sp>
        <p:nvSpPr>
          <p:cNvPr id="15" name="Text 12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91A2A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  <p:sp>
        <p:nvSpPr>
          <p:cNvPr id="16" name="Text 13"/>
          <p:cNvSpPr/>
          <p:nvPr/>
        </p:nvSpPr>
        <p:spPr bwMode="auto">
          <a:xfrm>
            <a:off x="11119104" y="64556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  <a:defRPr/>
            </a:pPr>
            <a:r>
              <a:rPr lang="en-US" sz="800" b="1">
                <a:solidFill>
                  <a:srgbClr val="91A2AC"/>
                </a:solidFill>
                <a:latin typeface="Inter"/>
                <a:ea typeface="Inter"/>
                <a:cs typeface="Inter"/>
              </a:rPr>
              <a:t>05</a:t>
            </a:r>
            <a:endParaRPr lang="en-US" sz="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6">
    <p:bg>
      <p:bgPr shadeToTitle="0">
        <a:solidFill>
          <a:srgbClr val="06192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tm_modern_assets/s6_bg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>
            <a:off x="658368" y="603504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05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ФУНКЦИЯ 2</a:t>
            </a:r>
            <a:endParaRPr lang="en-US" sz="1050"/>
          </a:p>
        </p:txBody>
      </p:sp>
      <p:sp>
        <p:nvSpPr>
          <p:cNvPr id="4" name="Text 1"/>
          <p:cNvSpPr/>
          <p:nvPr/>
        </p:nvSpPr>
        <p:spPr bwMode="auto">
          <a:xfrm>
            <a:off x="640080" y="987552"/>
            <a:ext cx="7680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en-US" sz="36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После инвентаризации</a:t>
            </a:r>
            <a:endParaRPr lang="en-US" sz="3600"/>
          </a:p>
          <a:p>
            <a:pPr marL="0" indent="0" algn="l">
              <a:buNone/>
              <a:defRPr/>
            </a:pPr>
            <a:r>
              <a:rPr lang="en-US" sz="36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имущество продолжает двигаться</a:t>
            </a:r>
            <a:endParaRPr lang="en-US" sz="3600"/>
          </a:p>
        </p:txBody>
      </p:sp>
      <p:sp>
        <p:nvSpPr>
          <p:cNvPr id="5" name="Text 2"/>
          <p:cNvSpPr/>
          <p:nvPr/>
        </p:nvSpPr>
        <p:spPr bwMode="auto">
          <a:xfrm>
            <a:off x="658368" y="2212848"/>
            <a:ext cx="6949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  <a:defRPr/>
            </a:pPr>
            <a:r>
              <a:rPr lang="en-US" sz="1700">
                <a:solidFill>
                  <a:srgbClr val="D7E9F1"/>
                </a:solidFill>
                <a:latin typeface="Inter"/>
                <a:ea typeface="Inter"/>
                <a:cs typeface="Inter"/>
              </a:rPr>
              <a:t>Важно, чтобы каждое значимое перемещение не оставалось только в памяти сотрудников.</a:t>
            </a:r>
            <a:endParaRPr lang="en-US" sz="1700"/>
          </a:p>
        </p:txBody>
      </p:sp>
      <p:sp>
        <p:nvSpPr>
          <p:cNvPr id="6" name="Text 3"/>
          <p:cNvSpPr/>
          <p:nvPr/>
        </p:nvSpPr>
        <p:spPr bwMode="auto">
          <a:xfrm>
            <a:off x="896112" y="374904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2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Реанимация</a:t>
            </a:r>
            <a:endParaRPr lang="en-US" sz="2000"/>
          </a:p>
        </p:txBody>
      </p:sp>
      <p:sp>
        <p:nvSpPr>
          <p:cNvPr id="7" name="Shape 4"/>
          <p:cNvSpPr/>
          <p:nvPr/>
        </p:nvSpPr>
        <p:spPr bwMode="auto">
          <a:xfrm>
            <a:off x="2926080" y="3904488"/>
            <a:ext cx="1417320" cy="0"/>
          </a:xfrm>
          <a:prstGeom prst="line">
            <a:avLst/>
          </a:prstGeom>
          <a:noFill/>
          <a:ln w="38100">
            <a:solidFill>
              <a:srgbClr val="00D1C1"/>
            </a:solidFill>
            <a:prstDash val="solid"/>
            <a:headEnd type="none"/>
            <a:tailEnd type="triangle"/>
          </a:ln>
        </p:spPr>
      </p:sp>
      <p:sp>
        <p:nvSpPr>
          <p:cNvPr id="8" name="Text 5"/>
          <p:cNvSpPr/>
          <p:nvPr/>
        </p:nvSpPr>
        <p:spPr bwMode="auto">
          <a:xfrm>
            <a:off x="4517136" y="374904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200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Диагностика</a:t>
            </a:r>
            <a:endParaRPr lang="en-US" sz="2000"/>
          </a:p>
        </p:txBody>
      </p:sp>
      <p:sp>
        <p:nvSpPr>
          <p:cNvPr id="9" name="Shape 6"/>
          <p:cNvSpPr/>
          <p:nvPr/>
        </p:nvSpPr>
        <p:spPr bwMode="auto">
          <a:xfrm>
            <a:off x="6629400" y="3904488"/>
            <a:ext cx="1399032" cy="0"/>
          </a:xfrm>
          <a:prstGeom prst="line">
            <a:avLst/>
          </a:prstGeom>
          <a:noFill/>
          <a:ln w="38100">
            <a:solidFill>
              <a:srgbClr val="00D1C1"/>
            </a:solidFill>
            <a:prstDash val="solid"/>
            <a:headEnd type="none"/>
            <a:tailEnd type="triangle"/>
          </a:ln>
        </p:spPr>
      </p:sp>
      <p:sp>
        <p:nvSpPr>
          <p:cNvPr id="10" name="Text 7"/>
          <p:cNvSpPr/>
          <p:nvPr/>
        </p:nvSpPr>
        <p:spPr bwMode="auto">
          <a:xfrm>
            <a:off x="8211312" y="3749040"/>
            <a:ext cx="150875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2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Сервис</a:t>
            </a:r>
            <a:endParaRPr lang="en-US" sz="2000"/>
          </a:p>
        </p:txBody>
      </p:sp>
      <p:sp>
        <p:nvSpPr>
          <p:cNvPr id="11" name="Text 8"/>
          <p:cNvSpPr/>
          <p:nvPr/>
        </p:nvSpPr>
        <p:spPr bwMode="auto">
          <a:xfrm>
            <a:off x="896112" y="516636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  <a:defRPr/>
            </a:pPr>
            <a:r>
              <a:rPr lang="en-US" sz="23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Событие в системе: что переместилось · откуда · куда · когда</a:t>
            </a:r>
            <a:endParaRPr lang="en-US" sz="2300"/>
          </a:p>
        </p:txBody>
      </p:sp>
      <p:sp>
        <p:nvSpPr>
          <p:cNvPr id="12" name="Text 9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A7BFC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  <p:sp>
        <p:nvSpPr>
          <p:cNvPr id="13" name="Text 10"/>
          <p:cNvSpPr/>
          <p:nvPr/>
        </p:nvSpPr>
        <p:spPr bwMode="auto">
          <a:xfrm>
            <a:off x="11119104" y="64556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  <a:defRPr/>
            </a:pPr>
            <a:r>
              <a:rPr lang="en-US" sz="800" b="1">
                <a:solidFill>
                  <a:srgbClr val="A7BFCC"/>
                </a:solidFill>
                <a:latin typeface="Inter"/>
                <a:ea typeface="Inter"/>
                <a:cs typeface="Inter"/>
              </a:rPr>
              <a:t>06</a:t>
            </a:r>
            <a:endParaRPr lang="en-US" sz="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7">
    <p:bg>
      <p:bgPr shadeToTitle="0">
        <a:solidFill>
          <a:srgbClr val="F5F8F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 bwMode="auto">
          <a:xfrm>
            <a:off x="658368" y="603504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ru-RU" sz="105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Функция 3</a:t>
            </a:r>
            <a:endParaRPr lang="en-US" sz="1050"/>
          </a:p>
        </p:txBody>
      </p:sp>
      <p:sp>
        <p:nvSpPr>
          <p:cNvPr id="3" name="Text 1"/>
          <p:cNvSpPr/>
          <p:nvPr/>
        </p:nvSpPr>
        <p:spPr bwMode="auto">
          <a:xfrm>
            <a:off x="640080" y="987552"/>
            <a:ext cx="4297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  <a:defRPr/>
            </a:pPr>
            <a:r>
              <a:rPr lang="ru-RU" sz="38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История и аналитика</a:t>
            </a:r>
            <a:endParaRPr lang="en-US" sz="3800"/>
          </a:p>
        </p:txBody>
      </p:sp>
      <p:sp>
        <p:nvSpPr>
          <p:cNvPr id="4" name="Text 2"/>
          <p:cNvSpPr/>
          <p:nvPr/>
        </p:nvSpPr>
        <p:spPr bwMode="auto">
          <a:xfrm>
            <a:off x="658368" y="2249424"/>
            <a:ext cx="4663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  <a:defRPr/>
            </a:pPr>
            <a:r>
              <a:rPr lang="en-US" sz="1700">
                <a:solidFill>
                  <a:srgbClr val="607483"/>
                </a:solidFill>
                <a:latin typeface="Inter"/>
                <a:ea typeface="Inter"/>
                <a:cs typeface="Inter"/>
              </a:rPr>
              <a:t>Инвентаризация показывает, что объект есть. Контроль перемещений показывает, где он был и где его искать.</a:t>
            </a:r>
            <a:endParaRPr lang="en-US" sz="1700"/>
          </a:p>
        </p:txBody>
      </p:sp>
      <p:pic>
        <p:nvPicPr>
          <p:cNvPr id="5" name="Image 0" descr="/mnt/data/itm_modern_assets/s7_right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80760" y="0"/>
            <a:ext cx="6108192" cy="6858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 bwMode="auto">
          <a:xfrm>
            <a:off x="877824" y="4279392"/>
            <a:ext cx="4379976" cy="0"/>
          </a:xfrm>
          <a:prstGeom prst="line">
            <a:avLst/>
          </a:prstGeom>
          <a:noFill/>
          <a:ln w="33020">
            <a:solidFill>
              <a:srgbClr val="00D1C1"/>
            </a:solidFill>
            <a:prstDash val="solid"/>
            <a:headEnd type="none"/>
            <a:tailEnd type="triangle"/>
          </a:ln>
        </p:spPr>
      </p:sp>
      <p:sp>
        <p:nvSpPr>
          <p:cNvPr id="7" name="Text 4"/>
          <p:cNvSpPr/>
          <p:nvPr/>
        </p:nvSpPr>
        <p:spPr bwMode="auto">
          <a:xfrm>
            <a:off x="694944" y="3858768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2100" b="1">
                <a:solidFill>
                  <a:srgbClr val="00D1C1"/>
                </a:solidFill>
                <a:latin typeface="Inter Display"/>
                <a:ea typeface="Inter Display"/>
                <a:cs typeface="Inter Display"/>
              </a:rPr>
              <a:t>01</a:t>
            </a:r>
            <a:endParaRPr lang="en-US" sz="2100"/>
          </a:p>
        </p:txBody>
      </p:sp>
      <p:sp>
        <p:nvSpPr>
          <p:cNvPr id="8" name="Text 5"/>
          <p:cNvSpPr/>
          <p:nvPr/>
        </p:nvSpPr>
        <p:spPr bwMode="auto">
          <a:xfrm>
            <a:off x="493776" y="4590288"/>
            <a:ext cx="102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  <a:defRPr/>
            </a:pPr>
            <a:r>
              <a:rPr lang="en-US" sz="1250">
                <a:solidFill>
                  <a:srgbClr val="607483"/>
                </a:solidFill>
                <a:latin typeface="Inter"/>
                <a:ea typeface="Inter"/>
                <a:cs typeface="Inter"/>
              </a:rPr>
              <a:t>считан в</a:t>
            </a:r>
            <a:endParaRPr lang="en-US" sz="1250"/>
          </a:p>
          <a:p>
            <a:pPr marL="0" indent="0" algn="ctr">
              <a:buNone/>
              <a:defRPr/>
            </a:pPr>
            <a:r>
              <a:rPr lang="en-US" sz="1250">
                <a:solidFill>
                  <a:srgbClr val="607483"/>
                </a:solidFill>
                <a:latin typeface="Inter"/>
                <a:ea typeface="Inter"/>
                <a:cs typeface="Inter"/>
              </a:rPr>
              <a:t>реанимации</a:t>
            </a:r>
            <a:endParaRPr lang="en-US" sz="1250"/>
          </a:p>
        </p:txBody>
      </p:sp>
      <p:sp>
        <p:nvSpPr>
          <p:cNvPr id="9" name="Text 6"/>
          <p:cNvSpPr/>
          <p:nvPr/>
        </p:nvSpPr>
        <p:spPr bwMode="auto">
          <a:xfrm>
            <a:off x="2139696" y="3858768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2100" b="1">
                <a:solidFill>
                  <a:srgbClr val="39B8FF"/>
                </a:solidFill>
                <a:latin typeface="Inter Display"/>
                <a:ea typeface="Inter Display"/>
                <a:cs typeface="Inter Display"/>
              </a:rPr>
              <a:t>02</a:t>
            </a:r>
            <a:endParaRPr lang="en-US" sz="2100"/>
          </a:p>
        </p:txBody>
      </p:sp>
      <p:sp>
        <p:nvSpPr>
          <p:cNvPr id="10" name="Text 7"/>
          <p:cNvSpPr/>
          <p:nvPr/>
        </p:nvSpPr>
        <p:spPr bwMode="auto">
          <a:xfrm>
            <a:off x="1938528" y="4590288"/>
            <a:ext cx="102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  <a:defRPr/>
            </a:pPr>
            <a:r>
              <a:rPr lang="en-US" sz="1250">
                <a:solidFill>
                  <a:srgbClr val="607483"/>
                </a:solidFill>
                <a:latin typeface="Inter"/>
                <a:ea typeface="Inter"/>
                <a:cs typeface="Inter"/>
              </a:rPr>
              <a:t>ушел в</a:t>
            </a:r>
            <a:endParaRPr lang="en-US" sz="1250"/>
          </a:p>
          <a:p>
            <a:pPr marL="0" indent="0" algn="ctr">
              <a:buNone/>
              <a:defRPr/>
            </a:pPr>
            <a:r>
              <a:rPr lang="en-US" sz="1250">
                <a:solidFill>
                  <a:srgbClr val="607483"/>
                </a:solidFill>
                <a:latin typeface="Inter"/>
                <a:ea typeface="Inter"/>
                <a:cs typeface="Inter"/>
              </a:rPr>
              <a:t>диагностику</a:t>
            </a:r>
            <a:endParaRPr lang="en-US" sz="1250"/>
          </a:p>
        </p:txBody>
      </p:sp>
      <p:sp>
        <p:nvSpPr>
          <p:cNvPr id="11" name="Text 8"/>
          <p:cNvSpPr/>
          <p:nvPr/>
        </p:nvSpPr>
        <p:spPr bwMode="auto">
          <a:xfrm>
            <a:off x="3584448" y="3858768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2100" b="1">
                <a:solidFill>
                  <a:srgbClr val="39B8FF"/>
                </a:solidFill>
                <a:latin typeface="Inter Display"/>
                <a:ea typeface="Inter Display"/>
                <a:cs typeface="Inter Display"/>
              </a:rPr>
              <a:t>03</a:t>
            </a:r>
            <a:endParaRPr lang="en-US" sz="2100"/>
          </a:p>
        </p:txBody>
      </p:sp>
      <p:sp>
        <p:nvSpPr>
          <p:cNvPr id="12" name="Text 9"/>
          <p:cNvSpPr/>
          <p:nvPr/>
        </p:nvSpPr>
        <p:spPr bwMode="auto">
          <a:xfrm>
            <a:off x="3383280" y="4590288"/>
            <a:ext cx="102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  <a:defRPr/>
            </a:pPr>
            <a:r>
              <a:rPr lang="en-US" sz="1250">
                <a:solidFill>
                  <a:srgbClr val="607483"/>
                </a:solidFill>
                <a:latin typeface="Inter"/>
                <a:ea typeface="Inter"/>
                <a:cs typeface="Inter"/>
              </a:rPr>
              <a:t>нужен</a:t>
            </a:r>
            <a:endParaRPr lang="en-US" sz="1250"/>
          </a:p>
          <a:p>
            <a:pPr marL="0" indent="0" algn="ctr">
              <a:buNone/>
              <a:defRPr/>
            </a:pPr>
            <a:r>
              <a:rPr lang="en-US" sz="1250">
                <a:solidFill>
                  <a:srgbClr val="607483"/>
                </a:solidFill>
                <a:latin typeface="Inter"/>
                <a:ea typeface="Inter"/>
                <a:cs typeface="Inter"/>
              </a:rPr>
              <a:t>отделению</a:t>
            </a:r>
            <a:endParaRPr lang="en-US" sz="1250"/>
          </a:p>
        </p:txBody>
      </p:sp>
      <p:sp>
        <p:nvSpPr>
          <p:cNvPr id="13" name="Text 10"/>
          <p:cNvSpPr/>
          <p:nvPr/>
        </p:nvSpPr>
        <p:spPr bwMode="auto">
          <a:xfrm>
            <a:off x="5029200" y="3858768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2100" b="1">
                <a:solidFill>
                  <a:srgbClr val="39B8FF"/>
                </a:solidFill>
                <a:latin typeface="Inter Display"/>
                <a:ea typeface="Inter Display"/>
                <a:cs typeface="Inter Display"/>
              </a:rPr>
              <a:t>04</a:t>
            </a:r>
            <a:endParaRPr lang="en-US" sz="2100"/>
          </a:p>
        </p:txBody>
      </p:sp>
      <p:sp>
        <p:nvSpPr>
          <p:cNvPr id="14" name="Text 11"/>
          <p:cNvSpPr/>
          <p:nvPr/>
        </p:nvSpPr>
        <p:spPr bwMode="auto">
          <a:xfrm>
            <a:off x="4828032" y="4590288"/>
            <a:ext cx="102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en-US" sz="1250">
                <a:solidFill>
                  <a:srgbClr val="607483"/>
                </a:solidFill>
                <a:latin typeface="Inter"/>
                <a:ea typeface="Inter"/>
                <a:cs typeface="Inter"/>
              </a:rPr>
              <a:t>инженер видит</a:t>
            </a:r>
            <a:endParaRPr lang="en-US" sz="1250"/>
          </a:p>
          <a:p>
            <a:pPr marL="0" indent="0" algn="ctr">
              <a:buNone/>
              <a:defRPr/>
            </a:pPr>
            <a:r>
              <a:rPr lang="en-US" sz="1250">
                <a:solidFill>
                  <a:srgbClr val="607483"/>
                </a:solidFill>
                <a:latin typeface="Inter"/>
                <a:ea typeface="Inter"/>
                <a:cs typeface="Inter"/>
              </a:rPr>
              <a:t>последнюю зону</a:t>
            </a:r>
            <a:endParaRPr lang="en-US" sz="1250"/>
          </a:p>
        </p:txBody>
      </p:sp>
      <p:sp>
        <p:nvSpPr>
          <p:cNvPr id="15" name="Text 12"/>
          <p:cNvSpPr/>
          <p:nvPr/>
        </p:nvSpPr>
        <p:spPr bwMode="auto">
          <a:xfrm>
            <a:off x="676656" y="5650992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  <a:defRPr/>
            </a:pPr>
            <a:r>
              <a:rPr lang="en-US" sz="23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Система отвечает на два вопроса:</a:t>
            </a:r>
            <a:endParaRPr lang="en-US" sz="2300"/>
          </a:p>
          <a:p>
            <a:pPr marL="0" indent="0" algn="l">
              <a:buNone/>
              <a:defRPr/>
            </a:pPr>
            <a:r>
              <a:rPr lang="en-US" sz="2300" b="1">
                <a:solidFill>
                  <a:srgbClr val="061924"/>
                </a:solidFill>
                <a:latin typeface="Inter Display"/>
                <a:ea typeface="Inter Display"/>
                <a:cs typeface="Inter Display"/>
              </a:rPr>
              <a:t>«есть ли объект?» и «где он сейчас?»</a:t>
            </a:r>
            <a:endParaRPr lang="en-US" sz="2300"/>
          </a:p>
        </p:txBody>
      </p:sp>
      <p:sp>
        <p:nvSpPr>
          <p:cNvPr id="16" name="Text 13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91A2A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  <p:sp>
        <p:nvSpPr>
          <p:cNvPr id="17" name="Text 14"/>
          <p:cNvSpPr/>
          <p:nvPr/>
        </p:nvSpPr>
        <p:spPr bwMode="auto">
          <a:xfrm>
            <a:off x="11119104" y="64556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  <a:defRPr/>
            </a:pPr>
            <a:r>
              <a:rPr lang="en-US" sz="800" b="1">
                <a:solidFill>
                  <a:srgbClr val="91A2AC"/>
                </a:solidFill>
                <a:latin typeface="Inter"/>
                <a:ea typeface="Inter"/>
                <a:cs typeface="Inter"/>
              </a:rPr>
              <a:t>07</a:t>
            </a:r>
            <a:endParaRPr lang="en-US" sz="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530352" y="604723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>
                <a:latin typeface="Aptos"/>
                <a:ea typeface="Aptos"/>
                <a:cs typeface="Aptos"/>
              </a:defRPr>
            </a:pPr>
            <a:r>
              <a:rPr lang="ru-RU" sz="3600" b="1">
                <a:solidFill>
                  <a:srgbClr val="1B1C2A"/>
                </a:solidFill>
                <a:latin typeface="Aptos"/>
                <a:ea typeface="Aptos"/>
                <a:cs typeface="Aptos"/>
              </a:rPr>
              <a:t>Как начать работать с </a:t>
            </a:r>
            <a:r>
              <a:rPr lang="en-US" sz="3600" b="1">
                <a:solidFill>
                  <a:srgbClr val="1B1C2A"/>
                </a:solidFill>
                <a:latin typeface="Aptos"/>
                <a:ea typeface="Aptos"/>
                <a:cs typeface="Aptos"/>
              </a:rPr>
              <a:t>IW Inventory</a:t>
            </a:r>
            <a:endParaRPr sz="3600" b="1">
              <a:solidFill>
                <a:srgbClr val="1B1C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548640" y="1248635"/>
            <a:ext cx="794711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>
                <a:latin typeface="Aptos"/>
                <a:ea typeface="Aptos"/>
                <a:cs typeface="Aptos"/>
              </a:defRPr>
            </a:pP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5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шагов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,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которые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легко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объяснить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клиенту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—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от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загрузки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базы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до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результата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в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учётной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 </a:t>
            </a:r>
            <a:r>
              <a:rPr sz="1400">
                <a:solidFill>
                  <a:srgbClr val="55555F"/>
                </a:solidFill>
                <a:latin typeface="Aptos"/>
                <a:ea typeface="Aptos"/>
                <a:cs typeface="Aptos"/>
              </a:rPr>
              <a:t>системе</a:t>
            </a:r>
            <a:r>
              <a:rPr sz="1150">
                <a:solidFill>
                  <a:srgbClr val="55555F"/>
                </a:solidFill>
                <a:latin typeface="Aptos"/>
                <a:ea typeface="Aptos"/>
                <a:cs typeface="Aptos"/>
              </a:rPr>
              <a:t>.</a:t>
            </a:r>
            <a:endParaRPr/>
          </a:p>
        </p:txBody>
      </p:sp>
      <p:sp>
        <p:nvSpPr>
          <p:cNvPr id="5" name="Rectangle 4"/>
          <p:cNvSpPr/>
          <p:nvPr/>
        </p:nvSpPr>
        <p:spPr bwMode="auto">
          <a:xfrm>
            <a:off x="438912" y="6419088"/>
            <a:ext cx="11292840" cy="9144"/>
          </a:xfrm>
          <a:prstGeom prst="rect">
            <a:avLst/>
          </a:prstGeom>
          <a:solidFill>
            <a:srgbClr val="EBECF1"/>
          </a:solidFill>
          <a:ln>
            <a:solidFill>
              <a:srgbClr val="EBEC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1475720" y="6492240"/>
            <a:ext cx="411480" cy="228600"/>
          </a:xfrm>
          <a:prstGeom prst="rect">
            <a:avLst/>
          </a:prstGeom>
          <a:noFill/>
        </p:spPr>
        <p:txBody>
          <a:bodyPr wrap="square" lIns="101600" tIns="50800" rIns="101600" bIns="5080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1100" b="1">
                <a:solidFill>
                  <a:srgbClr val="7030F0"/>
                </a:solidFill>
                <a:latin typeface="Aptos"/>
                <a:ea typeface="Aptos"/>
                <a:cs typeface="Aptos"/>
              </a:rPr>
              <a:t>07</a:t>
            </a:r>
            <a:endParaRPr/>
          </a:p>
        </p:txBody>
      </p:sp>
      <p:sp>
        <p:nvSpPr>
          <p:cNvPr id="9" name="Rounded Rectangle 8"/>
          <p:cNvSpPr/>
          <p:nvPr/>
        </p:nvSpPr>
        <p:spPr bwMode="auto">
          <a:xfrm>
            <a:off x="7635240" y="1809224"/>
            <a:ext cx="438912" cy="438912"/>
          </a:xfrm>
          <a:prstGeom prst="roundRect">
            <a:avLst>
              <a:gd name="adj" fmla="val 16667"/>
            </a:avLst>
          </a:prstGeom>
          <a:solidFill>
            <a:srgbClr val="7335F0"/>
          </a:solidFill>
          <a:ln>
            <a:solidFill>
              <a:srgbClr val="733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91440" rtlCol="0" anchor="ctr"/>
          <a:lstStyle/>
          <a:p>
            <a:pPr algn="ctr">
              <a:spcAft>
                <a:spcPts val="500"/>
              </a:spcAft>
              <a:defRPr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8229600" y="1774774"/>
            <a:ext cx="2788920" cy="3134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Загружаем</a:t>
            </a: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базу</a:t>
            </a:r>
            <a:endParaRPr sz="2000" b="1">
              <a:solidFill>
                <a:srgbClr val="1B1C2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8244840" y="2097658"/>
            <a:ext cx="2773680" cy="4216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справочники, помещения, ответственные</a:t>
            </a:r>
            <a:endParaRPr sz="1350" b="0">
              <a:solidFill>
                <a:srgbClr val="5A5E6E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7635240" y="2568177"/>
            <a:ext cx="438912" cy="438912"/>
          </a:xfrm>
          <a:prstGeom prst="roundRect">
            <a:avLst>
              <a:gd name="adj" fmla="val 16667"/>
            </a:avLst>
          </a:prstGeom>
          <a:solidFill>
            <a:srgbClr val="7335F0"/>
          </a:solidFill>
          <a:ln>
            <a:solidFill>
              <a:srgbClr val="733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91440" rtlCol="0" anchor="ctr"/>
          <a:lstStyle/>
          <a:p>
            <a:pPr algn="ctr">
              <a:spcAft>
                <a:spcPts val="500"/>
              </a:spcAft>
              <a:defRPr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8215122" y="2538126"/>
            <a:ext cx="2781300" cy="3134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Маркируем</a:t>
            </a:r>
            <a:endParaRPr sz="2000" b="1">
              <a:solidFill>
                <a:srgbClr val="1B1C2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8215122" y="2870875"/>
            <a:ext cx="2788920" cy="1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1200">
                <a:solidFill>
                  <a:srgbClr val="242430"/>
                </a:solidFill>
                <a:latin typeface="Aptos"/>
                <a:ea typeface="Aptos"/>
                <a:cs typeface="Aptos"/>
              </a:rPr>
              <a:t>RFID-</a:t>
            </a:r>
            <a:r>
              <a:rPr sz="1200">
                <a:solidFill>
                  <a:srgbClr val="242430"/>
                </a:solidFill>
                <a:latin typeface="Aptos"/>
                <a:ea typeface="Aptos"/>
                <a:cs typeface="Aptos"/>
              </a:rPr>
              <a:t>метки</a:t>
            </a:r>
            <a:r>
              <a:rPr sz="1200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1200">
                <a:solidFill>
                  <a:srgbClr val="242430"/>
                </a:solidFill>
                <a:latin typeface="Aptos"/>
                <a:ea typeface="Aptos"/>
                <a:cs typeface="Aptos"/>
              </a:rPr>
              <a:t>на</a:t>
            </a:r>
            <a:r>
              <a:rPr sz="1200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1200">
                <a:solidFill>
                  <a:srgbClr val="242430"/>
                </a:solidFill>
                <a:latin typeface="Aptos"/>
                <a:ea typeface="Aptos"/>
                <a:cs typeface="Aptos"/>
              </a:rPr>
              <a:t>объектах</a:t>
            </a:r>
            <a:endParaRPr sz="1350">
              <a:solidFill>
                <a:srgbClr val="5A5E6E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7635240" y="3327129"/>
            <a:ext cx="438912" cy="438912"/>
          </a:xfrm>
          <a:prstGeom prst="roundRect">
            <a:avLst>
              <a:gd name="adj" fmla="val 16667"/>
            </a:avLst>
          </a:prstGeom>
          <a:solidFill>
            <a:srgbClr val="7335F0"/>
          </a:solidFill>
          <a:ln>
            <a:solidFill>
              <a:srgbClr val="733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91440" rtlCol="0" anchor="ctr"/>
          <a:lstStyle/>
          <a:p>
            <a:pPr algn="ctr">
              <a:spcAft>
                <a:spcPts val="500"/>
              </a:spcAft>
              <a:defRPr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8215122" y="3274584"/>
            <a:ext cx="4937760" cy="3134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Проверяем</a:t>
            </a: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помещение</a:t>
            </a:r>
            <a:endParaRPr sz="2000" b="1">
              <a:solidFill>
                <a:srgbClr val="1B1C2A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8229600" y="3601576"/>
            <a:ext cx="2788920" cy="4216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считываем</a:t>
            </a: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помещение</a:t>
            </a: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 ТСД </a:t>
            </a: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или</a:t>
            </a: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мобильным</a:t>
            </a: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устройством</a:t>
            </a:r>
            <a:endParaRPr sz="1350" b="0">
              <a:solidFill>
                <a:srgbClr val="5A5E6E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7635240" y="4086079"/>
            <a:ext cx="438912" cy="438912"/>
          </a:xfrm>
          <a:prstGeom prst="roundRect">
            <a:avLst>
              <a:gd name="adj" fmla="val 16667"/>
            </a:avLst>
          </a:prstGeom>
          <a:solidFill>
            <a:srgbClr val="7335F0"/>
          </a:solidFill>
          <a:ln>
            <a:solidFill>
              <a:srgbClr val="733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91440" rtlCol="0" anchor="ctr"/>
          <a:lstStyle/>
          <a:p>
            <a:pPr algn="ctr">
              <a:spcAft>
                <a:spcPts val="500"/>
              </a:spcAft>
              <a:defRPr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8207502" y="4014484"/>
            <a:ext cx="2773680" cy="3134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Сравниваем</a:t>
            </a: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факт</a:t>
            </a:r>
            <a:endParaRPr sz="2000" b="1">
              <a:solidFill>
                <a:srgbClr val="1B1C2A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8229600" y="4342113"/>
            <a:ext cx="2796540" cy="4216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видим найденное, излишки и недостачи</a:t>
            </a:r>
            <a:endParaRPr sz="1350" b="0">
              <a:solidFill>
                <a:srgbClr val="5A5E6E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7635240" y="4845032"/>
            <a:ext cx="438912" cy="438912"/>
          </a:xfrm>
          <a:prstGeom prst="roundRect">
            <a:avLst>
              <a:gd name="adj" fmla="val 16667"/>
            </a:avLst>
          </a:prstGeom>
          <a:solidFill>
            <a:srgbClr val="7335F0"/>
          </a:solidFill>
          <a:ln>
            <a:solidFill>
              <a:srgbClr val="733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09728" rIns="128016" bIns="91440" rtlCol="0" anchor="ctr"/>
          <a:lstStyle/>
          <a:p>
            <a:pPr algn="ctr">
              <a:spcAft>
                <a:spcPts val="500"/>
              </a:spcAft>
              <a:defRPr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8207502" y="4783886"/>
            <a:ext cx="2781300" cy="3134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Передаём</a:t>
            </a: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>
                <a:solidFill>
                  <a:srgbClr val="242430"/>
                </a:solidFill>
                <a:latin typeface="Aptos"/>
                <a:ea typeface="Aptos"/>
                <a:cs typeface="Aptos"/>
              </a:rPr>
              <a:t>результат</a:t>
            </a:r>
            <a:endParaRPr sz="2000" b="1">
              <a:solidFill>
                <a:srgbClr val="24243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8229600" y="5091921"/>
            <a:ext cx="2898648" cy="2108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242430"/>
                </a:solidFill>
                <a:latin typeface="Aptos"/>
                <a:ea typeface="Aptos"/>
                <a:cs typeface="Aptos"/>
              </a:rPr>
              <a:t>отчёт, история, обновление 1С / ERP</a:t>
            </a:r>
            <a:endParaRPr/>
          </a:p>
        </p:txBody>
      </p:sp>
      <p:sp>
        <p:nvSpPr>
          <p:cNvPr id="24" name="Rectangle 23"/>
          <p:cNvSpPr/>
          <p:nvPr/>
        </p:nvSpPr>
        <p:spPr bwMode="auto">
          <a:xfrm>
            <a:off x="438912" y="6419088"/>
            <a:ext cx="11292840" cy="9144"/>
          </a:xfrm>
          <a:prstGeom prst="rect">
            <a:avLst/>
          </a:prstGeom>
          <a:solidFill>
            <a:srgbClr val="EBECF1"/>
          </a:solidFill>
          <a:ln>
            <a:solidFill>
              <a:srgbClr val="EBEC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latin typeface="Aptos"/>
                <a:ea typeface="Aptos"/>
                <a:cs typeface="Aptos"/>
              </a:defRPr>
            </a:pP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1475720" y="6492240"/>
            <a:ext cx="411480" cy="228600"/>
          </a:xfrm>
          <a:prstGeom prst="rect">
            <a:avLst/>
          </a:prstGeom>
          <a:noFill/>
        </p:spPr>
        <p:txBody>
          <a:bodyPr wrap="square" lIns="101600" tIns="50800" rIns="101600" bIns="5080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>
                <a:latin typeface="Aptos"/>
                <a:ea typeface="Aptos"/>
                <a:cs typeface="Aptos"/>
              </a:defRPr>
            </a:pPr>
            <a:r>
              <a:rPr sz="1100" b="1">
                <a:solidFill>
                  <a:srgbClr val="7030F0"/>
                </a:solidFill>
                <a:latin typeface="Aptos"/>
                <a:ea typeface="Aptos"/>
                <a:cs typeface="Aptos"/>
              </a:rPr>
              <a:t>07</a:t>
            </a:r>
            <a:endParaRPr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19049" y="1673178"/>
            <a:ext cx="6944360" cy="462978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9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A7BFC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047509"/>
            <a:ext cx="12192000" cy="5810491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 bwMode="auto">
          <a:xfrm>
            <a:off x="567890" y="301752"/>
            <a:ext cx="7902342" cy="636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endParaRPr lang="en-US" sz="3800"/>
          </a:p>
        </p:txBody>
      </p:sp>
      <p:sp>
        <p:nvSpPr>
          <p:cNvPr id="4" name="TextBox 3"/>
          <p:cNvSpPr txBox="1"/>
          <p:nvPr/>
        </p:nvSpPr>
        <p:spPr bwMode="auto">
          <a:xfrm>
            <a:off x="651310" y="29888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>
                <a:latin typeface="Aptos"/>
                <a:ea typeface="Aptos"/>
                <a:cs typeface="Aptos"/>
              </a:defRPr>
            </a:pPr>
            <a:r>
              <a:rPr lang="ru-RU" sz="3600" b="1">
                <a:solidFill>
                  <a:srgbClr val="1B1C2A"/>
                </a:solidFill>
                <a:latin typeface="Aptos"/>
                <a:ea typeface="Aptos"/>
                <a:cs typeface="Aptos"/>
              </a:rPr>
              <a:t>Карточка актива и его история</a:t>
            </a:r>
            <a:endParaRPr sz="3600" b="1">
              <a:solidFill>
                <a:srgbClr val="1B1C2A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video_2025-08-05_14-48-40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"/>
          <a:stretch/>
        </p:blipFill>
        <p:spPr bwMode="auto">
          <a:xfrm>
            <a:off x="4028123" y="1253881"/>
            <a:ext cx="3144124" cy="5015351"/>
          </a:xfrm>
          <a:prstGeom prst="rect">
            <a:avLst/>
          </a:prstGeom>
        </p:spPr>
      </p:pic>
      <p:pic>
        <p:nvPicPr>
          <p:cNvPr id="4" name="Изображение 9" descr="Логотип NSI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48803" y="149902"/>
            <a:ext cx="915498" cy="4917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78713" y="656653"/>
            <a:ext cx="1053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latin typeface="Calibri Light"/>
              </a:rPr>
              <a:t>НМИЦ Нейрохирургии </a:t>
            </a:r>
            <a:endParaRPr/>
          </a:p>
          <a:p>
            <a:pPr>
              <a:defRPr/>
            </a:pPr>
            <a:r>
              <a:rPr lang="ru-RU" sz="700">
                <a:latin typeface="Calibri Light"/>
              </a:rPr>
              <a:t>    им. Н.Н. Бурденко</a:t>
            </a:r>
            <a:endParaRPr/>
          </a:p>
        </p:txBody>
      </p: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>
            <a:off x="0" y="1109155"/>
            <a:ext cx="12192000" cy="0"/>
          </a:xfrm>
          <a:prstGeom prst="line">
            <a:avLst/>
          </a:prstGeom>
          <a:ln w="76200">
            <a:solidFill>
              <a:srgbClr val="0072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 bwMode="auto">
          <a:xfrm>
            <a:off x="1132163" y="215686"/>
            <a:ext cx="10365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00727E"/>
                </a:solidFill>
                <a:latin typeface="Inter Display"/>
              </a:rPr>
              <a:t>Отслеживание оборудования через </a:t>
            </a:r>
            <a:r>
              <a:rPr lang="en-US" sz="2800" b="1">
                <a:solidFill>
                  <a:srgbClr val="00727E"/>
                </a:solidFill>
                <a:latin typeface="Inter Display"/>
              </a:rPr>
              <a:t>RFID-</a:t>
            </a:r>
            <a:r>
              <a:rPr lang="ru-RU" sz="2800" b="1">
                <a:solidFill>
                  <a:srgbClr val="00727E"/>
                </a:solidFill>
                <a:latin typeface="Inter Display"/>
              </a:rPr>
              <a:t>порталы</a:t>
            </a:r>
            <a:endParaRPr/>
          </a:p>
        </p:txBody>
      </p:sp>
      <p:sp>
        <p:nvSpPr>
          <p:cNvPr id="13" name="Дуга 12"/>
          <p:cNvSpPr/>
          <p:nvPr/>
        </p:nvSpPr>
        <p:spPr bwMode="auto">
          <a:xfrm rot="8424042">
            <a:off x="5673138" y="2518222"/>
            <a:ext cx="437951" cy="392722"/>
          </a:xfrm>
          <a:prstGeom prst="arc">
            <a:avLst>
              <a:gd name="adj1" fmla="val 16200000"/>
              <a:gd name="adj2" fmla="val 0"/>
            </a:avLst>
          </a:prstGeom>
          <a:ln w="19050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Дуга 13"/>
          <p:cNvSpPr/>
          <p:nvPr/>
        </p:nvSpPr>
        <p:spPr bwMode="auto">
          <a:xfrm rot="8424042">
            <a:off x="5577815" y="2423254"/>
            <a:ext cx="643589" cy="565040"/>
          </a:xfrm>
          <a:prstGeom prst="arc">
            <a:avLst>
              <a:gd name="adj1" fmla="val 16200000"/>
              <a:gd name="adj2" fmla="val 0"/>
            </a:avLst>
          </a:prstGeom>
          <a:ln w="19050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Дуга 14"/>
          <p:cNvSpPr/>
          <p:nvPr/>
        </p:nvSpPr>
        <p:spPr bwMode="auto">
          <a:xfrm rot="8424042">
            <a:off x="5509359" y="2343297"/>
            <a:ext cx="781947" cy="727055"/>
          </a:xfrm>
          <a:prstGeom prst="arc">
            <a:avLst>
              <a:gd name="adj1" fmla="val 16200000"/>
              <a:gd name="adj2" fmla="val 0"/>
            </a:avLst>
          </a:prstGeom>
          <a:ln w="19050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TextBox 21"/>
          <p:cNvSpPr txBox="1"/>
          <p:nvPr/>
        </p:nvSpPr>
        <p:spPr bwMode="auto">
          <a:xfrm>
            <a:off x="7179611" y="1259635"/>
            <a:ext cx="4656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/>
              <a:t>RFID-</a:t>
            </a:r>
            <a:r>
              <a:rPr lang="ru-RU" sz="1200"/>
              <a:t>порталы </a:t>
            </a:r>
            <a:r>
              <a:rPr lang="ru-RU" sz="1200" b="1"/>
              <a:t>непрерывно сканируют</a:t>
            </a:r>
            <a:r>
              <a:rPr lang="ru-RU" sz="1200"/>
              <a:t> область на перемещение </a:t>
            </a:r>
            <a:r>
              <a:rPr lang="en-US" sz="1200"/>
              <a:t>RFID-</a:t>
            </a:r>
            <a:r>
              <a:rPr lang="ru-RU" sz="1200"/>
              <a:t>меток.</a:t>
            </a:r>
            <a:endParaRPr/>
          </a:p>
          <a:p>
            <a:pPr>
              <a:defRPr/>
            </a:pPr>
            <a:r>
              <a:rPr lang="ru-RU" sz="1200"/>
              <a:t>Ворота размещены на 14-ом, 13-ом, 10-ом и 1-ом этаже.</a:t>
            </a:r>
            <a:endParaRPr/>
          </a:p>
          <a:p>
            <a:pPr>
              <a:defRPr/>
            </a:pPr>
            <a:r>
              <a:rPr lang="ru-RU" sz="1200"/>
              <a:t>Все перемещения отображаются в веб-интерфейсе.</a:t>
            </a:r>
            <a:endParaRPr/>
          </a:p>
          <a:p>
            <a:pPr>
              <a:defRPr/>
            </a:pPr>
            <a:r>
              <a:rPr lang="ru-RU" sz="1200"/>
              <a:t>Зона контроля перемещений </a:t>
            </a:r>
            <a:r>
              <a:rPr lang="ru-RU" sz="1200" b="1"/>
              <a:t>600+м²</a:t>
            </a:r>
            <a:endParaRPr/>
          </a:p>
          <a:p>
            <a:pPr>
              <a:defRPr/>
            </a:pPr>
            <a:r>
              <a:rPr lang="en-US" sz="1200" b="1"/>
              <a:t>10 000+ </a:t>
            </a:r>
            <a:r>
              <a:rPr lang="ru-RU" sz="1200"/>
              <a:t>контролируемых активов</a:t>
            </a:r>
            <a:endParaRPr/>
          </a:p>
        </p:txBody>
      </p:sp>
      <p:sp>
        <p:nvSpPr>
          <p:cNvPr id="24" name="Дуга 23"/>
          <p:cNvSpPr/>
          <p:nvPr/>
        </p:nvSpPr>
        <p:spPr bwMode="auto">
          <a:xfrm rot="8424042">
            <a:off x="5814778" y="1916541"/>
            <a:ext cx="437951" cy="392722"/>
          </a:xfrm>
          <a:prstGeom prst="arc">
            <a:avLst>
              <a:gd name="adj1" fmla="val 16200000"/>
              <a:gd name="adj2" fmla="val 0"/>
            </a:avLst>
          </a:prstGeom>
          <a:ln w="19050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Дуга 24"/>
          <p:cNvSpPr/>
          <p:nvPr/>
        </p:nvSpPr>
        <p:spPr bwMode="auto">
          <a:xfrm rot="8424042">
            <a:off x="5719455" y="1821573"/>
            <a:ext cx="643589" cy="565040"/>
          </a:xfrm>
          <a:prstGeom prst="arc">
            <a:avLst>
              <a:gd name="adj1" fmla="val 16200000"/>
              <a:gd name="adj2" fmla="val 0"/>
            </a:avLst>
          </a:prstGeom>
          <a:ln w="19050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Дуга 25"/>
          <p:cNvSpPr/>
          <p:nvPr/>
        </p:nvSpPr>
        <p:spPr bwMode="auto">
          <a:xfrm rot="8424042">
            <a:off x="5650999" y="1741616"/>
            <a:ext cx="781947" cy="727055"/>
          </a:xfrm>
          <a:prstGeom prst="arc">
            <a:avLst>
              <a:gd name="adj1" fmla="val 16200000"/>
              <a:gd name="adj2" fmla="val 0"/>
            </a:avLst>
          </a:prstGeom>
          <a:ln w="19050">
            <a:solidFill>
              <a:srgbClr val="00FF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8" name="video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6"/>
          <a:stretch/>
        </p:blipFill>
        <p:spPr bwMode="auto">
          <a:xfrm>
            <a:off x="663801" y="1417589"/>
            <a:ext cx="2493927" cy="470279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-1258031" y="1179873"/>
            <a:ext cx="6367357" cy="5521900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 bwMode="auto">
          <a:xfrm>
            <a:off x="1638942" y="731520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ru-RU" sz="1050" b="1">
                <a:solidFill>
                  <a:srgbClr val="00D1C1"/>
                </a:solidFill>
                <a:ea typeface="Inter"/>
              </a:rPr>
              <a:t>Пример внедрения</a:t>
            </a:r>
            <a:endParaRPr lang="en-US" sz="105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7344365" y="2810003"/>
            <a:ext cx="4491653" cy="31760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10102880" y="3442065"/>
            <a:ext cx="148401" cy="14949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10560080" y="4248541"/>
            <a:ext cx="148401" cy="149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7" presetClass="emph" presetSubtype="2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7" presetClass="emph" presetSubtype="2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7" presetClass="emph" presetSubtype="2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repeatCount="indefinite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mute="1" vol="80000">
                <p:cTn id="33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8">
    <p:bg>
      <p:bgPr shadeToTitle="0">
        <a:solidFill>
          <a:srgbClr val="06192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tm_modern_assets/s8_bg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 bwMode="auto">
          <a:xfrm>
            <a:off x="658368" y="603504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1050" b="1">
                <a:solidFill>
                  <a:srgbClr val="00D1C1"/>
                </a:solidFill>
                <a:latin typeface="Inter"/>
                <a:ea typeface="Inter"/>
                <a:cs typeface="Inter"/>
              </a:rPr>
              <a:t>РЕЗУЛЬТАТ</a:t>
            </a:r>
            <a:endParaRPr lang="en-US" sz="1050"/>
          </a:p>
        </p:txBody>
      </p:sp>
      <p:sp>
        <p:nvSpPr>
          <p:cNvPr id="4" name="Text 1"/>
          <p:cNvSpPr/>
          <p:nvPr/>
        </p:nvSpPr>
        <p:spPr bwMode="auto">
          <a:xfrm>
            <a:off x="640080" y="987552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36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Что получает медицинская организация</a:t>
            </a:r>
            <a:endParaRPr lang="en-US" sz="3600"/>
          </a:p>
        </p:txBody>
      </p:sp>
      <p:sp>
        <p:nvSpPr>
          <p:cNvPr id="5" name="Text 2"/>
          <p:cNvSpPr/>
          <p:nvPr/>
        </p:nvSpPr>
        <p:spPr bwMode="auto">
          <a:xfrm>
            <a:off x="658368" y="1810512"/>
            <a:ext cx="8183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  <a:defRPr/>
            </a:pPr>
            <a:r>
              <a:rPr lang="en-US" sz="1650">
                <a:solidFill>
                  <a:srgbClr val="D7E9F1"/>
                </a:solidFill>
                <a:latin typeface="Inter"/>
                <a:ea typeface="Inter"/>
                <a:cs typeface="Inter"/>
              </a:rPr>
              <a:t>Без замены МИС и бухгалтерской системы: InfoWind добавляет слой фактического наличия и локации.</a:t>
            </a:r>
            <a:endParaRPr lang="en-US" sz="1650"/>
          </a:p>
        </p:txBody>
      </p:sp>
      <p:sp>
        <p:nvSpPr>
          <p:cNvPr id="6" name="Text 3"/>
          <p:cNvSpPr/>
          <p:nvPr/>
        </p:nvSpPr>
        <p:spPr bwMode="auto">
          <a:xfrm>
            <a:off x="777240" y="2834640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1850" b="1">
                <a:solidFill>
                  <a:srgbClr val="00D1C1"/>
                </a:solidFill>
                <a:latin typeface="Inter Display"/>
                <a:ea typeface="Inter Display"/>
                <a:cs typeface="Inter Display"/>
              </a:rPr>
              <a:t>Быстрее провести</a:t>
            </a:r>
            <a:endParaRPr lang="en-US" sz="1850"/>
          </a:p>
          <a:p>
            <a:pPr marL="0" indent="0" algn="ctr">
              <a:buNone/>
              <a:defRPr/>
            </a:pPr>
            <a:r>
              <a:rPr lang="en-US" sz="1850" b="1">
                <a:solidFill>
                  <a:srgbClr val="00D1C1"/>
                </a:solidFill>
                <a:latin typeface="Inter Display"/>
                <a:ea typeface="Inter Display"/>
                <a:cs typeface="Inter Display"/>
              </a:rPr>
              <a:t>инвентаризацию</a:t>
            </a:r>
            <a:endParaRPr lang="en-US" sz="1850"/>
          </a:p>
        </p:txBody>
      </p:sp>
      <p:sp>
        <p:nvSpPr>
          <p:cNvPr id="7" name="Text 4"/>
          <p:cNvSpPr/>
          <p:nvPr/>
        </p:nvSpPr>
        <p:spPr bwMode="auto">
          <a:xfrm>
            <a:off x="4325112" y="2834640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185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Увидеть расхождения</a:t>
            </a:r>
            <a:endParaRPr lang="en-US" sz="1850"/>
          </a:p>
          <a:p>
            <a:pPr marL="0" indent="0" algn="ctr">
              <a:buNone/>
              <a:defRPr/>
            </a:pPr>
            <a:r>
              <a:rPr lang="en-US" sz="185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по зонам</a:t>
            </a:r>
            <a:endParaRPr lang="en-US" sz="1850"/>
          </a:p>
        </p:txBody>
      </p:sp>
      <p:sp>
        <p:nvSpPr>
          <p:cNvPr id="8" name="Text 5"/>
          <p:cNvSpPr/>
          <p:nvPr/>
        </p:nvSpPr>
        <p:spPr bwMode="auto">
          <a:xfrm>
            <a:off x="7872984" y="2834640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185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Найти нужное</a:t>
            </a:r>
            <a:endParaRPr lang="en-US" sz="1850"/>
          </a:p>
          <a:p>
            <a:pPr marL="0" indent="0" algn="ctr">
              <a:buNone/>
              <a:defRPr/>
            </a:pPr>
            <a:r>
              <a:rPr lang="en-US" sz="185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оборудование</a:t>
            </a:r>
            <a:endParaRPr lang="en-US" sz="1850"/>
          </a:p>
        </p:txBody>
      </p:sp>
      <p:sp>
        <p:nvSpPr>
          <p:cNvPr id="9" name="Text 6"/>
          <p:cNvSpPr/>
          <p:nvPr/>
        </p:nvSpPr>
        <p:spPr bwMode="auto">
          <a:xfrm>
            <a:off x="777240" y="4069080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185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Отследить</a:t>
            </a:r>
            <a:endParaRPr lang="en-US" sz="1850"/>
          </a:p>
          <a:p>
            <a:pPr marL="0" indent="0" algn="ctr">
              <a:buNone/>
              <a:defRPr/>
            </a:pPr>
            <a:r>
              <a:rPr lang="en-US" sz="185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перемещения</a:t>
            </a:r>
            <a:endParaRPr lang="en-US" sz="1850"/>
          </a:p>
        </p:txBody>
      </p:sp>
      <p:sp>
        <p:nvSpPr>
          <p:cNvPr id="10" name="Text 7"/>
          <p:cNvSpPr/>
          <p:nvPr/>
        </p:nvSpPr>
        <p:spPr bwMode="auto">
          <a:xfrm>
            <a:off x="4325112" y="4069080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en-US" sz="185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Упростить поиск</a:t>
            </a:r>
            <a:endParaRPr lang="en-US" sz="1850"/>
          </a:p>
          <a:p>
            <a:pPr marL="0" indent="0" algn="ctr">
              <a:buNone/>
              <a:defRPr/>
            </a:pPr>
            <a:r>
              <a:rPr lang="en-US" sz="185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для ТО и ремонта</a:t>
            </a:r>
            <a:endParaRPr lang="en-US" sz="1850"/>
          </a:p>
        </p:txBody>
      </p:sp>
      <p:sp>
        <p:nvSpPr>
          <p:cNvPr id="11" name="Text 8"/>
          <p:cNvSpPr/>
          <p:nvPr/>
        </p:nvSpPr>
        <p:spPr bwMode="auto">
          <a:xfrm>
            <a:off x="932688" y="5486400"/>
            <a:ext cx="10241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  <a:defRPr/>
            </a:pPr>
            <a:r>
              <a:rPr lang="en-US" sz="26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В больнице оборудование должно работать,</a:t>
            </a:r>
            <a:endParaRPr lang="en-US" sz="2600"/>
          </a:p>
          <a:p>
            <a:pPr marL="0" indent="0" algn="ctr">
              <a:buNone/>
              <a:defRPr/>
            </a:pPr>
            <a:r>
              <a:rPr lang="en-US" sz="2600" b="1">
                <a:solidFill>
                  <a:srgbClr val="FFFFFF"/>
                </a:solidFill>
                <a:latin typeface="Inter Display"/>
                <a:ea typeface="Inter Display"/>
                <a:cs typeface="Inter Display"/>
              </a:rPr>
              <a:t>а не теряться между кабинетами, таблицами и памятью сотрудников.</a:t>
            </a:r>
            <a:endParaRPr lang="en-US" sz="2600"/>
          </a:p>
        </p:txBody>
      </p:sp>
      <p:sp>
        <p:nvSpPr>
          <p:cNvPr id="12" name="Text 9"/>
          <p:cNvSpPr/>
          <p:nvPr/>
        </p:nvSpPr>
        <p:spPr bwMode="auto">
          <a:xfrm>
            <a:off x="621792" y="647395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  <a:defRPr/>
            </a:pPr>
            <a:r>
              <a:rPr lang="en-US" sz="750">
                <a:solidFill>
                  <a:srgbClr val="A7BFCC"/>
                </a:solidFill>
                <a:latin typeface="Inter"/>
                <a:ea typeface="Inter"/>
                <a:cs typeface="Inter"/>
              </a:rPr>
              <a:t>InfoWind · ИТМ 2026</a:t>
            </a:r>
            <a:endParaRPr lang="en-US" sz="750"/>
          </a:p>
        </p:txBody>
      </p:sp>
      <p:sp>
        <p:nvSpPr>
          <p:cNvPr id="13" name="Text 10"/>
          <p:cNvSpPr/>
          <p:nvPr/>
        </p:nvSpPr>
        <p:spPr bwMode="auto">
          <a:xfrm>
            <a:off x="11119104" y="64556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  <a:defRPr/>
            </a:pPr>
            <a:r>
              <a:rPr lang="en-US" sz="800" b="1">
                <a:solidFill>
                  <a:srgbClr val="A7BFCC"/>
                </a:solidFill>
                <a:latin typeface="Inter"/>
                <a:ea typeface="Inter"/>
                <a:cs typeface="Inter"/>
              </a:rPr>
              <a:t>08</a:t>
            </a:r>
            <a:endParaRPr lang="en-US" sz="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Display"/>
        <a:ea typeface="Arial"/>
        <a:cs typeface="Arial"/>
      </a:majorFont>
      <a:minorFont>
        <a:latin typeface="Inter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Широкоэкранный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>InfoWind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InfoWind: инвентаризация и контроль перемещений имущества клиники</dc:title>
  <dc:subject>15-минутное выступление: инвентаризация и контроль перемещений имущества клиники</dc:subject>
  <dc:creator>InfoWind</dc:creator>
  <cp:keywords/>
  <dc:description/>
  <dc:identifier/>
  <dc:language/>
  <cp:lastModifiedBy>Руслан Разыграев</cp:lastModifiedBy>
  <cp:revision>3</cp:revision>
  <dcterms:created xsi:type="dcterms:W3CDTF">2026-09-17T13:32:55Z</dcterms:created>
  <dcterms:modified xsi:type="dcterms:W3CDTF">2026-09-21T15:39:00Z</dcterms:modified>
  <cp:category/>
  <cp:contentStatus/>
  <cp:version/>
</cp:coreProperties>
</file>