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0.jpg" ContentType="image/jpg"/>
  <Override PartName="/ppt/media/image52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1" r:id="rId2"/>
    <p:sldId id="395" r:id="rId3"/>
    <p:sldId id="412" r:id="rId4"/>
    <p:sldId id="413" r:id="rId5"/>
    <p:sldId id="414" r:id="rId6"/>
    <p:sldId id="415" r:id="rId7"/>
    <p:sldId id="416" r:id="rId8"/>
    <p:sldId id="342" r:id="rId9"/>
    <p:sldId id="396" r:id="rId10"/>
    <p:sldId id="393" r:id="rId11"/>
    <p:sldId id="404" r:id="rId12"/>
    <p:sldId id="409" r:id="rId13"/>
    <p:sldId id="370" r:id="rId14"/>
    <p:sldId id="362" r:id="rId15"/>
    <p:sldId id="262" r:id="rId16"/>
  </p:sldIdLst>
  <p:sldSz cx="9144000" cy="6858000" type="screen4x3"/>
  <p:notesSz cx="9942513" cy="6761163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0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AEAEA"/>
    <a:srgbClr val="99FF99"/>
    <a:srgbClr val="4D4D4D"/>
    <a:srgbClr val="969696"/>
    <a:srgbClr val="00FF00"/>
    <a:srgbClr val="66CCFF"/>
    <a:srgbClr val="0098DB"/>
    <a:srgbClr val="66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4370" autoAdjust="0"/>
  </p:normalViewPr>
  <p:slideViewPr>
    <p:cSldViewPr>
      <p:cViewPr varScale="1">
        <p:scale>
          <a:sx n="65" d="100"/>
          <a:sy n="65" d="100"/>
        </p:scale>
        <p:origin x="16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3571-6F08-418D-9B64-D80F87C2D3A7}" type="datetimeFigureOut">
              <a:rPr lang="ru-RU" smtClean="0"/>
              <a:pPr/>
              <a:t>08.09.2021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E6FF-990B-4039-97D8-91E6A2DE16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7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C695BA-CFA8-4CDC-BCE1-A1D1B6838A10}" type="datetimeFigureOut">
              <a:rPr lang="ru-RU"/>
              <a:pPr>
                <a:defRPr/>
              </a:pPr>
              <a:t>08.09.2021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8293C-9399-44FA-91C2-9C12166E9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23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CFE6B-F307-4B9C-8DAE-3058F59864F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21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501008"/>
            <a:ext cx="4896544" cy="158417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861959" y="5157192"/>
            <a:ext cx="2742489" cy="914400"/>
          </a:xfrm>
        </p:spPr>
        <p:txBody>
          <a:bodyPr/>
          <a:lstStyle>
            <a:lvl1pPr algn="r">
              <a:buNone/>
              <a:defRPr sz="1600"/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3998278" y="2852936"/>
            <a:ext cx="4606170" cy="49006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«ПАРУС-Бюджет 10»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8229600" cy="50734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DB73-8768-47D3-B4A4-D55885B82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FD85-5507-4EC1-BC93-4D544BCA4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648072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475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0172-C01F-43D7-A5FB-38931FF70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733A-91E4-42CF-AC0D-57DBAFBFE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83C9-7A91-40C4-94F3-C229DC076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41B92-FC34-46DA-BC1B-D59C873FB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E11D-6BDD-4EEF-8AEF-FEE19E9BB8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587D-226E-4D37-8B9C-6BAED96E0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20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0CD6-8767-4A54-9DE1-B39A6B60C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65EA-9224-4BF2-89F3-5F0FB3B0C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229600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9319"/>
            <a:ext cx="2133600" cy="412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19"/>
            <a:ext cx="2895600" cy="412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9319"/>
            <a:ext cx="2133600" cy="4121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fld id="{40E04466-2F65-41F6-A860-38B0F0280A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lang="ru-RU" sz="1800" b="1" kern="1200" dirty="0" smtClean="0">
          <a:solidFill>
            <a:srgbClr val="003C69"/>
          </a:solidFill>
          <a:latin typeface="Tahoma" pitchFamily="34" charset="0"/>
          <a:ea typeface="+mn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webp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6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06982" y="3926913"/>
            <a:ext cx="5832648" cy="864096"/>
          </a:xfrm>
        </p:spPr>
        <p:txBody>
          <a:bodyPr/>
          <a:lstStyle/>
          <a:p>
            <a:pPr algn="ctr"/>
            <a:r>
              <a:rPr lang="ru-RU" sz="2800" b="1" dirty="0">
                <a:latin typeface="Cambria" pitchFamily="18" charset="0"/>
              </a:rPr>
              <a:t>Медицинская информационная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011258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457200" y="274638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Единая справочная система</a:t>
            </a:r>
          </a:p>
        </p:txBody>
      </p:sp>
      <p:sp>
        <p:nvSpPr>
          <p:cNvPr id="4" name="object 9"/>
          <p:cNvSpPr txBox="1"/>
          <p:nvPr/>
        </p:nvSpPr>
        <p:spPr>
          <a:xfrm>
            <a:off x="222796" y="980728"/>
            <a:ext cx="8669683" cy="2119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14999"/>
              </a:lnSpc>
              <a:spcBef>
                <a:spcPts val="1639"/>
              </a:spcBef>
            </a:pPr>
            <a:r>
              <a:rPr sz="1800" b="1" dirty="0">
                <a:solidFill>
                  <a:srgbClr val="003C69"/>
                </a:solidFill>
                <a:latin typeface="Cambria" pitchFamily="18" charset="0"/>
              </a:rPr>
              <a:t>При отсутствии единой системы каждое решение использует свой справочник  лекарственных препаратов. В результате</a:t>
            </a: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,</a:t>
            </a:r>
            <a:r>
              <a:rPr sz="1800" b="1" dirty="0">
                <a:solidFill>
                  <a:srgbClr val="003C69"/>
                </a:solidFill>
                <a:latin typeface="Cambria" pitchFamily="18" charset="0"/>
              </a:rPr>
              <a:t> наименования лекарств отличаются в разных  блоках учёта. Это делает невозможн</a:t>
            </a: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ым</a:t>
            </a:r>
            <a:r>
              <a:rPr sz="1800" b="1" dirty="0">
                <a:solidFill>
                  <a:srgbClr val="003C69"/>
                </a:solidFill>
                <a:latin typeface="Cambria" pitchFamily="18" charset="0"/>
              </a:rPr>
              <a:t> автоматическую передачу данных от одного  блока к другому, что приводит к многократному дублированию информации на всех  этапах.</a:t>
            </a:r>
          </a:p>
        </p:txBody>
      </p:sp>
      <p:sp>
        <p:nvSpPr>
          <p:cNvPr id="5" name="object 10"/>
          <p:cNvSpPr/>
          <p:nvPr/>
        </p:nvSpPr>
        <p:spPr>
          <a:xfrm>
            <a:off x="690410" y="5505450"/>
            <a:ext cx="702132" cy="70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1"/>
          <p:cNvSpPr/>
          <p:nvPr/>
        </p:nvSpPr>
        <p:spPr>
          <a:xfrm>
            <a:off x="2167525" y="3286175"/>
            <a:ext cx="560874" cy="7021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2"/>
          <p:cNvSpPr/>
          <p:nvPr/>
        </p:nvSpPr>
        <p:spPr>
          <a:xfrm>
            <a:off x="3502278" y="5505450"/>
            <a:ext cx="702132" cy="702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3"/>
          <p:cNvSpPr/>
          <p:nvPr/>
        </p:nvSpPr>
        <p:spPr>
          <a:xfrm>
            <a:off x="6353428" y="5489359"/>
            <a:ext cx="702132" cy="702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4"/>
          <p:cNvSpPr/>
          <p:nvPr/>
        </p:nvSpPr>
        <p:spPr>
          <a:xfrm>
            <a:off x="4925295" y="3307964"/>
            <a:ext cx="664740" cy="6605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0" name="object 15"/>
          <p:cNvGrpSpPr/>
          <p:nvPr/>
        </p:nvGrpSpPr>
        <p:grpSpPr>
          <a:xfrm>
            <a:off x="2705861" y="4547234"/>
            <a:ext cx="1342390" cy="782320"/>
            <a:chOff x="2705861" y="4547234"/>
            <a:chExt cx="1342390" cy="782320"/>
          </a:xfrm>
        </p:grpSpPr>
        <p:sp>
          <p:nvSpPr>
            <p:cNvPr id="11" name="object 16"/>
            <p:cNvSpPr/>
            <p:nvPr/>
          </p:nvSpPr>
          <p:spPr>
            <a:xfrm>
              <a:off x="3677411" y="4566284"/>
              <a:ext cx="351790" cy="351790"/>
            </a:xfrm>
            <a:custGeom>
              <a:avLst/>
              <a:gdLst/>
              <a:ahLst/>
              <a:cxnLst/>
              <a:rect l="l" t="t" r="r" b="b"/>
              <a:pathLst>
                <a:path w="351789" h="351789">
                  <a:moveTo>
                    <a:pt x="0" y="175767"/>
                  </a:moveTo>
                  <a:lnTo>
                    <a:pt x="6282" y="129057"/>
                  </a:lnTo>
                  <a:lnTo>
                    <a:pt x="24012" y="87074"/>
                  </a:lnTo>
                  <a:lnTo>
                    <a:pt x="51514" y="51498"/>
                  </a:lnTo>
                  <a:lnTo>
                    <a:pt x="87112" y="24007"/>
                  </a:lnTo>
                  <a:lnTo>
                    <a:pt x="129131" y="6281"/>
                  </a:lnTo>
                  <a:lnTo>
                    <a:pt x="175895" y="0"/>
                  </a:lnTo>
                  <a:lnTo>
                    <a:pt x="222649" y="6281"/>
                  </a:lnTo>
                  <a:lnTo>
                    <a:pt x="264644" y="24007"/>
                  </a:lnTo>
                  <a:lnTo>
                    <a:pt x="300212" y="51498"/>
                  </a:lnTo>
                  <a:lnTo>
                    <a:pt x="327683" y="87074"/>
                  </a:lnTo>
                  <a:lnTo>
                    <a:pt x="345390" y="129057"/>
                  </a:lnTo>
                  <a:lnTo>
                    <a:pt x="351663" y="175767"/>
                  </a:lnTo>
                  <a:lnTo>
                    <a:pt x="345390" y="222531"/>
                  </a:lnTo>
                  <a:lnTo>
                    <a:pt x="327683" y="264550"/>
                  </a:lnTo>
                  <a:lnTo>
                    <a:pt x="300212" y="300148"/>
                  </a:lnTo>
                  <a:lnTo>
                    <a:pt x="264644" y="327650"/>
                  </a:lnTo>
                  <a:lnTo>
                    <a:pt x="222649" y="345380"/>
                  </a:lnTo>
                  <a:lnTo>
                    <a:pt x="175895" y="351663"/>
                  </a:lnTo>
                  <a:lnTo>
                    <a:pt x="129131" y="345380"/>
                  </a:lnTo>
                  <a:lnTo>
                    <a:pt x="87112" y="327650"/>
                  </a:lnTo>
                  <a:lnTo>
                    <a:pt x="51514" y="300148"/>
                  </a:lnTo>
                  <a:lnTo>
                    <a:pt x="24012" y="264550"/>
                  </a:lnTo>
                  <a:lnTo>
                    <a:pt x="6282" y="222531"/>
                  </a:lnTo>
                  <a:lnTo>
                    <a:pt x="0" y="175767"/>
                  </a:lnTo>
                  <a:close/>
                </a:path>
              </a:pathLst>
            </a:custGeom>
            <a:ln w="38100">
              <a:solidFill>
                <a:srgbClr val="E3A31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7"/>
            <p:cNvSpPr/>
            <p:nvPr/>
          </p:nvSpPr>
          <p:spPr>
            <a:xfrm>
              <a:off x="3782948" y="5188965"/>
              <a:ext cx="140715" cy="1405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8"/>
            <p:cNvSpPr/>
            <p:nvPr/>
          </p:nvSpPr>
          <p:spPr>
            <a:xfrm>
              <a:off x="3853306" y="4917947"/>
              <a:ext cx="0" cy="271145"/>
            </a:xfrm>
            <a:custGeom>
              <a:avLst/>
              <a:gdLst/>
              <a:ahLst/>
              <a:cxnLst/>
              <a:rect l="l" t="t" r="r" b="b"/>
              <a:pathLst>
                <a:path h="271145">
                  <a:moveTo>
                    <a:pt x="0" y="27101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3A31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9"/>
            <p:cNvSpPr/>
            <p:nvPr/>
          </p:nvSpPr>
          <p:spPr>
            <a:xfrm>
              <a:off x="2705861" y="4684902"/>
              <a:ext cx="971550" cy="114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20"/>
            <p:cNvSpPr/>
            <p:nvPr/>
          </p:nvSpPr>
          <p:spPr>
            <a:xfrm>
              <a:off x="3031489" y="4622698"/>
              <a:ext cx="238734" cy="2387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object 21"/>
          <p:cNvGrpSpPr/>
          <p:nvPr/>
        </p:nvGrpSpPr>
        <p:grpSpPr>
          <a:xfrm>
            <a:off x="4114038" y="4156075"/>
            <a:ext cx="1342390" cy="781050"/>
            <a:chOff x="4114038" y="4156075"/>
            <a:chExt cx="1342390" cy="781050"/>
          </a:xfrm>
        </p:grpSpPr>
        <p:sp>
          <p:nvSpPr>
            <p:cNvPr id="17" name="object 22"/>
            <p:cNvSpPr/>
            <p:nvPr/>
          </p:nvSpPr>
          <p:spPr>
            <a:xfrm>
              <a:off x="5085588" y="4566284"/>
              <a:ext cx="351790" cy="351790"/>
            </a:xfrm>
            <a:custGeom>
              <a:avLst/>
              <a:gdLst/>
              <a:ahLst/>
              <a:cxnLst/>
              <a:rect l="l" t="t" r="r" b="b"/>
              <a:pathLst>
                <a:path w="351789" h="351789">
                  <a:moveTo>
                    <a:pt x="0" y="175767"/>
                  </a:moveTo>
                  <a:lnTo>
                    <a:pt x="6272" y="129057"/>
                  </a:lnTo>
                  <a:lnTo>
                    <a:pt x="23979" y="87074"/>
                  </a:lnTo>
                  <a:lnTo>
                    <a:pt x="51450" y="51498"/>
                  </a:lnTo>
                  <a:lnTo>
                    <a:pt x="87018" y="24007"/>
                  </a:lnTo>
                  <a:lnTo>
                    <a:pt x="129013" y="6281"/>
                  </a:lnTo>
                  <a:lnTo>
                    <a:pt x="175767" y="0"/>
                  </a:lnTo>
                  <a:lnTo>
                    <a:pt x="222531" y="6281"/>
                  </a:lnTo>
                  <a:lnTo>
                    <a:pt x="264550" y="24007"/>
                  </a:lnTo>
                  <a:lnTo>
                    <a:pt x="300148" y="51498"/>
                  </a:lnTo>
                  <a:lnTo>
                    <a:pt x="327650" y="87074"/>
                  </a:lnTo>
                  <a:lnTo>
                    <a:pt x="345380" y="129057"/>
                  </a:lnTo>
                  <a:lnTo>
                    <a:pt x="351663" y="175767"/>
                  </a:lnTo>
                  <a:lnTo>
                    <a:pt x="345380" y="222531"/>
                  </a:lnTo>
                  <a:lnTo>
                    <a:pt x="327650" y="264550"/>
                  </a:lnTo>
                  <a:lnTo>
                    <a:pt x="300148" y="300148"/>
                  </a:lnTo>
                  <a:lnTo>
                    <a:pt x="264550" y="327650"/>
                  </a:lnTo>
                  <a:lnTo>
                    <a:pt x="222531" y="345380"/>
                  </a:lnTo>
                  <a:lnTo>
                    <a:pt x="175767" y="351663"/>
                  </a:lnTo>
                  <a:lnTo>
                    <a:pt x="129013" y="345380"/>
                  </a:lnTo>
                  <a:lnTo>
                    <a:pt x="87018" y="327650"/>
                  </a:lnTo>
                  <a:lnTo>
                    <a:pt x="51450" y="300148"/>
                  </a:lnTo>
                  <a:lnTo>
                    <a:pt x="23979" y="264550"/>
                  </a:lnTo>
                  <a:lnTo>
                    <a:pt x="6272" y="222531"/>
                  </a:lnTo>
                  <a:lnTo>
                    <a:pt x="0" y="175767"/>
                  </a:lnTo>
                  <a:close/>
                </a:path>
              </a:pathLst>
            </a:custGeom>
            <a:ln w="38100">
              <a:solidFill>
                <a:srgbClr val="E4126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23"/>
            <p:cNvSpPr/>
            <p:nvPr/>
          </p:nvSpPr>
          <p:spPr>
            <a:xfrm>
              <a:off x="5189474" y="4156075"/>
              <a:ext cx="140588" cy="1407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24"/>
            <p:cNvSpPr/>
            <p:nvPr/>
          </p:nvSpPr>
          <p:spPr>
            <a:xfrm>
              <a:off x="5259705" y="4296790"/>
              <a:ext cx="1905" cy="269875"/>
            </a:xfrm>
            <a:custGeom>
              <a:avLst/>
              <a:gdLst/>
              <a:ahLst/>
              <a:cxnLst/>
              <a:rect l="l" t="t" r="r" b="b"/>
              <a:pathLst>
                <a:path w="1904" h="269875">
                  <a:moveTo>
                    <a:pt x="1650" y="26949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E4126C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5"/>
            <p:cNvSpPr/>
            <p:nvPr/>
          </p:nvSpPr>
          <p:spPr>
            <a:xfrm>
              <a:off x="4114038" y="4684902"/>
              <a:ext cx="971550" cy="114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6"/>
            <p:cNvSpPr/>
            <p:nvPr/>
          </p:nvSpPr>
          <p:spPr>
            <a:xfrm>
              <a:off x="4438015" y="4614189"/>
              <a:ext cx="238734" cy="2387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object 27"/>
          <p:cNvGrpSpPr/>
          <p:nvPr/>
        </p:nvGrpSpPr>
        <p:grpSpPr>
          <a:xfrm>
            <a:off x="5520309" y="4547234"/>
            <a:ext cx="1342390" cy="782320"/>
            <a:chOff x="5520309" y="4547234"/>
            <a:chExt cx="1342390" cy="782320"/>
          </a:xfrm>
        </p:grpSpPr>
        <p:sp>
          <p:nvSpPr>
            <p:cNvPr id="23" name="object 28"/>
            <p:cNvSpPr/>
            <p:nvPr/>
          </p:nvSpPr>
          <p:spPr>
            <a:xfrm>
              <a:off x="6491986" y="4566284"/>
              <a:ext cx="351790" cy="351790"/>
            </a:xfrm>
            <a:custGeom>
              <a:avLst/>
              <a:gdLst/>
              <a:ahLst/>
              <a:cxnLst/>
              <a:rect l="l" t="t" r="r" b="b"/>
              <a:pathLst>
                <a:path w="351790" h="351789">
                  <a:moveTo>
                    <a:pt x="0" y="175767"/>
                  </a:moveTo>
                  <a:lnTo>
                    <a:pt x="6281" y="129057"/>
                  </a:lnTo>
                  <a:lnTo>
                    <a:pt x="24007" y="87074"/>
                  </a:lnTo>
                  <a:lnTo>
                    <a:pt x="51498" y="51498"/>
                  </a:lnTo>
                  <a:lnTo>
                    <a:pt x="87074" y="24007"/>
                  </a:lnTo>
                  <a:lnTo>
                    <a:pt x="129057" y="6281"/>
                  </a:lnTo>
                  <a:lnTo>
                    <a:pt x="175767" y="0"/>
                  </a:lnTo>
                  <a:lnTo>
                    <a:pt x="222531" y="6281"/>
                  </a:lnTo>
                  <a:lnTo>
                    <a:pt x="264550" y="24007"/>
                  </a:lnTo>
                  <a:lnTo>
                    <a:pt x="300148" y="51498"/>
                  </a:lnTo>
                  <a:lnTo>
                    <a:pt x="327650" y="87074"/>
                  </a:lnTo>
                  <a:lnTo>
                    <a:pt x="345380" y="129057"/>
                  </a:lnTo>
                  <a:lnTo>
                    <a:pt x="351663" y="175767"/>
                  </a:lnTo>
                  <a:lnTo>
                    <a:pt x="345380" y="222531"/>
                  </a:lnTo>
                  <a:lnTo>
                    <a:pt x="327650" y="264550"/>
                  </a:lnTo>
                  <a:lnTo>
                    <a:pt x="300148" y="300148"/>
                  </a:lnTo>
                  <a:lnTo>
                    <a:pt x="264550" y="327650"/>
                  </a:lnTo>
                  <a:lnTo>
                    <a:pt x="222531" y="345380"/>
                  </a:lnTo>
                  <a:lnTo>
                    <a:pt x="175767" y="351663"/>
                  </a:lnTo>
                  <a:lnTo>
                    <a:pt x="129057" y="345380"/>
                  </a:lnTo>
                  <a:lnTo>
                    <a:pt x="87074" y="327650"/>
                  </a:lnTo>
                  <a:lnTo>
                    <a:pt x="51498" y="300148"/>
                  </a:lnTo>
                  <a:lnTo>
                    <a:pt x="24007" y="264550"/>
                  </a:lnTo>
                  <a:lnTo>
                    <a:pt x="6281" y="222531"/>
                  </a:lnTo>
                  <a:lnTo>
                    <a:pt x="0" y="175767"/>
                  </a:lnTo>
                  <a:close/>
                </a:path>
              </a:pathLst>
            </a:custGeom>
            <a:ln w="38100">
              <a:solidFill>
                <a:srgbClr val="47956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9"/>
            <p:cNvSpPr/>
            <p:nvPr/>
          </p:nvSpPr>
          <p:spPr>
            <a:xfrm>
              <a:off x="6597523" y="5188965"/>
              <a:ext cx="140588" cy="140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30"/>
            <p:cNvSpPr/>
            <p:nvPr/>
          </p:nvSpPr>
          <p:spPr>
            <a:xfrm>
              <a:off x="6667754" y="4917947"/>
              <a:ext cx="0" cy="271145"/>
            </a:xfrm>
            <a:custGeom>
              <a:avLst/>
              <a:gdLst/>
              <a:ahLst/>
              <a:cxnLst/>
              <a:rect l="l" t="t" r="r" b="b"/>
              <a:pathLst>
                <a:path h="271145">
                  <a:moveTo>
                    <a:pt x="0" y="27101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47956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31"/>
            <p:cNvSpPr/>
            <p:nvPr/>
          </p:nvSpPr>
          <p:spPr>
            <a:xfrm>
              <a:off x="5520309" y="4684013"/>
              <a:ext cx="971676" cy="1143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32"/>
            <p:cNvSpPr/>
            <p:nvPr/>
          </p:nvSpPr>
          <p:spPr>
            <a:xfrm>
              <a:off x="5845175" y="4622698"/>
              <a:ext cx="238734" cy="2387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8" name="object 33"/>
          <p:cNvGrpSpPr/>
          <p:nvPr/>
        </p:nvGrpSpPr>
        <p:grpSpPr>
          <a:xfrm>
            <a:off x="1301114" y="4156075"/>
            <a:ext cx="1342390" cy="781050"/>
            <a:chOff x="1301114" y="4156075"/>
            <a:chExt cx="1342390" cy="781050"/>
          </a:xfrm>
        </p:grpSpPr>
        <p:sp>
          <p:nvSpPr>
            <p:cNvPr id="29" name="object 34"/>
            <p:cNvSpPr/>
            <p:nvPr/>
          </p:nvSpPr>
          <p:spPr>
            <a:xfrm>
              <a:off x="2272664" y="4566284"/>
              <a:ext cx="351790" cy="351790"/>
            </a:xfrm>
            <a:custGeom>
              <a:avLst/>
              <a:gdLst/>
              <a:ahLst/>
              <a:cxnLst/>
              <a:rect l="l" t="t" r="r" b="b"/>
              <a:pathLst>
                <a:path w="351789" h="351789">
                  <a:moveTo>
                    <a:pt x="0" y="175767"/>
                  </a:moveTo>
                  <a:lnTo>
                    <a:pt x="6281" y="129057"/>
                  </a:lnTo>
                  <a:lnTo>
                    <a:pt x="24007" y="87074"/>
                  </a:lnTo>
                  <a:lnTo>
                    <a:pt x="51498" y="51498"/>
                  </a:lnTo>
                  <a:lnTo>
                    <a:pt x="87074" y="24007"/>
                  </a:lnTo>
                  <a:lnTo>
                    <a:pt x="129057" y="6281"/>
                  </a:lnTo>
                  <a:lnTo>
                    <a:pt x="175768" y="0"/>
                  </a:lnTo>
                  <a:lnTo>
                    <a:pt x="222531" y="6281"/>
                  </a:lnTo>
                  <a:lnTo>
                    <a:pt x="264550" y="24007"/>
                  </a:lnTo>
                  <a:lnTo>
                    <a:pt x="300148" y="51498"/>
                  </a:lnTo>
                  <a:lnTo>
                    <a:pt x="327650" y="87074"/>
                  </a:lnTo>
                  <a:lnTo>
                    <a:pt x="345380" y="129057"/>
                  </a:lnTo>
                  <a:lnTo>
                    <a:pt x="351663" y="175767"/>
                  </a:lnTo>
                  <a:lnTo>
                    <a:pt x="345380" y="222531"/>
                  </a:lnTo>
                  <a:lnTo>
                    <a:pt x="327650" y="264550"/>
                  </a:lnTo>
                  <a:lnTo>
                    <a:pt x="300148" y="300148"/>
                  </a:lnTo>
                  <a:lnTo>
                    <a:pt x="264550" y="327650"/>
                  </a:lnTo>
                  <a:lnTo>
                    <a:pt x="222531" y="345380"/>
                  </a:lnTo>
                  <a:lnTo>
                    <a:pt x="175768" y="351663"/>
                  </a:lnTo>
                  <a:lnTo>
                    <a:pt x="129057" y="345380"/>
                  </a:lnTo>
                  <a:lnTo>
                    <a:pt x="87074" y="327650"/>
                  </a:lnTo>
                  <a:lnTo>
                    <a:pt x="51498" y="300148"/>
                  </a:lnTo>
                  <a:lnTo>
                    <a:pt x="24007" y="264550"/>
                  </a:lnTo>
                  <a:lnTo>
                    <a:pt x="6281" y="222531"/>
                  </a:lnTo>
                  <a:lnTo>
                    <a:pt x="0" y="175767"/>
                  </a:lnTo>
                  <a:close/>
                </a:path>
              </a:pathLst>
            </a:custGeom>
            <a:ln w="38100">
              <a:solidFill>
                <a:srgbClr val="3438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5"/>
            <p:cNvSpPr/>
            <p:nvPr/>
          </p:nvSpPr>
          <p:spPr>
            <a:xfrm>
              <a:off x="2378201" y="4156075"/>
              <a:ext cx="140589" cy="1407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36"/>
            <p:cNvSpPr/>
            <p:nvPr/>
          </p:nvSpPr>
          <p:spPr>
            <a:xfrm>
              <a:off x="2448432" y="4296790"/>
              <a:ext cx="0" cy="269875"/>
            </a:xfrm>
            <a:custGeom>
              <a:avLst/>
              <a:gdLst/>
              <a:ahLst/>
              <a:cxnLst/>
              <a:rect l="l" t="t" r="r" b="b"/>
              <a:pathLst>
                <a:path h="269875">
                  <a:moveTo>
                    <a:pt x="0" y="26949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34388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37"/>
            <p:cNvSpPr/>
            <p:nvPr/>
          </p:nvSpPr>
          <p:spPr>
            <a:xfrm>
              <a:off x="1301114" y="4684902"/>
              <a:ext cx="971549" cy="114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8"/>
            <p:cNvSpPr/>
            <p:nvPr/>
          </p:nvSpPr>
          <p:spPr>
            <a:xfrm>
              <a:off x="1625853" y="4622698"/>
              <a:ext cx="238734" cy="2387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object 39"/>
          <p:cNvGrpSpPr/>
          <p:nvPr/>
        </p:nvGrpSpPr>
        <p:grpSpPr>
          <a:xfrm>
            <a:off x="847140" y="4547234"/>
            <a:ext cx="389890" cy="801370"/>
            <a:chOff x="847140" y="4547234"/>
            <a:chExt cx="389890" cy="801370"/>
          </a:xfrm>
        </p:grpSpPr>
        <p:sp>
          <p:nvSpPr>
            <p:cNvPr id="35" name="object 40"/>
            <p:cNvSpPr/>
            <p:nvPr/>
          </p:nvSpPr>
          <p:spPr>
            <a:xfrm>
              <a:off x="866190" y="4566284"/>
              <a:ext cx="351790" cy="351790"/>
            </a:xfrm>
            <a:custGeom>
              <a:avLst/>
              <a:gdLst/>
              <a:ahLst/>
              <a:cxnLst/>
              <a:rect l="l" t="t" r="r" b="b"/>
              <a:pathLst>
                <a:path w="351790" h="351789">
                  <a:moveTo>
                    <a:pt x="0" y="175767"/>
                  </a:moveTo>
                  <a:lnTo>
                    <a:pt x="6280" y="129057"/>
                  </a:lnTo>
                  <a:lnTo>
                    <a:pt x="24004" y="87074"/>
                  </a:lnTo>
                  <a:lnTo>
                    <a:pt x="51496" y="51498"/>
                  </a:lnTo>
                  <a:lnTo>
                    <a:pt x="87082" y="24007"/>
                  </a:lnTo>
                  <a:lnTo>
                    <a:pt x="129085" y="6281"/>
                  </a:lnTo>
                  <a:lnTo>
                    <a:pt x="175831" y="0"/>
                  </a:lnTo>
                  <a:lnTo>
                    <a:pt x="222571" y="6281"/>
                  </a:lnTo>
                  <a:lnTo>
                    <a:pt x="264571" y="24007"/>
                  </a:lnTo>
                  <a:lnTo>
                    <a:pt x="300154" y="51498"/>
                  </a:lnTo>
                  <a:lnTo>
                    <a:pt x="327646" y="87074"/>
                  </a:lnTo>
                  <a:lnTo>
                    <a:pt x="345370" y="129057"/>
                  </a:lnTo>
                  <a:lnTo>
                    <a:pt x="351650" y="175767"/>
                  </a:lnTo>
                  <a:lnTo>
                    <a:pt x="345370" y="222531"/>
                  </a:lnTo>
                  <a:lnTo>
                    <a:pt x="327646" y="264550"/>
                  </a:lnTo>
                  <a:lnTo>
                    <a:pt x="300154" y="300148"/>
                  </a:lnTo>
                  <a:lnTo>
                    <a:pt x="264571" y="327650"/>
                  </a:lnTo>
                  <a:lnTo>
                    <a:pt x="222571" y="345380"/>
                  </a:lnTo>
                  <a:lnTo>
                    <a:pt x="175831" y="351663"/>
                  </a:lnTo>
                  <a:lnTo>
                    <a:pt x="129085" y="345380"/>
                  </a:lnTo>
                  <a:lnTo>
                    <a:pt x="87082" y="327650"/>
                  </a:lnTo>
                  <a:lnTo>
                    <a:pt x="51496" y="300148"/>
                  </a:lnTo>
                  <a:lnTo>
                    <a:pt x="24004" y="264550"/>
                  </a:lnTo>
                  <a:lnTo>
                    <a:pt x="6280" y="222531"/>
                  </a:lnTo>
                  <a:lnTo>
                    <a:pt x="0" y="175767"/>
                  </a:lnTo>
                  <a:close/>
                </a:path>
              </a:pathLst>
            </a:custGeom>
            <a:ln w="38100">
              <a:solidFill>
                <a:srgbClr val="0097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41"/>
            <p:cNvSpPr/>
            <p:nvPr/>
          </p:nvSpPr>
          <p:spPr>
            <a:xfrm>
              <a:off x="952639" y="5169915"/>
              <a:ext cx="178752" cy="1786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42"/>
            <p:cNvSpPr/>
            <p:nvPr/>
          </p:nvSpPr>
          <p:spPr>
            <a:xfrm>
              <a:off x="1042022" y="4917947"/>
              <a:ext cx="0" cy="271145"/>
            </a:xfrm>
            <a:custGeom>
              <a:avLst/>
              <a:gdLst/>
              <a:ahLst/>
              <a:cxnLst/>
              <a:rect l="l" t="t" r="r" b="b"/>
              <a:pathLst>
                <a:path h="271145">
                  <a:moveTo>
                    <a:pt x="0" y="271018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7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8" name="object 43"/>
          <p:cNvSpPr txBox="1"/>
          <p:nvPr/>
        </p:nvSpPr>
        <p:spPr>
          <a:xfrm>
            <a:off x="5868144" y="3501008"/>
            <a:ext cx="1474571" cy="9848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600" b="1" spc="-60" dirty="0">
                <a:solidFill>
                  <a:srgbClr val="003B69"/>
                </a:solidFill>
                <a:latin typeface="Trebuchet MS"/>
                <a:cs typeface="Trebuchet MS"/>
              </a:rPr>
              <a:t>Складской</a:t>
            </a:r>
            <a:r>
              <a:rPr sz="1600" b="1" spc="-120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600" b="1" spc="-80" dirty="0">
                <a:solidFill>
                  <a:srgbClr val="003B69"/>
                </a:solidFill>
                <a:latin typeface="Trebuchet MS"/>
                <a:cs typeface="Trebuchet MS"/>
              </a:rPr>
              <a:t>учёт:</a:t>
            </a:r>
            <a:endParaRPr sz="1600" b="1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003B69"/>
                </a:solidFill>
                <a:latin typeface="Arial"/>
                <a:cs typeface="Arial"/>
              </a:rPr>
              <a:t>используется</a:t>
            </a:r>
            <a:endParaRPr sz="1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b="1" spc="-30" dirty="0">
                <a:solidFill>
                  <a:srgbClr val="003B69"/>
                </a:solidFill>
                <a:latin typeface="Arial"/>
                <a:cs typeface="Arial"/>
              </a:rPr>
              <a:t>свой справочник</a:t>
            </a:r>
            <a:r>
              <a:rPr sz="1200" b="1" spc="-17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003B69"/>
                </a:solidFill>
                <a:latin typeface="Arial"/>
                <a:cs typeface="Arial"/>
              </a:rPr>
              <a:t>ЛП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39" name="object 44"/>
          <p:cNvSpPr txBox="1"/>
          <p:nvPr/>
        </p:nvSpPr>
        <p:spPr>
          <a:xfrm>
            <a:off x="3108451" y="3501008"/>
            <a:ext cx="1489075" cy="98488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1600" b="1" spc="-60" dirty="0">
                <a:solidFill>
                  <a:srgbClr val="003B69"/>
                </a:solidFill>
                <a:latin typeface="Trebuchet MS"/>
                <a:cs typeface="Trebuchet MS"/>
              </a:rPr>
              <a:t>Заключение</a:t>
            </a:r>
            <a:r>
              <a:rPr sz="1600" b="1" spc="-125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003B69"/>
                </a:solidFill>
                <a:latin typeface="Trebuchet MS"/>
                <a:cs typeface="Trebuchet MS"/>
              </a:rPr>
              <a:t>контракта:</a:t>
            </a:r>
            <a:endParaRPr sz="1600" b="1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003B69"/>
                </a:solidFill>
                <a:latin typeface="Arial"/>
                <a:cs typeface="Arial"/>
              </a:rPr>
              <a:t>используется</a:t>
            </a:r>
            <a:endParaRPr sz="1200" b="1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65"/>
              </a:spcBef>
            </a:pPr>
            <a:r>
              <a:rPr sz="1200" b="1" spc="-15" dirty="0">
                <a:solidFill>
                  <a:srgbClr val="003B69"/>
                </a:solidFill>
                <a:latin typeface="Arial"/>
                <a:cs typeface="Arial"/>
              </a:rPr>
              <a:t>торговое</a:t>
            </a:r>
            <a:r>
              <a:rPr sz="1200" b="1" spc="-8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003B69"/>
                </a:solidFill>
                <a:latin typeface="Arial"/>
                <a:cs typeface="Arial"/>
              </a:rPr>
              <a:t>название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0" name="object 45"/>
          <p:cNvSpPr txBox="1"/>
          <p:nvPr/>
        </p:nvSpPr>
        <p:spPr>
          <a:xfrm>
            <a:off x="222796" y="3501008"/>
            <a:ext cx="1560919" cy="92397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sz="1600" b="1" spc="-65" dirty="0">
                <a:solidFill>
                  <a:srgbClr val="003B69"/>
                </a:solidFill>
                <a:latin typeface="Trebuchet MS"/>
                <a:cs typeface="Trebuchet MS"/>
              </a:rPr>
              <a:t>Планирование</a:t>
            </a:r>
            <a:r>
              <a:rPr sz="1200" b="1" spc="-65" dirty="0">
                <a:solidFill>
                  <a:srgbClr val="003B69"/>
                </a:solidFill>
                <a:latin typeface="Trebuchet MS"/>
                <a:cs typeface="Trebuchet MS"/>
              </a:rPr>
              <a:t>:</a:t>
            </a:r>
            <a:endParaRPr sz="1200" b="1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003B69"/>
                </a:solidFill>
                <a:latin typeface="Arial"/>
                <a:cs typeface="Arial"/>
              </a:rPr>
              <a:t>используется</a:t>
            </a:r>
            <a:endParaRPr sz="12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b="1" spc="-35" dirty="0">
                <a:solidFill>
                  <a:srgbClr val="003B69"/>
                </a:solidFill>
                <a:latin typeface="Arial"/>
                <a:cs typeface="Arial"/>
              </a:rPr>
              <a:t>произвольное</a:t>
            </a:r>
            <a:r>
              <a:rPr sz="1200" b="1" spc="-9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45" dirty="0">
                <a:solidFill>
                  <a:srgbClr val="003B69"/>
                </a:solidFill>
                <a:latin typeface="Arial"/>
                <a:cs typeface="Arial"/>
              </a:rPr>
              <a:t>название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1" name="object 46"/>
          <p:cNvSpPr txBox="1"/>
          <p:nvPr/>
        </p:nvSpPr>
        <p:spPr>
          <a:xfrm>
            <a:off x="4700899" y="5085184"/>
            <a:ext cx="1167245" cy="10469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003B69"/>
                </a:solidFill>
                <a:latin typeface="Trebuchet MS"/>
                <a:cs typeface="Trebuchet MS"/>
              </a:rPr>
              <a:t>Приём</a:t>
            </a:r>
            <a:r>
              <a:rPr sz="1600" b="1" spc="-185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600" b="1" spc="-50" dirty="0">
                <a:solidFill>
                  <a:srgbClr val="003B69"/>
                </a:solidFill>
                <a:latin typeface="Trebuchet MS"/>
                <a:cs typeface="Trebuchet MS"/>
              </a:rPr>
              <a:t>товара:  </a:t>
            </a:r>
            <a:r>
              <a:rPr sz="1200" b="1" spc="-45" dirty="0">
                <a:solidFill>
                  <a:srgbClr val="003B69"/>
                </a:solidFill>
                <a:latin typeface="Arial"/>
                <a:cs typeface="Arial"/>
              </a:rPr>
              <a:t>используется  </a:t>
            </a:r>
            <a:r>
              <a:rPr sz="1200" b="1" spc="10" dirty="0">
                <a:solidFill>
                  <a:srgbClr val="003B69"/>
                </a:solidFill>
                <a:latin typeface="Arial"/>
                <a:cs typeface="Arial"/>
              </a:rPr>
              <a:t>код</a:t>
            </a:r>
            <a:r>
              <a:rPr sz="1200" b="1" spc="-8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003B69"/>
                </a:solidFill>
                <a:latin typeface="Arial"/>
                <a:cs typeface="Arial"/>
              </a:rPr>
              <a:t>GTIN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2" name="object 47"/>
          <p:cNvSpPr txBox="1"/>
          <p:nvPr/>
        </p:nvSpPr>
        <p:spPr>
          <a:xfrm>
            <a:off x="1506727" y="5000980"/>
            <a:ext cx="1881505" cy="1180323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60"/>
              </a:spcBef>
            </a:pPr>
            <a:r>
              <a:rPr sz="1600" b="1" spc="-55" dirty="0">
                <a:solidFill>
                  <a:srgbClr val="003B69"/>
                </a:solidFill>
                <a:latin typeface="Trebuchet MS"/>
                <a:cs typeface="Trebuchet MS"/>
              </a:rPr>
              <a:t>Закупка:</a:t>
            </a:r>
            <a:endParaRPr sz="1600" b="1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20000"/>
              </a:lnSpc>
            </a:pPr>
            <a:r>
              <a:rPr sz="1200" b="1" spc="-45" dirty="0">
                <a:solidFill>
                  <a:srgbClr val="003B69"/>
                </a:solidFill>
                <a:latin typeface="Arial"/>
                <a:cs typeface="Arial"/>
              </a:rPr>
              <a:t>используется</a:t>
            </a:r>
            <a:r>
              <a:rPr sz="1200" b="1" spc="-9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3B69"/>
                </a:solidFill>
                <a:latin typeface="Arial"/>
                <a:cs typeface="Arial"/>
              </a:rPr>
              <a:t>международное  </a:t>
            </a:r>
            <a:r>
              <a:rPr sz="1200" b="1" spc="-40" dirty="0">
                <a:solidFill>
                  <a:srgbClr val="003B69"/>
                </a:solidFill>
                <a:latin typeface="Arial"/>
                <a:cs typeface="Arial"/>
              </a:rPr>
              <a:t>непатентованное</a:t>
            </a:r>
            <a:endParaRPr sz="1200" b="1" dirty="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65"/>
              </a:spcBef>
            </a:pPr>
            <a:r>
              <a:rPr sz="1200" b="1" spc="-40" dirty="0">
                <a:solidFill>
                  <a:srgbClr val="003B69"/>
                </a:solidFill>
                <a:latin typeface="Arial"/>
                <a:cs typeface="Arial"/>
              </a:rPr>
              <a:t>наименование</a:t>
            </a:r>
            <a:r>
              <a:rPr sz="1200" b="1" spc="-1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3B69"/>
                </a:solidFill>
                <a:latin typeface="Arial"/>
                <a:cs typeface="Arial"/>
              </a:rPr>
              <a:t>(МНН)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43" name="object 48"/>
          <p:cNvSpPr/>
          <p:nvPr/>
        </p:nvSpPr>
        <p:spPr>
          <a:xfrm>
            <a:off x="7750936" y="3328737"/>
            <a:ext cx="702132" cy="619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object 49"/>
          <p:cNvGrpSpPr/>
          <p:nvPr/>
        </p:nvGrpSpPr>
        <p:grpSpPr>
          <a:xfrm>
            <a:off x="6956170" y="4137025"/>
            <a:ext cx="1342390" cy="800100"/>
            <a:chOff x="6956170" y="4137025"/>
            <a:chExt cx="1342390" cy="800100"/>
          </a:xfrm>
        </p:grpSpPr>
        <p:sp>
          <p:nvSpPr>
            <p:cNvPr id="47" name="object 50"/>
            <p:cNvSpPr/>
            <p:nvPr/>
          </p:nvSpPr>
          <p:spPr>
            <a:xfrm>
              <a:off x="7927720" y="4566284"/>
              <a:ext cx="351790" cy="351790"/>
            </a:xfrm>
            <a:custGeom>
              <a:avLst/>
              <a:gdLst/>
              <a:ahLst/>
              <a:cxnLst/>
              <a:rect l="l" t="t" r="r" b="b"/>
              <a:pathLst>
                <a:path w="351790" h="351789">
                  <a:moveTo>
                    <a:pt x="0" y="175767"/>
                  </a:moveTo>
                  <a:lnTo>
                    <a:pt x="6282" y="129057"/>
                  </a:lnTo>
                  <a:lnTo>
                    <a:pt x="24012" y="87074"/>
                  </a:lnTo>
                  <a:lnTo>
                    <a:pt x="51514" y="51498"/>
                  </a:lnTo>
                  <a:lnTo>
                    <a:pt x="87112" y="24007"/>
                  </a:lnTo>
                  <a:lnTo>
                    <a:pt x="129131" y="6281"/>
                  </a:lnTo>
                  <a:lnTo>
                    <a:pt x="175895" y="0"/>
                  </a:lnTo>
                  <a:lnTo>
                    <a:pt x="222649" y="6281"/>
                  </a:lnTo>
                  <a:lnTo>
                    <a:pt x="264644" y="24007"/>
                  </a:lnTo>
                  <a:lnTo>
                    <a:pt x="300212" y="51498"/>
                  </a:lnTo>
                  <a:lnTo>
                    <a:pt x="327683" y="87074"/>
                  </a:lnTo>
                  <a:lnTo>
                    <a:pt x="345390" y="129057"/>
                  </a:lnTo>
                  <a:lnTo>
                    <a:pt x="351662" y="175767"/>
                  </a:lnTo>
                  <a:lnTo>
                    <a:pt x="345390" y="222531"/>
                  </a:lnTo>
                  <a:lnTo>
                    <a:pt x="327683" y="264550"/>
                  </a:lnTo>
                  <a:lnTo>
                    <a:pt x="300212" y="300148"/>
                  </a:lnTo>
                  <a:lnTo>
                    <a:pt x="264644" y="327650"/>
                  </a:lnTo>
                  <a:lnTo>
                    <a:pt x="222649" y="345380"/>
                  </a:lnTo>
                  <a:lnTo>
                    <a:pt x="175895" y="351663"/>
                  </a:lnTo>
                  <a:lnTo>
                    <a:pt x="129131" y="345380"/>
                  </a:lnTo>
                  <a:lnTo>
                    <a:pt x="87112" y="327650"/>
                  </a:lnTo>
                  <a:lnTo>
                    <a:pt x="51514" y="300148"/>
                  </a:lnTo>
                  <a:lnTo>
                    <a:pt x="24012" y="264550"/>
                  </a:lnTo>
                  <a:lnTo>
                    <a:pt x="6282" y="222531"/>
                  </a:lnTo>
                  <a:lnTo>
                    <a:pt x="0" y="175767"/>
                  </a:lnTo>
                  <a:close/>
                </a:path>
              </a:pathLst>
            </a:custGeom>
            <a:ln w="38100">
              <a:solidFill>
                <a:srgbClr val="0097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51"/>
            <p:cNvSpPr/>
            <p:nvPr/>
          </p:nvSpPr>
          <p:spPr>
            <a:xfrm>
              <a:off x="8012556" y="4137025"/>
              <a:ext cx="178816" cy="1788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52"/>
            <p:cNvSpPr/>
            <p:nvPr/>
          </p:nvSpPr>
          <p:spPr>
            <a:xfrm>
              <a:off x="8101964" y="4296790"/>
              <a:ext cx="1905" cy="269875"/>
            </a:xfrm>
            <a:custGeom>
              <a:avLst/>
              <a:gdLst/>
              <a:ahLst/>
              <a:cxnLst/>
              <a:rect l="l" t="t" r="r" b="b"/>
              <a:pathLst>
                <a:path w="1904" h="269875">
                  <a:moveTo>
                    <a:pt x="1650" y="26949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7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3"/>
            <p:cNvSpPr/>
            <p:nvPr/>
          </p:nvSpPr>
          <p:spPr>
            <a:xfrm>
              <a:off x="6956170" y="4684902"/>
              <a:ext cx="971550" cy="1143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4"/>
            <p:cNvSpPr/>
            <p:nvPr/>
          </p:nvSpPr>
          <p:spPr>
            <a:xfrm>
              <a:off x="7278242" y="4614189"/>
              <a:ext cx="238734" cy="23873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2" name="object 55"/>
          <p:cNvSpPr txBox="1"/>
          <p:nvPr/>
        </p:nvSpPr>
        <p:spPr>
          <a:xfrm>
            <a:off x="7278242" y="5058528"/>
            <a:ext cx="1614237" cy="117878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33679" algn="ctr">
              <a:lnSpc>
                <a:spcPct val="100000"/>
              </a:lnSpc>
              <a:spcBef>
                <a:spcPts val="360"/>
              </a:spcBef>
            </a:pPr>
            <a:r>
              <a:rPr sz="1600" b="1" spc="-60" dirty="0">
                <a:solidFill>
                  <a:srgbClr val="003B69"/>
                </a:solidFill>
                <a:latin typeface="Trebuchet MS"/>
                <a:cs typeface="Trebuchet MS"/>
              </a:rPr>
              <a:t>Бухгалтерия:</a:t>
            </a:r>
            <a:endParaRPr sz="1600" b="1" dirty="0">
              <a:latin typeface="Trebuchet MS"/>
              <a:cs typeface="Trebuchet MS"/>
            </a:endParaRPr>
          </a:p>
          <a:p>
            <a:pPr marL="12700" marR="5080" indent="173355" algn="ctr">
              <a:lnSpc>
                <a:spcPct val="120000"/>
              </a:lnSpc>
            </a:pPr>
            <a:r>
              <a:rPr sz="1200" b="1" spc="-20" dirty="0">
                <a:solidFill>
                  <a:srgbClr val="003B69"/>
                </a:solidFill>
                <a:latin typeface="Arial"/>
                <a:cs typeface="Arial"/>
              </a:rPr>
              <a:t>суммовой </a:t>
            </a:r>
            <a:r>
              <a:rPr sz="1200" b="1" spc="-40" dirty="0">
                <a:solidFill>
                  <a:srgbClr val="003B69"/>
                </a:solidFill>
                <a:latin typeface="Arial"/>
                <a:cs typeface="Arial"/>
              </a:rPr>
              <a:t>учёт  </a:t>
            </a:r>
            <a:r>
              <a:rPr sz="1200" b="1" spc="-35" dirty="0">
                <a:solidFill>
                  <a:srgbClr val="003B69"/>
                </a:solidFill>
                <a:latin typeface="Arial"/>
                <a:cs typeface="Arial"/>
              </a:rPr>
              <a:t>без наименований  </a:t>
            </a:r>
            <a:r>
              <a:rPr sz="1200" b="1" dirty="0">
                <a:solidFill>
                  <a:srgbClr val="003B69"/>
                </a:solidFill>
                <a:latin typeface="Arial"/>
                <a:cs typeface="Arial"/>
              </a:rPr>
              <a:t>(кроме</a:t>
            </a:r>
            <a:r>
              <a:rPr sz="1200" b="1" spc="-10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003B69"/>
                </a:solidFill>
                <a:latin typeface="Arial"/>
                <a:cs typeface="Arial"/>
              </a:rPr>
              <a:t>специальных </a:t>
            </a:r>
            <a:r>
              <a:rPr sz="1200" b="1" spc="-25" dirty="0">
                <a:solidFill>
                  <a:srgbClr val="003B69"/>
                </a:solidFill>
                <a:latin typeface="Arial"/>
                <a:cs typeface="Arial"/>
              </a:rPr>
              <a:t>групп</a:t>
            </a:r>
            <a:r>
              <a:rPr sz="1200" b="1" spc="-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003B69"/>
                </a:solidFill>
                <a:latin typeface="Arial"/>
                <a:cs typeface="Arial"/>
              </a:rPr>
              <a:t>препаратов</a:t>
            </a:r>
            <a:r>
              <a:rPr sz="1100" b="1" spc="-30" dirty="0">
                <a:solidFill>
                  <a:srgbClr val="003B69"/>
                </a:solidFill>
                <a:latin typeface="Arial"/>
                <a:cs typeface="Arial"/>
              </a:rPr>
              <a:t>)</a:t>
            </a:r>
            <a:endParaRPr sz="1100" b="1" dirty="0">
              <a:latin typeface="Arial"/>
              <a:cs typeface="Arial"/>
            </a:endParaRPr>
          </a:p>
        </p:txBody>
      </p:sp>
      <p:grpSp>
        <p:nvGrpSpPr>
          <p:cNvPr id="53" name="object 4"/>
          <p:cNvGrpSpPr/>
          <p:nvPr/>
        </p:nvGrpSpPr>
        <p:grpSpPr>
          <a:xfrm>
            <a:off x="251520" y="897918"/>
            <a:ext cx="2748280" cy="514858"/>
            <a:chOff x="503745" y="988694"/>
            <a:chExt cx="2748280" cy="534035"/>
          </a:xfrm>
        </p:grpSpPr>
        <p:sp>
          <p:nvSpPr>
            <p:cNvPr id="54" name="object 5"/>
            <p:cNvSpPr/>
            <p:nvPr/>
          </p:nvSpPr>
          <p:spPr>
            <a:xfrm>
              <a:off x="522795" y="995083"/>
              <a:ext cx="2722372" cy="50846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ru-RU" dirty="0">
                  <a:solidFill>
                    <a:schemeClr val="bg1"/>
                  </a:solidFill>
                </a:rPr>
                <a:t>  </a:t>
              </a:r>
              <a:r>
                <a:rPr lang="ru-RU" sz="2800" dirty="0">
                  <a:solidFill>
                    <a:schemeClr val="bg1"/>
                  </a:solidFill>
                </a:rPr>
                <a:t>Проблема</a:t>
              </a:r>
              <a:endParaRPr sz="2800" dirty="0">
                <a:solidFill>
                  <a:schemeClr val="bg1"/>
                </a:solidFill>
              </a:endParaRPr>
            </a:p>
          </p:txBody>
        </p:sp>
        <p:sp>
          <p:nvSpPr>
            <p:cNvPr id="55" name="object 6"/>
            <p:cNvSpPr/>
            <p:nvPr/>
          </p:nvSpPr>
          <p:spPr>
            <a:xfrm>
              <a:off x="522795" y="988694"/>
              <a:ext cx="0" cy="534035"/>
            </a:xfrm>
            <a:custGeom>
              <a:avLst/>
              <a:gdLst/>
              <a:ahLst/>
              <a:cxnLst/>
              <a:rect l="l" t="t" r="r" b="b"/>
              <a:pathLst>
                <a:path h="534035">
                  <a:moveTo>
                    <a:pt x="0" y="0"/>
                  </a:moveTo>
                  <a:lnTo>
                    <a:pt x="0" y="533907"/>
                  </a:lnTo>
                </a:path>
              </a:pathLst>
            </a:custGeom>
            <a:ln w="38100">
              <a:solidFill>
                <a:srgbClr val="003B6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7"/>
            <p:cNvSpPr/>
            <p:nvPr/>
          </p:nvSpPr>
          <p:spPr>
            <a:xfrm>
              <a:off x="503745" y="988694"/>
              <a:ext cx="2748280" cy="534035"/>
            </a:xfrm>
            <a:custGeom>
              <a:avLst/>
              <a:gdLst/>
              <a:ahLst/>
              <a:cxnLst/>
              <a:rect l="l" t="t" r="r" b="b"/>
              <a:pathLst>
                <a:path w="2748279" h="534035">
                  <a:moveTo>
                    <a:pt x="2741358" y="0"/>
                  </a:moveTo>
                  <a:lnTo>
                    <a:pt x="2741358" y="533907"/>
                  </a:lnTo>
                </a:path>
                <a:path w="2748279" h="534035">
                  <a:moveTo>
                    <a:pt x="0" y="6350"/>
                  </a:moveTo>
                  <a:lnTo>
                    <a:pt x="2747708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8"/>
            <p:cNvSpPr/>
            <p:nvPr/>
          </p:nvSpPr>
          <p:spPr>
            <a:xfrm>
              <a:off x="503745" y="1503552"/>
              <a:ext cx="2748280" cy="0"/>
            </a:xfrm>
            <a:custGeom>
              <a:avLst/>
              <a:gdLst/>
              <a:ahLst/>
              <a:cxnLst/>
              <a:rect l="l" t="t" r="r" b="b"/>
              <a:pathLst>
                <a:path w="2748279">
                  <a:moveTo>
                    <a:pt x="0" y="0"/>
                  </a:moveTo>
                  <a:lnTo>
                    <a:pt x="274770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1105228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18729" y="44627"/>
            <a:ext cx="499960" cy="6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408789" y="5031757"/>
            <a:ext cx="8398711" cy="1340310"/>
            <a:chOff x="395528" y="4671491"/>
            <a:chExt cx="8223250" cy="1838325"/>
          </a:xfrm>
        </p:grpSpPr>
        <p:sp>
          <p:nvSpPr>
            <p:cNvPr id="5" name="object 5"/>
            <p:cNvSpPr/>
            <p:nvPr/>
          </p:nvSpPr>
          <p:spPr>
            <a:xfrm>
              <a:off x="395528" y="4671491"/>
              <a:ext cx="8223250" cy="1838325"/>
            </a:xfrm>
            <a:custGeom>
              <a:avLst/>
              <a:gdLst/>
              <a:ahLst/>
              <a:cxnLst/>
              <a:rect l="l" t="t" r="r" b="b"/>
              <a:pathLst>
                <a:path w="8223250" h="1838325">
                  <a:moveTo>
                    <a:pt x="0" y="1838325"/>
                  </a:moveTo>
                  <a:lnTo>
                    <a:pt x="8223250" y="1838325"/>
                  </a:lnTo>
                  <a:lnTo>
                    <a:pt x="8223250" y="0"/>
                  </a:lnTo>
                  <a:lnTo>
                    <a:pt x="0" y="0"/>
                  </a:lnTo>
                  <a:lnTo>
                    <a:pt x="0" y="1838325"/>
                  </a:lnTo>
                  <a:close/>
                </a:path>
              </a:pathLst>
            </a:custGeom>
            <a:ln w="25400">
              <a:solidFill>
                <a:srgbClr val="0097D9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026841" y="5071458"/>
              <a:ext cx="759714" cy="7597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201791" y="5041061"/>
              <a:ext cx="545418" cy="7700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80399" y="5000154"/>
              <a:ext cx="741408" cy="7322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5226036" y="5139825"/>
              <a:ext cx="774585" cy="7745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71600" y="5877272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78105">
              <a:lnSpc>
                <a:spcPct val="100000"/>
              </a:lnSpc>
              <a:spcBef>
                <a:spcPts val="100"/>
              </a:spcBef>
            </a:pPr>
            <a:r>
              <a:rPr sz="1200" b="1" spc="-50" dirty="0">
                <a:solidFill>
                  <a:srgbClr val="003B69"/>
                </a:solidFill>
                <a:latin typeface="Trebuchet MS"/>
                <a:cs typeface="Trebuchet MS"/>
              </a:rPr>
              <a:t>Фор</a:t>
            </a:r>
            <a:r>
              <a:rPr sz="1200" b="1" spc="-65" dirty="0">
                <a:solidFill>
                  <a:srgbClr val="003B69"/>
                </a:solidFill>
                <a:latin typeface="Trebuchet MS"/>
                <a:cs typeface="Trebuchet MS"/>
              </a:rPr>
              <a:t>м</a:t>
            </a:r>
            <a:r>
              <a:rPr sz="1200" b="1" spc="-50" dirty="0">
                <a:solidFill>
                  <a:srgbClr val="003B69"/>
                </a:solidFill>
                <a:latin typeface="Trebuchet MS"/>
                <a:cs typeface="Trebuchet MS"/>
              </a:rPr>
              <a:t>ирован</a:t>
            </a:r>
            <a:r>
              <a:rPr sz="1200" b="1" spc="-60" dirty="0">
                <a:solidFill>
                  <a:srgbClr val="003B69"/>
                </a:solidFill>
                <a:latin typeface="Trebuchet MS"/>
                <a:cs typeface="Trebuchet MS"/>
              </a:rPr>
              <a:t>ие  </a:t>
            </a:r>
            <a:r>
              <a:rPr sz="1200" b="1" spc="-50" dirty="0">
                <a:solidFill>
                  <a:srgbClr val="003B69"/>
                </a:solidFill>
                <a:latin typeface="Trebuchet MS"/>
                <a:cs typeface="Trebuchet MS"/>
              </a:rPr>
              <a:t>потребности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09848" y="5877272"/>
            <a:ext cx="836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 marR="5080" indent="-18415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003B69"/>
                </a:solidFill>
                <a:latin typeface="Trebuchet MS"/>
                <a:cs typeface="Trebuchet MS"/>
              </a:rPr>
              <a:t>За</a:t>
            </a:r>
            <a:r>
              <a:rPr sz="1200" b="1" spc="-70" dirty="0">
                <a:solidFill>
                  <a:srgbClr val="003B69"/>
                </a:solidFill>
                <a:latin typeface="Trebuchet MS"/>
                <a:cs typeface="Trebuchet MS"/>
              </a:rPr>
              <a:t>ключен</a:t>
            </a:r>
            <a:r>
              <a:rPr sz="1200" b="1" spc="-60" dirty="0">
                <a:solidFill>
                  <a:srgbClr val="003B69"/>
                </a:solidFill>
                <a:latin typeface="Trebuchet MS"/>
                <a:cs typeface="Trebuchet MS"/>
              </a:rPr>
              <a:t>ие  </a:t>
            </a:r>
            <a:r>
              <a:rPr sz="1200" b="1" spc="-40" dirty="0">
                <a:solidFill>
                  <a:srgbClr val="003B69"/>
                </a:solidFill>
                <a:latin typeface="Trebuchet MS"/>
                <a:cs typeface="Trebuchet MS"/>
              </a:rPr>
              <a:t>контрактов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4214" y="5877272"/>
            <a:ext cx="1435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5080" indent="-407034">
              <a:lnSpc>
                <a:spcPct val="100000"/>
              </a:lnSpc>
              <a:spcBef>
                <a:spcPts val="100"/>
              </a:spcBef>
            </a:pPr>
            <a:r>
              <a:rPr sz="1200" b="1" spc="-85" dirty="0">
                <a:solidFill>
                  <a:srgbClr val="003B69"/>
                </a:solidFill>
                <a:latin typeface="Trebuchet MS"/>
                <a:cs typeface="Trebuchet MS"/>
              </a:rPr>
              <a:t>Учёт</a:t>
            </a:r>
            <a:r>
              <a:rPr sz="1200" b="1" spc="-190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200" b="1" spc="-55" dirty="0">
                <a:solidFill>
                  <a:srgbClr val="003B69"/>
                </a:solidFill>
                <a:latin typeface="Trebuchet MS"/>
                <a:cs typeface="Trebuchet MS"/>
              </a:rPr>
              <a:t>маркированных  </a:t>
            </a:r>
            <a:r>
              <a:rPr sz="1200" b="1" spc="-65" dirty="0">
                <a:solidFill>
                  <a:srgbClr val="003B69"/>
                </a:solidFill>
                <a:latin typeface="Trebuchet MS"/>
                <a:cs typeface="Trebuchet MS"/>
              </a:rPr>
              <a:t>лекарств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28586" y="5877272"/>
            <a:ext cx="1055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003B69"/>
                </a:solidFill>
                <a:latin typeface="Trebuchet MS"/>
                <a:cs typeface="Trebuchet MS"/>
              </a:rPr>
              <a:t>Складской</a:t>
            </a:r>
            <a:r>
              <a:rPr sz="1200" b="1" spc="-145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200" b="1" spc="-75" dirty="0">
                <a:solidFill>
                  <a:srgbClr val="003B69"/>
                </a:solidFill>
                <a:latin typeface="Trebuchet MS"/>
                <a:cs typeface="Trebuchet MS"/>
              </a:rPr>
              <a:t>учёт  </a:t>
            </a:r>
            <a:r>
              <a:rPr sz="1200" b="1" spc="-65" dirty="0">
                <a:solidFill>
                  <a:srgbClr val="003B69"/>
                </a:solidFill>
                <a:latin typeface="Trebuchet MS"/>
                <a:cs typeface="Trebuchet MS"/>
              </a:rPr>
              <a:t>лекарств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79512" y="836712"/>
            <a:ext cx="3096344" cy="534035"/>
            <a:chOff x="508508" y="988694"/>
            <a:chExt cx="2743200" cy="534035"/>
          </a:xfrm>
        </p:grpSpPr>
        <p:sp>
          <p:nvSpPr>
            <p:cNvPr id="16" name="object 16"/>
            <p:cNvSpPr/>
            <p:nvPr/>
          </p:nvSpPr>
          <p:spPr>
            <a:xfrm>
              <a:off x="522795" y="995083"/>
              <a:ext cx="2722372" cy="5084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ru-RU" sz="2800" dirty="0">
                  <a:solidFill>
                    <a:schemeClr val="bg1"/>
                  </a:solidFill>
                </a:rPr>
                <a:t>Решение</a:t>
              </a:r>
              <a:endParaRPr sz="2800" dirty="0">
                <a:solidFill>
                  <a:schemeClr val="bg1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22795" y="988694"/>
              <a:ext cx="0" cy="534035"/>
            </a:xfrm>
            <a:custGeom>
              <a:avLst/>
              <a:gdLst/>
              <a:ahLst/>
              <a:cxnLst/>
              <a:rect l="l" t="t" r="r" b="b"/>
              <a:pathLst>
                <a:path h="534035">
                  <a:moveTo>
                    <a:pt x="0" y="0"/>
                  </a:moveTo>
                  <a:lnTo>
                    <a:pt x="0" y="533907"/>
                  </a:lnTo>
                </a:path>
              </a:pathLst>
            </a:custGeom>
            <a:ln w="28575">
              <a:solidFill>
                <a:srgbClr val="0097D9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508" y="988694"/>
              <a:ext cx="2743200" cy="534035"/>
            </a:xfrm>
            <a:custGeom>
              <a:avLst/>
              <a:gdLst/>
              <a:ahLst/>
              <a:cxnLst/>
              <a:rect l="l" t="t" r="r" b="b"/>
              <a:pathLst>
                <a:path w="2743200" h="534035">
                  <a:moveTo>
                    <a:pt x="2736596" y="0"/>
                  </a:moveTo>
                  <a:lnTo>
                    <a:pt x="2736596" y="533907"/>
                  </a:lnTo>
                </a:path>
                <a:path w="2743200" h="534035">
                  <a:moveTo>
                    <a:pt x="0" y="6350"/>
                  </a:moveTo>
                  <a:lnTo>
                    <a:pt x="2742946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508" y="1503552"/>
              <a:ext cx="2743200" cy="0"/>
            </a:xfrm>
            <a:custGeom>
              <a:avLst/>
              <a:gdLst/>
              <a:ahLst/>
              <a:cxnLst/>
              <a:rect l="l" t="t" r="r" b="b"/>
              <a:pathLst>
                <a:path w="2743200">
                  <a:moveTo>
                    <a:pt x="0" y="0"/>
                  </a:moveTo>
                  <a:lnTo>
                    <a:pt x="274294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11377" y="1617188"/>
            <a:ext cx="8611969" cy="37560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8255" algn="just">
              <a:lnSpc>
                <a:spcPct val="114999"/>
              </a:lnSpc>
              <a:spcBef>
                <a:spcPts val="1635"/>
              </a:spcBef>
            </a:pPr>
            <a:r>
              <a:rPr sz="1800" b="1" spc="-9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Обеспечить </a:t>
            </a:r>
            <a:r>
              <a:rPr sz="1800" b="1" spc="-7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единообразие </a:t>
            </a:r>
            <a:r>
              <a:rPr sz="1800" b="1" spc="-9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учёта </a:t>
            </a:r>
            <a:r>
              <a:rPr sz="1800" b="1" spc="-10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и </a:t>
            </a:r>
            <a:r>
              <a:rPr sz="1800" b="1" spc="-8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избежать </a:t>
            </a:r>
            <a:r>
              <a:rPr sz="1800" b="1" spc="-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ошибок </a:t>
            </a:r>
            <a:r>
              <a:rPr sz="1800" b="1" spc="-6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можно </a:t>
            </a:r>
            <a:r>
              <a:rPr sz="1800" b="1" spc="-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только </a:t>
            </a:r>
            <a:r>
              <a:rPr sz="1800" b="1" spc="-8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при использовании  </a:t>
            </a:r>
            <a:r>
              <a:rPr sz="1800" b="1" spc="-9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единой</a:t>
            </a:r>
            <a:r>
              <a:rPr sz="1800" b="1" spc="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7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справочной</a:t>
            </a:r>
            <a:r>
              <a:rPr sz="1800" b="1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10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системы</a:t>
            </a:r>
            <a:r>
              <a:rPr sz="1800" b="1" spc="1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8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наименований</a:t>
            </a:r>
            <a:r>
              <a:rPr sz="1800" b="1" spc="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8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на</a:t>
            </a:r>
            <a:r>
              <a:rPr sz="1800" b="1" spc="-1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9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всех</a:t>
            </a:r>
            <a:r>
              <a:rPr sz="1800" b="1" spc="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8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этапах</a:t>
            </a:r>
            <a:r>
              <a:rPr sz="1800" b="1" spc="-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10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учёта.</a:t>
            </a:r>
            <a:r>
              <a:rPr sz="1800" b="1" spc="-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br>
              <a:rPr lang="ru-RU" sz="1800" b="1" spc="-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</a:br>
            <a:r>
              <a:rPr sz="1800" spc="-1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В</a:t>
            </a:r>
            <a:r>
              <a:rPr sz="1800" spc="3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системе</a:t>
            </a:r>
            <a:r>
              <a:rPr sz="1800" spc="4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800" spc="-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управления</a:t>
            </a:r>
            <a:r>
              <a:rPr lang="ru-RU" sz="1800" dirty="0"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800" spc="-10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«Парус» </a:t>
            </a:r>
            <a:r>
              <a:rPr sz="1800" spc="-7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эта </a:t>
            </a:r>
            <a:r>
              <a:rPr sz="1800" spc="-8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задача </a:t>
            </a:r>
            <a:r>
              <a:rPr sz="1800" spc="-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решена </a:t>
            </a:r>
            <a:r>
              <a:rPr sz="1800" spc="-7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за </a:t>
            </a:r>
            <a:r>
              <a:rPr sz="1800" spc="-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счёт </a:t>
            </a:r>
            <a:r>
              <a:rPr sz="1800" spc="-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применения </a:t>
            </a:r>
            <a:r>
              <a:rPr sz="1800" spc="-3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модернизированного </a:t>
            </a:r>
            <a:r>
              <a:rPr sz="1800" spc="-4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справочника </a:t>
            </a:r>
            <a:r>
              <a:rPr sz="1800" spc="-1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ЕСКЛП  </a:t>
            </a:r>
            <a:r>
              <a:rPr sz="1800" spc="-7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(Единый </a:t>
            </a:r>
            <a:r>
              <a:rPr sz="1800" spc="-4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структурированный </a:t>
            </a:r>
            <a:r>
              <a:rPr sz="1800" spc="-4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справочник-каталог </a:t>
            </a: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лекарственных </a:t>
            </a:r>
            <a:r>
              <a:rPr sz="1800" spc="-4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препаратов) </a:t>
            </a:r>
            <a:r>
              <a:rPr sz="1800" spc="-8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с  </a:t>
            </a:r>
            <a:r>
              <a:rPr sz="1800" spc="-3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необходимой </a:t>
            </a:r>
            <a:r>
              <a:rPr sz="1800" spc="-7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детализацией </a:t>
            </a: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в </a:t>
            </a:r>
            <a:r>
              <a:rPr sz="1800" spc="-1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каждой </a:t>
            </a: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используемой</a:t>
            </a:r>
            <a:r>
              <a:rPr sz="1800" spc="-10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800" spc="-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подсистеме.</a:t>
            </a:r>
            <a:endParaRPr sz="1800" dirty="0">
              <a:latin typeface="Cambria" pitchFamily="18" charset="0"/>
              <a:ea typeface="Cambria" pitchFamily="18" charset="0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95"/>
              </a:spcBef>
            </a:pPr>
            <a:r>
              <a:rPr sz="1800" b="1" spc="-1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Единая </a:t>
            </a:r>
            <a:r>
              <a:rPr sz="1800" b="1" spc="-12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справочная </a:t>
            </a:r>
            <a:r>
              <a:rPr sz="1800" b="1" spc="-1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система </a:t>
            </a:r>
            <a:r>
              <a:rPr sz="1800" b="1" spc="-12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на </a:t>
            </a:r>
            <a:r>
              <a:rPr sz="1800" b="1" spc="-1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всех </a:t>
            </a:r>
            <a:r>
              <a:rPr lang="ru-RU" sz="1800" b="1" spc="-1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 </a:t>
            </a:r>
            <a:r>
              <a:rPr sz="1800" b="1" spc="-12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этапах</a:t>
            </a:r>
            <a:r>
              <a:rPr lang="ru-RU" sz="1800" b="1" spc="-12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 </a:t>
            </a:r>
            <a:r>
              <a:rPr sz="1800" b="1" spc="-509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 </a:t>
            </a:r>
            <a:r>
              <a:rPr sz="1800" b="1" spc="-1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Trebuchet MS"/>
              </a:rPr>
              <a:t>учёта</a:t>
            </a:r>
            <a:endParaRPr sz="1800" dirty="0">
              <a:latin typeface="Cambria" pitchFamily="18" charset="0"/>
              <a:ea typeface="Cambria" pitchFamily="18" charset="0"/>
              <a:cs typeface="Trebuchet MS"/>
            </a:endParaRPr>
          </a:p>
          <a:p>
            <a:pPr marL="12700" marR="5080" algn="just">
              <a:spcBef>
                <a:spcPts val="1110"/>
              </a:spcBef>
            </a:pP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Таким </a:t>
            </a:r>
            <a:r>
              <a:rPr sz="1800" spc="-3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образом, во </a:t>
            </a:r>
            <a:r>
              <a:rPr sz="1800" spc="-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всех подсистемах </a:t>
            </a:r>
            <a:r>
              <a:rPr sz="1800" spc="-3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происходит </a:t>
            </a: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автоматическая </a:t>
            </a:r>
            <a:r>
              <a:rPr sz="1800" spc="-4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привязка </a:t>
            </a:r>
            <a:r>
              <a:rPr sz="1800" spc="-4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позиций  </a:t>
            </a:r>
            <a:r>
              <a:rPr sz="1800" spc="-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справочника </a:t>
            </a:r>
            <a:r>
              <a:rPr sz="1800" spc="-9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– </a:t>
            </a:r>
            <a:r>
              <a:rPr sz="1800" spc="-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это </a:t>
            </a:r>
            <a:r>
              <a:rPr sz="1800" spc="-6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обеспечивает </a:t>
            </a:r>
            <a:r>
              <a:rPr sz="1800" spc="-2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корректность </a:t>
            </a: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наименований в </a:t>
            </a:r>
            <a:r>
              <a:rPr sz="180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каждом </a:t>
            </a:r>
            <a:r>
              <a:rPr sz="1800" spc="-3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блоке </a:t>
            </a:r>
            <a:r>
              <a:rPr sz="1800" spc="-7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учёта </a:t>
            </a:r>
            <a:r>
              <a:rPr sz="1800" spc="-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и  </a:t>
            </a:r>
            <a:r>
              <a:rPr sz="1800" spc="-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бесшовный </a:t>
            </a:r>
            <a:r>
              <a:rPr sz="1800" spc="-3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переход </a:t>
            </a:r>
            <a:r>
              <a:rPr sz="1800" spc="-2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между </a:t>
            </a:r>
            <a:r>
              <a:rPr sz="1800" spc="-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этапами </a:t>
            </a:r>
            <a:r>
              <a:rPr sz="1800" spc="-7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учёта </a:t>
            </a:r>
            <a:r>
              <a:rPr sz="1800" spc="-5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без </a:t>
            </a:r>
            <a:r>
              <a:rPr sz="1800" spc="-20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повторного </a:t>
            </a:r>
            <a:r>
              <a:rPr sz="1800" spc="-5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ввода</a:t>
            </a:r>
            <a:r>
              <a:rPr sz="1800" spc="-1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 </a:t>
            </a:r>
            <a:r>
              <a:rPr sz="1800" spc="-65" dirty="0">
                <a:solidFill>
                  <a:srgbClr val="003B69"/>
                </a:solidFill>
                <a:latin typeface="Cambria" pitchFamily="18" charset="0"/>
                <a:ea typeface="Cambria" pitchFamily="18" charset="0"/>
                <a:cs typeface="Arial"/>
              </a:rPr>
              <a:t>данных</a:t>
            </a:r>
            <a:r>
              <a:rPr sz="1600" spc="-65" dirty="0">
                <a:solidFill>
                  <a:srgbClr val="003B69"/>
                </a:solidFill>
                <a:latin typeface="Arial"/>
                <a:cs typeface="Arial"/>
              </a:rPr>
              <a:t>.</a:t>
            </a:r>
            <a:br>
              <a:rPr lang="ru-RU" sz="1600" dirty="0">
                <a:latin typeface="Arial"/>
                <a:cs typeface="Arial"/>
              </a:rPr>
            </a:br>
            <a:endParaRPr lang="ru-RU" sz="1600" b="1" i="1" spc="-155" dirty="0">
              <a:solidFill>
                <a:srgbClr val="003B69"/>
              </a:solidFill>
              <a:latin typeface="Arial"/>
              <a:cs typeface="Arial"/>
            </a:endParaRPr>
          </a:p>
          <a:p>
            <a:pPr algn="ctr"/>
            <a:r>
              <a:rPr sz="1600" b="1" i="1" spc="-155" dirty="0">
                <a:solidFill>
                  <a:srgbClr val="003B69"/>
                </a:solidFill>
                <a:latin typeface="Arial"/>
                <a:cs typeface="Arial"/>
              </a:rPr>
              <a:t>Единая </a:t>
            </a:r>
            <a:r>
              <a:rPr sz="1600" b="1" i="1" spc="-145" dirty="0">
                <a:solidFill>
                  <a:srgbClr val="003B69"/>
                </a:solidFill>
                <a:latin typeface="Arial"/>
                <a:cs typeface="Arial"/>
              </a:rPr>
              <a:t>справочная </a:t>
            </a:r>
            <a:r>
              <a:rPr sz="1600" b="1" i="1" spc="-155" dirty="0">
                <a:solidFill>
                  <a:srgbClr val="003B69"/>
                </a:solidFill>
                <a:latin typeface="Arial"/>
                <a:cs typeface="Arial"/>
              </a:rPr>
              <a:t>система</a:t>
            </a:r>
            <a:r>
              <a:rPr sz="1600" b="1" i="1" spc="-4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600" b="1" i="1" spc="-204" dirty="0">
                <a:solidFill>
                  <a:srgbClr val="003B69"/>
                </a:solidFill>
                <a:latin typeface="Arial"/>
                <a:cs typeface="Arial"/>
              </a:rPr>
              <a:t>ЕСКЛП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-108519" y="-315781"/>
            <a:ext cx="8477228" cy="151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2700" marR="5080" algn="ctr">
              <a:lnSpc>
                <a:spcPts val="2180"/>
              </a:lnSpc>
              <a:spcBef>
                <a:spcPts val="355"/>
              </a:spcBef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ВОЗМОЖНОСТИ МАСШТАБИРОВАНИЯ ДО 15 000 ОДНОВРЕМЕННО РАБОТАЮЩИХ ПОЛЬЗОВАТЕЛЕЙ В ЕДИНОЙ БАЗЕ ДАННЫХ.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96247" y="897280"/>
            <a:ext cx="5711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0"/>
              </a:spcBef>
            </a:pPr>
            <a:r>
              <a:rPr lang="ru-RU" b="1" dirty="0">
                <a:solidFill>
                  <a:srgbClr val="003C69"/>
                </a:solidFill>
                <a:latin typeface="Cambria" pitchFamily="18" charset="0"/>
              </a:rPr>
              <a:t>Аптечный склад Парус 8, одна база данных</a:t>
            </a:r>
            <a:br>
              <a:rPr lang="ru-RU" b="1" dirty="0">
                <a:solidFill>
                  <a:srgbClr val="003C69"/>
                </a:solidFill>
                <a:latin typeface="Cambria" pitchFamily="18" charset="0"/>
              </a:rPr>
            </a:br>
            <a:r>
              <a:rPr lang="ru-RU" b="1" dirty="0">
                <a:solidFill>
                  <a:srgbClr val="003C69"/>
                </a:solidFill>
                <a:latin typeface="Cambria" pitchFamily="18" charset="0"/>
              </a:rPr>
              <a:t>Единая «</a:t>
            </a:r>
            <a:r>
              <a:rPr lang="en-US" b="1" dirty="0">
                <a:solidFill>
                  <a:srgbClr val="003C69"/>
                </a:solidFill>
                <a:latin typeface="Cambria" pitchFamily="18" charset="0"/>
              </a:rPr>
              <a:t>ERP</a:t>
            </a:r>
            <a:r>
              <a:rPr lang="ru-RU" b="1" dirty="0">
                <a:solidFill>
                  <a:srgbClr val="003C69"/>
                </a:solidFill>
                <a:latin typeface="Cambria" pitchFamily="18" charset="0"/>
              </a:rPr>
              <a:t>» система</a:t>
            </a:r>
          </a:p>
          <a:p>
            <a:pPr marL="12700" algn="ctr">
              <a:lnSpc>
                <a:spcPct val="100000"/>
              </a:lnSpc>
              <a:spcBef>
                <a:spcPts val="30"/>
              </a:spcBef>
            </a:pPr>
            <a:endParaRPr lang="ru-RU" b="1" dirty="0">
              <a:solidFill>
                <a:srgbClr val="003C69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3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18729" y="44627"/>
            <a:ext cx="499960" cy="62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21995" y="1671320"/>
            <a:ext cx="178308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21995" y="2062988"/>
            <a:ext cx="178308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21995" y="2454655"/>
            <a:ext cx="178308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21995" y="2846323"/>
            <a:ext cx="178308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21995" y="3237992"/>
            <a:ext cx="178308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21995" y="3629659"/>
            <a:ext cx="178308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321995" y="4021328"/>
            <a:ext cx="178308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1995" y="4412996"/>
            <a:ext cx="178308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1995" y="4804664"/>
            <a:ext cx="178308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21995" y="5196332"/>
            <a:ext cx="178308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21995" y="5587936"/>
            <a:ext cx="178308" cy="160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09473" y="1079753"/>
            <a:ext cx="7366000" cy="4802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03B69"/>
                </a:solidFill>
                <a:latin typeface="Trebuchet MS"/>
                <a:cs typeface="Trebuchet MS"/>
              </a:rPr>
              <a:t>Пользователь </a:t>
            </a:r>
            <a:r>
              <a:rPr sz="1800" b="1" spc="-80" dirty="0">
                <a:solidFill>
                  <a:srgbClr val="003B69"/>
                </a:solidFill>
                <a:latin typeface="Trebuchet MS"/>
                <a:cs typeface="Trebuchet MS"/>
              </a:rPr>
              <a:t>может формировать </a:t>
            </a:r>
            <a:r>
              <a:rPr sz="1800" b="1" spc="-105" dirty="0">
                <a:solidFill>
                  <a:srgbClr val="003B69"/>
                </a:solidFill>
                <a:latin typeface="Trebuchet MS"/>
                <a:cs typeface="Trebuchet MS"/>
              </a:rPr>
              <a:t>следующие</a:t>
            </a:r>
            <a:r>
              <a:rPr sz="1800" b="1" spc="-409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lang="ru-RU" sz="1800" b="1" spc="-409" dirty="0">
                <a:solidFill>
                  <a:srgbClr val="003B69"/>
                </a:solidFill>
                <a:latin typeface="Trebuchet MS"/>
                <a:cs typeface="Trebuchet MS"/>
              </a:rPr>
              <a:t>  </a:t>
            </a:r>
            <a:r>
              <a:rPr sz="1800" b="1" spc="-120" dirty="0">
                <a:solidFill>
                  <a:srgbClr val="003B69"/>
                </a:solidFill>
                <a:latin typeface="Trebuchet MS"/>
                <a:cs typeface="Trebuchet MS"/>
              </a:rPr>
              <a:t>виды </a:t>
            </a:r>
            <a:r>
              <a:rPr sz="1800" b="1" spc="-85" dirty="0">
                <a:solidFill>
                  <a:srgbClr val="003B69"/>
                </a:solidFill>
                <a:latin typeface="Trebuchet MS"/>
                <a:cs typeface="Trebuchet MS"/>
              </a:rPr>
              <a:t>отчётов:</a:t>
            </a:r>
            <a:endParaRPr sz="1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Инвентаризационная</a:t>
            </a:r>
            <a:r>
              <a:rPr sz="1800" spc="-14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003B69"/>
                </a:solidFill>
                <a:latin typeface="Arial"/>
                <a:cs typeface="Arial"/>
              </a:rPr>
              <a:t>опись;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25"/>
              </a:spcBef>
            </a:pPr>
            <a:r>
              <a:rPr sz="1800" spc="-105" dirty="0">
                <a:solidFill>
                  <a:srgbClr val="003B69"/>
                </a:solidFill>
                <a:latin typeface="Arial"/>
                <a:cs typeface="Arial"/>
              </a:rPr>
              <a:t>Стеллажная</a:t>
            </a:r>
            <a:r>
              <a:rPr sz="1800" spc="-11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3B69"/>
                </a:solidFill>
                <a:latin typeface="Arial"/>
                <a:cs typeface="Arial"/>
              </a:rPr>
              <a:t>карточка;</a:t>
            </a:r>
            <a:endParaRPr sz="1800" dirty="0">
              <a:latin typeface="Arial"/>
              <a:cs typeface="Arial"/>
            </a:endParaRPr>
          </a:p>
          <a:p>
            <a:pPr marL="355600" marR="1183005">
              <a:lnSpc>
                <a:spcPts val="3090"/>
              </a:lnSpc>
              <a:spcBef>
                <a:spcPts val="254"/>
              </a:spcBef>
            </a:pPr>
            <a:r>
              <a:rPr sz="1800" spc="-60" dirty="0">
                <a:solidFill>
                  <a:srgbClr val="003B69"/>
                </a:solidFill>
                <a:latin typeface="Arial"/>
                <a:cs typeface="Arial"/>
              </a:rPr>
              <a:t>Лекарственные 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средства </a:t>
            </a:r>
            <a:r>
              <a:rPr sz="1800" spc="-90" dirty="0">
                <a:solidFill>
                  <a:srgbClr val="003B69"/>
                </a:solidFill>
                <a:latin typeface="Arial"/>
                <a:cs typeface="Arial"/>
              </a:rPr>
              <a:t>с </a:t>
            </a:r>
            <a:r>
              <a:rPr sz="1800" spc="-40" dirty="0">
                <a:solidFill>
                  <a:srgbClr val="003B69"/>
                </a:solidFill>
                <a:latin typeface="Arial"/>
                <a:cs typeface="Arial"/>
              </a:rPr>
              <a:t>истекающим </a:t>
            </a:r>
            <a:r>
              <a:rPr sz="1800" dirty="0">
                <a:solidFill>
                  <a:srgbClr val="003B69"/>
                </a:solidFill>
                <a:latin typeface="Arial"/>
                <a:cs typeface="Arial"/>
              </a:rPr>
              <a:t>сроком</a:t>
            </a:r>
            <a:r>
              <a:rPr sz="1800" spc="-3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3B69"/>
                </a:solidFill>
                <a:latin typeface="Arial"/>
                <a:cs typeface="Arial"/>
              </a:rPr>
              <a:t>годности;  </a:t>
            </a:r>
            <a:r>
              <a:rPr sz="1800" spc="-90" dirty="0">
                <a:solidFill>
                  <a:srgbClr val="003B69"/>
                </a:solidFill>
                <a:latin typeface="Arial"/>
                <a:cs typeface="Arial"/>
              </a:rPr>
              <a:t>Журнал</a:t>
            </a:r>
            <a:r>
              <a:rPr sz="1800" spc="-114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003B69"/>
                </a:solidFill>
                <a:latin typeface="Arial"/>
                <a:cs typeface="Arial"/>
              </a:rPr>
              <a:t>ПКУ;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60"/>
              </a:spcBef>
            </a:pPr>
            <a:r>
              <a:rPr sz="1800" spc="-50" dirty="0">
                <a:solidFill>
                  <a:srgbClr val="003B69"/>
                </a:solidFill>
                <a:latin typeface="Arial"/>
                <a:cs typeface="Arial"/>
              </a:rPr>
              <a:t>Оборотная</a:t>
            </a:r>
            <a:r>
              <a:rPr sz="1800" spc="-14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003B69"/>
                </a:solidFill>
                <a:latin typeface="Arial"/>
                <a:cs typeface="Arial"/>
              </a:rPr>
              <a:t>ведомость;</a:t>
            </a:r>
            <a:endParaRPr sz="1800" dirty="0">
              <a:latin typeface="Arial"/>
              <a:cs typeface="Arial"/>
            </a:endParaRPr>
          </a:p>
          <a:p>
            <a:pPr marL="355600" marR="1371600">
              <a:lnSpc>
                <a:spcPts val="3090"/>
              </a:lnSpc>
              <a:spcBef>
                <a:spcPts val="250"/>
              </a:spcBef>
            </a:pPr>
            <a:r>
              <a:rPr sz="1800" spc="-100" dirty="0">
                <a:solidFill>
                  <a:srgbClr val="003B69"/>
                </a:solidFill>
                <a:latin typeface="Arial"/>
                <a:cs typeface="Arial"/>
              </a:rPr>
              <a:t>Сводный </a:t>
            </a:r>
            <a:r>
              <a:rPr sz="1800" spc="-50" dirty="0">
                <a:solidFill>
                  <a:srgbClr val="003B69"/>
                </a:solidFill>
                <a:latin typeface="Arial"/>
                <a:cs typeface="Arial"/>
              </a:rPr>
              <a:t>отчёт </a:t>
            </a:r>
            <a:r>
              <a:rPr sz="1800" spc="-35" dirty="0">
                <a:solidFill>
                  <a:srgbClr val="003B69"/>
                </a:solidFill>
                <a:latin typeface="Arial"/>
                <a:cs typeface="Arial"/>
              </a:rPr>
              <a:t>по отпуску</a:t>
            </a:r>
            <a:r>
              <a:rPr sz="1800" spc="-38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003B69"/>
                </a:solidFill>
                <a:latin typeface="Arial"/>
                <a:cs typeface="Arial"/>
              </a:rPr>
              <a:t>препаратов </a:t>
            </a:r>
            <a:r>
              <a:rPr sz="1800" spc="-60" dirty="0">
                <a:solidFill>
                  <a:srgbClr val="003B69"/>
                </a:solidFill>
                <a:latin typeface="Arial"/>
                <a:cs typeface="Arial"/>
              </a:rPr>
              <a:t>в 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подразделение;  </a:t>
            </a:r>
            <a:r>
              <a:rPr sz="1800" spc="-20" dirty="0">
                <a:solidFill>
                  <a:srgbClr val="003B69"/>
                </a:solidFill>
                <a:latin typeface="Arial"/>
                <a:cs typeface="Arial"/>
              </a:rPr>
              <a:t>Акт </a:t>
            </a:r>
            <a:r>
              <a:rPr sz="1800" spc="-30" dirty="0">
                <a:solidFill>
                  <a:srgbClr val="003B69"/>
                </a:solidFill>
                <a:latin typeface="Arial"/>
                <a:cs typeface="Arial"/>
              </a:rPr>
              <a:t>приёмки</a:t>
            </a:r>
            <a:r>
              <a:rPr sz="1800" spc="-20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материалов;</a:t>
            </a:r>
            <a:endParaRPr sz="1800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65"/>
              </a:spcBef>
            </a:pPr>
            <a:r>
              <a:rPr sz="1800" spc="-20" dirty="0">
                <a:solidFill>
                  <a:srgbClr val="003B69"/>
                </a:solidFill>
                <a:latin typeface="Arial"/>
                <a:cs typeface="Arial"/>
              </a:rPr>
              <a:t>Акт </a:t>
            </a:r>
            <a:r>
              <a:rPr sz="1800" dirty="0">
                <a:solidFill>
                  <a:srgbClr val="003B69"/>
                </a:solidFill>
                <a:latin typeface="Arial"/>
                <a:cs typeface="Arial"/>
              </a:rPr>
              <a:t>о </a:t>
            </a:r>
            <a:r>
              <a:rPr sz="1800" spc="-75" dirty="0">
                <a:solidFill>
                  <a:srgbClr val="003B69"/>
                </a:solidFill>
                <a:latin typeface="Arial"/>
                <a:cs typeface="Arial"/>
              </a:rPr>
              <a:t>списание материальных</a:t>
            </a:r>
            <a:r>
              <a:rPr sz="1800" spc="-37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запасов;</a:t>
            </a:r>
            <a:endParaRPr sz="1800" dirty="0">
              <a:latin typeface="Arial"/>
              <a:cs typeface="Arial"/>
            </a:endParaRPr>
          </a:p>
          <a:p>
            <a:pPr marL="355600" marR="5080">
              <a:lnSpc>
                <a:spcPct val="142800"/>
              </a:lnSpc>
            </a:pPr>
            <a:r>
              <a:rPr sz="1800" spc="-35" dirty="0">
                <a:solidFill>
                  <a:srgbClr val="003B69"/>
                </a:solidFill>
                <a:latin typeface="Arial"/>
                <a:cs typeface="Arial"/>
              </a:rPr>
              <a:t>Книга </a:t>
            </a:r>
            <a:r>
              <a:rPr sz="1800" spc="-50" dirty="0">
                <a:solidFill>
                  <a:srgbClr val="003B69"/>
                </a:solidFill>
                <a:latin typeface="Arial"/>
                <a:cs typeface="Arial"/>
              </a:rPr>
              <a:t>предметно-количественного </a:t>
            </a:r>
            <a:r>
              <a:rPr sz="1800" spc="-80" dirty="0">
                <a:solidFill>
                  <a:srgbClr val="003B69"/>
                </a:solidFill>
                <a:latin typeface="Arial"/>
                <a:cs typeface="Arial"/>
              </a:rPr>
              <a:t>учёта </a:t>
            </a:r>
            <a:r>
              <a:rPr sz="1800" spc="-40" dirty="0">
                <a:solidFill>
                  <a:srgbClr val="003B69"/>
                </a:solidFill>
                <a:latin typeface="Arial"/>
                <a:cs typeface="Arial"/>
              </a:rPr>
              <a:t>аптекарских 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запасов;  </a:t>
            </a:r>
            <a:r>
              <a:rPr sz="1800" spc="-85" dirty="0">
                <a:solidFill>
                  <a:srgbClr val="003B69"/>
                </a:solidFill>
                <a:latin typeface="Arial"/>
                <a:cs typeface="Arial"/>
              </a:rPr>
              <a:t>Специализированные </a:t>
            </a:r>
            <a:r>
              <a:rPr sz="1800" spc="-65" dirty="0">
                <a:solidFill>
                  <a:srgbClr val="003B69"/>
                </a:solidFill>
                <a:latin typeface="Arial"/>
                <a:cs typeface="Arial"/>
              </a:rPr>
              <a:t>отчёты </a:t>
            </a:r>
            <a:r>
              <a:rPr sz="1800" spc="-75" dirty="0">
                <a:solidFill>
                  <a:srgbClr val="003B69"/>
                </a:solidFill>
                <a:latin typeface="Arial"/>
                <a:cs typeface="Arial"/>
              </a:rPr>
              <a:t>(2-МЗ, </a:t>
            </a:r>
            <a:r>
              <a:rPr sz="1800" spc="-60" dirty="0">
                <a:solidFill>
                  <a:srgbClr val="003B69"/>
                </a:solidFill>
                <a:latin typeface="Arial"/>
                <a:cs typeface="Arial"/>
              </a:rPr>
              <a:t>6-МЗ, </a:t>
            </a:r>
            <a:r>
              <a:rPr sz="1800" spc="-90" dirty="0">
                <a:solidFill>
                  <a:srgbClr val="003B69"/>
                </a:solidFill>
                <a:latin typeface="Arial"/>
                <a:cs typeface="Arial"/>
              </a:rPr>
              <a:t>7-МЗ, </a:t>
            </a:r>
            <a:r>
              <a:rPr sz="1800" spc="-60" dirty="0">
                <a:solidFill>
                  <a:srgbClr val="003B69"/>
                </a:solidFill>
                <a:latin typeface="Arial"/>
                <a:cs typeface="Arial"/>
              </a:rPr>
              <a:t>8-МЗ, </a:t>
            </a:r>
            <a:r>
              <a:rPr sz="1800" spc="-204" dirty="0">
                <a:solidFill>
                  <a:srgbClr val="003B69"/>
                </a:solidFill>
                <a:latin typeface="Arial"/>
                <a:cs typeface="Arial"/>
              </a:rPr>
              <a:t>11-МЗ </a:t>
            </a:r>
            <a:r>
              <a:rPr sz="1800" spc="-55" dirty="0">
                <a:solidFill>
                  <a:srgbClr val="003B69"/>
                </a:solidFill>
                <a:latin typeface="Arial"/>
                <a:cs typeface="Arial"/>
              </a:rPr>
              <a:t>и</a:t>
            </a:r>
            <a:r>
              <a:rPr sz="1800" spc="-29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003B69"/>
                </a:solidFill>
                <a:latin typeface="Arial"/>
                <a:cs typeface="Arial"/>
              </a:rPr>
              <a:t>другие);  </a:t>
            </a:r>
            <a:r>
              <a:rPr sz="1800" spc="-80" dirty="0">
                <a:solidFill>
                  <a:srgbClr val="003B69"/>
                </a:solidFill>
                <a:latin typeface="Arial"/>
                <a:cs typeface="Arial"/>
              </a:rPr>
              <a:t>И </a:t>
            </a:r>
            <a:r>
              <a:rPr sz="1800" spc="-40" dirty="0">
                <a:solidFill>
                  <a:srgbClr val="003B69"/>
                </a:solidFill>
                <a:latin typeface="Arial"/>
                <a:cs typeface="Arial"/>
              </a:rPr>
              <a:t>другие </a:t>
            </a:r>
            <a:r>
              <a:rPr sz="1800" spc="-90" dirty="0">
                <a:solidFill>
                  <a:srgbClr val="003B69"/>
                </a:solidFill>
                <a:latin typeface="Arial"/>
                <a:cs typeface="Arial"/>
              </a:rPr>
              <a:t>формы</a:t>
            </a:r>
            <a:r>
              <a:rPr sz="1800" spc="-22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003B69"/>
                </a:solidFill>
                <a:latin typeface="Arial"/>
                <a:cs typeface="Arial"/>
              </a:rPr>
              <a:t>отчётности.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30897" y="4838157"/>
            <a:ext cx="854072" cy="11111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3697" cy="634082"/>
          </a:xfrm>
        </p:spPr>
        <p:txBody>
          <a:bodyPr/>
          <a:lstStyle/>
          <a:p>
            <a:r>
              <a:rPr lang="ru-RU" dirty="0">
                <a:latin typeface="Cambria" pitchFamily="18" charset="0"/>
              </a:rPr>
              <a:t>Аптечный склад</a:t>
            </a:r>
            <a:br>
              <a:rPr lang="ru-RU" dirty="0">
                <a:latin typeface="Cambria" pitchFamily="18" charset="0"/>
              </a:rPr>
            </a:br>
            <a:r>
              <a:rPr lang="ru-RU" dirty="0">
                <a:latin typeface="Cambria" pitchFamily="18" charset="0"/>
              </a:rPr>
              <a:t>Формирование отчётности</a:t>
            </a:r>
            <a:br>
              <a:rPr lang="ru-RU" dirty="0">
                <a:latin typeface="Cambria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31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 txBox="1">
            <a:spLocks/>
          </p:cNvSpPr>
          <p:nvPr/>
        </p:nvSpPr>
        <p:spPr>
          <a:xfrm>
            <a:off x="2620863" y="797543"/>
            <a:ext cx="3610744" cy="293380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1800" b="1" kern="1200" dirty="0" smtClean="0">
                <a:solidFill>
                  <a:srgbClr val="003C69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200" dirty="0">
                <a:latin typeface="Cambria" pitchFamily="18" charset="0"/>
              </a:rPr>
              <a:t>Объем обрабатываемых данных</a:t>
            </a:r>
            <a:r>
              <a:rPr lang="en-US" sz="1200" dirty="0">
                <a:latin typeface="Cambria" pitchFamily="18" charset="0"/>
              </a:rPr>
              <a:t> </a:t>
            </a:r>
            <a:r>
              <a:rPr lang="ru-RU" sz="1200" dirty="0">
                <a:latin typeface="Cambria" pitchFamily="18" charset="0"/>
              </a:rPr>
              <a:t>(за месяц)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419872" y="1340768"/>
            <a:ext cx="2448272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4AAA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3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algn="ctr"/>
            <a:endParaRPr lang="ru-RU" sz="13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3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Программный продукт</a:t>
            </a:r>
          </a:p>
          <a:p>
            <a:pPr algn="ctr"/>
            <a:r>
              <a:rPr lang="ru-RU" sz="13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«ПАРУС – Бюджет 8» </a:t>
            </a:r>
          </a:p>
          <a:p>
            <a:pPr algn="ctr"/>
            <a:endParaRPr lang="ru-RU" sz="13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algn="ctr"/>
            <a:endParaRPr lang="ru-RU" sz="1300" b="1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30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Модуль</a:t>
            </a:r>
          </a:p>
          <a:p>
            <a:pPr algn="ctr"/>
            <a:r>
              <a:rPr lang="ru-RU" sz="1300" b="1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«Расчёт фактической себестоимости услуг»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67544" y="1052736"/>
            <a:ext cx="2592288" cy="265681"/>
          </a:xfrm>
          <a:prstGeom prst="roundRect">
            <a:avLst>
              <a:gd name="adj" fmla="val 5785"/>
            </a:avLst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4AA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Cambria" panose="02040503050406030204" pitchFamily="18" charset="0"/>
              </a:rPr>
              <a:t>ИС ФХД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28184" y="1052736"/>
            <a:ext cx="2592288" cy="265681"/>
          </a:xfrm>
          <a:prstGeom prst="roundRect">
            <a:avLst>
              <a:gd name="adj" fmla="val 5785"/>
            </a:avLst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rgbClr val="44AA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latin typeface="Cambria" panose="02040503050406030204" pitchFamily="18" charset="0"/>
              </a:rPr>
              <a:t>МИС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555179" y="3789040"/>
            <a:ext cx="2183995" cy="1493958"/>
          </a:xfrm>
          <a:prstGeom prst="roundRect">
            <a:avLst/>
          </a:prstGeom>
          <a:solidFill>
            <a:srgbClr val="A7CCD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2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70732" y="4005064"/>
            <a:ext cx="1961964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mbria" panose="02040503050406030204" pitchFamily="18" charset="0"/>
              </a:rPr>
              <a:t>Затраты подразделений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672738" y="4293096"/>
            <a:ext cx="1961964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mbria" panose="02040503050406030204" pitchFamily="18" charset="0"/>
              </a:rPr>
              <a:t>Себестоимость ЕТ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674008" y="4581128"/>
            <a:ext cx="1961964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mbria" panose="02040503050406030204" pitchFamily="18" charset="0"/>
              </a:rPr>
              <a:t>Себестоимость услуг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674008" y="4869160"/>
            <a:ext cx="1961964" cy="23359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66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srgbClr val="003C69"/>
                </a:solidFill>
                <a:latin typeface="Cambria" panose="02040503050406030204" pitchFamily="18" charset="0"/>
              </a:rPr>
              <a:t>Себестоимость лечения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76256" y="5354373"/>
            <a:ext cx="1316680" cy="741767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ysClr val="windowText" lastClr="000000"/>
                </a:solidFill>
              </a:rPr>
              <a:t>Перс. расход медикаментов: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Отделение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Пациент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Материал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76256" y="4077072"/>
            <a:ext cx="1316679" cy="1165809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ysClr val="windowText" lastClr="000000"/>
                </a:solidFill>
              </a:rPr>
              <a:t>Оказанные услуги: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Отделение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Пациент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Услуга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Исполнители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Оборудование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Расходные мед. материалы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76256" y="2780928"/>
            <a:ext cx="1316679" cy="1162357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ysClr val="windowText" lastClr="000000"/>
                </a:solidFill>
              </a:rPr>
              <a:t>Нормативные карты услуг: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Услуга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Отделение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Исполнители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Оборудование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Расходные мед. материалы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76256" y="2060848"/>
            <a:ext cx="1316679" cy="60061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dirty="0">
                <a:solidFill>
                  <a:sysClr val="windowText" lastClr="000000"/>
                </a:solidFill>
              </a:rPr>
              <a:t>Пациенты: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Мед. карты</a:t>
            </a:r>
          </a:p>
          <a:p>
            <a:pPr marL="171450" indent="-171450">
              <a:buFont typeface="Arial" charset="0"/>
              <a:buChar char="•"/>
            </a:pPr>
            <a:r>
              <a:rPr lang="ru-RU" sz="900" dirty="0">
                <a:solidFill>
                  <a:sysClr val="windowText" lastClr="000000"/>
                </a:solidFill>
              </a:rPr>
              <a:t>Перемещение по отделениям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876256" y="1609957"/>
            <a:ext cx="1316679" cy="335730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Штатная структура</a:t>
            </a:r>
          </a:p>
        </p:txBody>
      </p:sp>
      <p:cxnSp>
        <p:nvCxnSpPr>
          <p:cNvPr id="57" name="Прямая со стрелкой 56"/>
          <p:cNvCxnSpPr/>
          <p:nvPr/>
        </p:nvCxnSpPr>
        <p:spPr>
          <a:xfrm flipH="1">
            <a:off x="5868144" y="5733256"/>
            <a:ext cx="1017600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5868144" y="4653136"/>
            <a:ext cx="1017600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5868144" y="3356992"/>
            <a:ext cx="1017600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868144" y="2348880"/>
            <a:ext cx="1017600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5868144" y="1778603"/>
            <a:ext cx="1017600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6084168" y="5639982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50 000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084168" y="4570495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75 000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084168" y="3274351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084168" y="2266239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12 000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084168" y="1690175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095081" y="1676257"/>
            <a:ext cx="1316679" cy="60061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Хозяйственные операции</a:t>
            </a: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106907" y="2612361"/>
            <a:ext cx="1316679" cy="60061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Заработная плата,</a:t>
            </a:r>
          </a:p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Начисления на ЗП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098198" y="3548465"/>
            <a:ext cx="1316679" cy="60061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Амортизация мед. оборудования</a:t>
            </a: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102545" y="4509120"/>
            <a:ext cx="1316679" cy="60061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Штатная структура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1115601" y="5466490"/>
            <a:ext cx="1316679" cy="600615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ysClr val="windowText" lastClr="000000"/>
                </a:solidFill>
              </a:rPr>
              <a:t>Табельное время сотрудников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2411760" y="1988840"/>
            <a:ext cx="1008112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2411760" y="2914311"/>
            <a:ext cx="1008112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411760" y="3850415"/>
            <a:ext cx="1008112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411760" y="4807785"/>
            <a:ext cx="1008112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2411760" y="5775788"/>
            <a:ext cx="1008112" cy="0"/>
          </a:xfrm>
          <a:prstGeom prst="straightConnector1">
            <a:avLst/>
          </a:prstGeom>
          <a:ln w="19050">
            <a:solidFill>
              <a:srgbClr val="F68A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/>
          <p:cNvSpPr/>
          <p:nvPr/>
        </p:nvSpPr>
        <p:spPr>
          <a:xfrm>
            <a:off x="2627784" y="1895566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8</a:t>
            </a:r>
            <a:r>
              <a:rPr lang="en-US" sz="800" b="1" dirty="0">
                <a:solidFill>
                  <a:srgbClr val="FF0000"/>
                </a:solidFill>
              </a:rPr>
              <a:t> 500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627784" y="2821037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3 0</a:t>
            </a:r>
            <a:r>
              <a:rPr lang="en-US" sz="800" b="1" dirty="0">
                <a:solidFill>
                  <a:srgbClr val="FF0000"/>
                </a:solidFill>
              </a:rPr>
              <a:t>00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627784" y="3757141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5 0</a:t>
            </a:r>
            <a:r>
              <a:rPr lang="en-US" sz="800" b="1" dirty="0">
                <a:solidFill>
                  <a:srgbClr val="FF0000"/>
                </a:solidFill>
              </a:rPr>
              <a:t>00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2627784" y="4717144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4</a:t>
            </a:r>
            <a:r>
              <a:rPr lang="en-US" sz="800" b="1" dirty="0">
                <a:solidFill>
                  <a:srgbClr val="FF0000"/>
                </a:solidFill>
              </a:rPr>
              <a:t>0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2627784" y="5682724"/>
            <a:ext cx="576064" cy="173282"/>
          </a:xfrm>
          <a:prstGeom prst="roundRect">
            <a:avLst>
              <a:gd name="adj" fmla="val 4612"/>
            </a:avLst>
          </a:prstGeom>
          <a:solidFill>
            <a:schemeClr val="bg1"/>
          </a:solidFill>
          <a:ln w="19050">
            <a:solidFill>
              <a:srgbClr val="F68A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dirty="0">
                <a:solidFill>
                  <a:srgbClr val="FF0000"/>
                </a:solidFill>
              </a:rPr>
              <a:t>~</a:t>
            </a:r>
            <a:r>
              <a:rPr lang="ru-RU" sz="800" b="1" dirty="0">
                <a:solidFill>
                  <a:srgbClr val="FF0000"/>
                </a:solidFill>
              </a:rPr>
              <a:t>1 5</a:t>
            </a:r>
            <a:r>
              <a:rPr lang="en-US" sz="800" b="1" dirty="0">
                <a:solidFill>
                  <a:srgbClr val="FF0000"/>
                </a:solidFill>
              </a:rPr>
              <a:t>00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F8C3EBF9-AA80-4BC3-BE97-62C266BF8004}"/>
              </a:ext>
            </a:extLst>
          </p:cNvPr>
          <p:cNvSpPr txBox="1">
            <a:spLocks/>
          </p:cNvSpPr>
          <p:nvPr/>
        </p:nvSpPr>
        <p:spPr>
          <a:xfrm>
            <a:off x="471736" y="207745"/>
            <a:ext cx="7499176" cy="490066"/>
          </a:xfrm>
          <a:prstGeom prst="rect">
            <a:avLst/>
          </a:prstGeom>
        </p:spPr>
        <p:txBody>
          <a:bodyPr/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1800" b="1" kern="1200" dirty="0" smtClean="0">
                <a:solidFill>
                  <a:srgbClr val="003C69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dirty="0">
                <a:latin typeface="Cambria" pitchFamily="18" charset="0"/>
              </a:rPr>
              <a:t>Расчет фактической себестоимости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187904968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mbria" pitchFamily="18" charset="0"/>
              </a:rPr>
              <a:t>Результат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785395"/>
          </a:xfrm>
        </p:spPr>
        <p:txBody>
          <a:bodyPr anchor="ctr"/>
          <a:lstStyle/>
          <a:p>
            <a:pPr>
              <a:spcBef>
                <a:spcPts val="2400"/>
              </a:spcBef>
              <a:buNone/>
            </a:pPr>
            <a:endParaRPr lang="ru-RU" dirty="0">
              <a:latin typeface="Cambria" pitchFamily="18" charset="0"/>
            </a:endParaRPr>
          </a:p>
          <a:p>
            <a:endParaRPr lang="ru-RU" dirty="0">
              <a:latin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3568" y="908720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Анализ эффективности работы медицинских отделений</a:t>
            </a:r>
            <a:endParaRPr lang="ru-RU" sz="1800" b="1" dirty="0">
              <a:solidFill>
                <a:srgbClr val="003C69"/>
              </a:solidFill>
              <a:latin typeface="Cambria" panose="02040503050406030204" pitchFamily="18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95707"/>
            <a:ext cx="7632848" cy="459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978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371633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ЗАО </a:t>
            </a:r>
            <a:r>
              <a:rPr lang="en-US" sz="1000" dirty="0">
                <a:solidFill>
                  <a:srgbClr val="003C69"/>
                </a:solidFill>
                <a:latin typeface="Tahoma" pitchFamily="34" charset="0"/>
              </a:rPr>
              <a:t>“</a:t>
            </a:r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НТЦ МИК-ИНФОРМ</a:t>
            </a:r>
            <a:r>
              <a:rPr lang="en-US" sz="1000" dirty="0">
                <a:solidFill>
                  <a:srgbClr val="003C69"/>
                </a:solidFill>
                <a:latin typeface="Tahoma" pitchFamily="34" charset="0"/>
              </a:rPr>
              <a:t>”</a:t>
            </a:r>
            <a:br>
              <a:rPr lang="ru-RU" sz="1000" dirty="0">
                <a:solidFill>
                  <a:srgbClr val="003C69"/>
                </a:solidFill>
                <a:latin typeface="Tahoma" pitchFamily="34" charset="0"/>
              </a:rPr>
            </a:br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Генеральный партнер корпорации «Парус», 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105064, Москва, Басманный тупик, д.6А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(495) 748-02-99 </a:t>
            </a: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0" y="4365625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>
                <a:solidFill>
                  <a:srgbClr val="003C69"/>
                </a:solidFill>
                <a:latin typeface="Tahoma" pitchFamily="34" charset="0"/>
              </a:rPr>
              <a:t>www.parus.com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412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6">
            <a:extLst>
              <a:ext uri="{FF2B5EF4-FFF2-40B4-BE49-F238E27FC236}">
                <a16:creationId xmlns:a16="http://schemas.microsoft.com/office/drawing/2014/main" id="{D5D814D3-0F13-4440-BB90-8E9AB67155CD}"/>
              </a:ext>
            </a:extLst>
          </p:cNvPr>
          <p:cNvGrpSpPr>
            <a:grpSpLocks/>
          </p:cNvGrpSpPr>
          <p:nvPr/>
        </p:nvGrpSpPr>
        <p:grpSpPr bwMode="auto">
          <a:xfrm>
            <a:off x="552046" y="980943"/>
            <a:ext cx="7716338" cy="5112353"/>
            <a:chOff x="395536" y="404665"/>
            <a:chExt cx="8520719" cy="5905095"/>
          </a:xfrm>
        </p:grpSpPr>
        <p:sp>
          <p:nvSpPr>
            <p:cNvPr id="42" name="Прямоугольник: скругленные углы 3">
              <a:extLst>
                <a:ext uri="{FF2B5EF4-FFF2-40B4-BE49-F238E27FC236}">
                  <a16:creationId xmlns:a16="http://schemas.microsoft.com/office/drawing/2014/main" id="{237BA489-2DCF-4760-ADFA-38DAA4CD4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" y="404665"/>
              <a:ext cx="8520719" cy="5905095"/>
            </a:xfrm>
            <a:prstGeom prst="roundRect">
              <a:avLst>
                <a:gd name="adj" fmla="val 16667"/>
              </a:avLst>
            </a:prstGeom>
            <a:solidFill>
              <a:srgbClr val="DDDDDD">
                <a:alpha val="32941"/>
              </a:srgbClr>
            </a:solidFill>
            <a:ln w="25400" algn="ctr">
              <a:solidFill>
                <a:srgbClr val="6666FF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 altLang="ru-RU"/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793B033B-E2FE-4293-A66C-00C688766267}"/>
                </a:ext>
              </a:extLst>
            </p:cNvPr>
            <p:cNvGrpSpPr/>
            <p:nvPr/>
          </p:nvGrpSpPr>
          <p:grpSpPr>
            <a:xfrm>
              <a:off x="5344407" y="2099693"/>
              <a:ext cx="1712976" cy="1476884"/>
              <a:chOff x="1464259" y="887951"/>
              <a:chExt cx="1712976" cy="1476884"/>
            </a:xfrm>
            <a:solidFill>
              <a:srgbClr val="6666FF"/>
            </a:solidFill>
          </p:grpSpPr>
          <p:sp>
            <p:nvSpPr>
              <p:cNvPr id="78" name="Шестиугольник 77">
                <a:extLst>
                  <a:ext uri="{FF2B5EF4-FFF2-40B4-BE49-F238E27FC236}">
                    <a16:creationId xmlns:a16="http://schemas.microsoft.com/office/drawing/2014/main" id="{08103338-4D4E-4F28-942D-D866E276C237}"/>
                  </a:ext>
                </a:extLst>
              </p:cNvPr>
              <p:cNvSpPr/>
              <p:nvPr/>
            </p:nvSpPr>
            <p:spPr>
              <a:xfrm>
                <a:off x="1464259" y="887951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9" name="Шестиугольник 4">
                <a:extLst>
                  <a:ext uri="{FF2B5EF4-FFF2-40B4-BE49-F238E27FC236}">
                    <a16:creationId xmlns:a16="http://schemas.microsoft.com/office/drawing/2014/main" id="{E6CD21E1-E8C6-450D-8534-020EC35B700D}"/>
                  </a:ext>
                </a:extLst>
              </p:cNvPr>
              <p:cNvSpPr txBox="1"/>
              <p:nvPr/>
            </p:nvSpPr>
            <p:spPr>
              <a:xfrm>
                <a:off x="1730081" y="1117136"/>
                <a:ext cx="1181332" cy="10185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16510" rIns="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300" dirty="0"/>
                  <a:t>Результаты диагностики</a:t>
                </a:r>
              </a:p>
            </p:txBody>
          </p:sp>
        </p:grp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AC607A72-4DEB-4D45-97D7-CB5E0D641871}"/>
                </a:ext>
              </a:extLst>
            </p:cNvPr>
            <p:cNvGrpSpPr/>
            <p:nvPr/>
          </p:nvGrpSpPr>
          <p:grpSpPr>
            <a:xfrm>
              <a:off x="2379918" y="2153785"/>
              <a:ext cx="1712976" cy="1476884"/>
              <a:chOff x="1464259" y="887951"/>
              <a:chExt cx="1712976" cy="1476884"/>
            </a:xfrm>
            <a:solidFill>
              <a:schemeClr val="bg1"/>
            </a:solidFill>
          </p:grpSpPr>
          <p:sp>
            <p:nvSpPr>
              <p:cNvPr id="76" name="Шестиугольник 75">
                <a:extLst>
                  <a:ext uri="{FF2B5EF4-FFF2-40B4-BE49-F238E27FC236}">
                    <a16:creationId xmlns:a16="http://schemas.microsoft.com/office/drawing/2014/main" id="{9DCC93EE-2A66-4274-828C-D9F9B882F4DD}"/>
                  </a:ext>
                </a:extLst>
              </p:cNvPr>
              <p:cNvSpPr/>
              <p:nvPr/>
            </p:nvSpPr>
            <p:spPr>
              <a:xfrm>
                <a:off x="1464259" y="887951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Шестиугольник 4">
                <a:extLst>
                  <a:ext uri="{FF2B5EF4-FFF2-40B4-BE49-F238E27FC236}">
                    <a16:creationId xmlns:a16="http://schemas.microsoft.com/office/drawing/2014/main" id="{BF74417D-C47E-42AC-B6CA-7FDF87C2138A}"/>
                  </a:ext>
                </a:extLst>
              </p:cNvPr>
              <p:cNvSpPr txBox="1"/>
              <p:nvPr/>
            </p:nvSpPr>
            <p:spPr>
              <a:xfrm>
                <a:off x="1730081" y="1117136"/>
                <a:ext cx="1181332" cy="10185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16510" rIns="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300" dirty="0">
                    <a:solidFill>
                      <a:srgbClr val="6666FF"/>
                    </a:solidFill>
                  </a:rPr>
                  <a:t>Запись на приём</a:t>
                </a: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C89DBE2A-C921-4645-A6BD-ADEA97625C75}"/>
                </a:ext>
              </a:extLst>
            </p:cNvPr>
            <p:cNvGrpSpPr/>
            <p:nvPr/>
          </p:nvGrpSpPr>
          <p:grpSpPr>
            <a:xfrm>
              <a:off x="3849743" y="2938627"/>
              <a:ext cx="1712976" cy="1476884"/>
              <a:chOff x="1464259" y="887951"/>
              <a:chExt cx="1712976" cy="1476884"/>
            </a:xfrm>
            <a:solidFill>
              <a:srgbClr val="6666FF"/>
            </a:solidFill>
          </p:grpSpPr>
          <p:sp>
            <p:nvSpPr>
              <p:cNvPr id="70" name="Шестиугольник 69">
                <a:extLst>
                  <a:ext uri="{FF2B5EF4-FFF2-40B4-BE49-F238E27FC236}">
                    <a16:creationId xmlns:a16="http://schemas.microsoft.com/office/drawing/2014/main" id="{3E3551B6-EF12-4AE8-8CDB-1DB9B5CAF855}"/>
                  </a:ext>
                </a:extLst>
              </p:cNvPr>
              <p:cNvSpPr/>
              <p:nvPr/>
            </p:nvSpPr>
            <p:spPr>
              <a:xfrm>
                <a:off x="1464259" y="887951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Шестиугольник 4">
                <a:extLst>
                  <a:ext uri="{FF2B5EF4-FFF2-40B4-BE49-F238E27FC236}">
                    <a16:creationId xmlns:a16="http://schemas.microsoft.com/office/drawing/2014/main" id="{56E3A827-14B3-4E49-853D-63E301C91EB2}"/>
                  </a:ext>
                </a:extLst>
              </p:cNvPr>
              <p:cNvSpPr txBox="1"/>
              <p:nvPr/>
            </p:nvSpPr>
            <p:spPr>
              <a:xfrm>
                <a:off x="1730081" y="1117136"/>
                <a:ext cx="1181332" cy="10185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16510" rIns="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dirty="0"/>
                  <a:t>Результаты лабораторных исследований</a:t>
                </a: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C455D0B8-6987-466E-8118-BEDCF93ADED7}"/>
                </a:ext>
              </a:extLst>
            </p:cNvPr>
            <p:cNvGrpSpPr/>
            <p:nvPr/>
          </p:nvGrpSpPr>
          <p:grpSpPr>
            <a:xfrm>
              <a:off x="3861209" y="1332737"/>
              <a:ext cx="1712976" cy="1476884"/>
              <a:chOff x="1464259" y="887951"/>
              <a:chExt cx="1712976" cy="1476884"/>
            </a:xfrm>
            <a:solidFill>
              <a:schemeClr val="bg1"/>
            </a:solidFill>
          </p:grpSpPr>
          <p:sp>
            <p:nvSpPr>
              <p:cNvPr id="68" name="Шестиугольник 67">
                <a:extLst>
                  <a:ext uri="{FF2B5EF4-FFF2-40B4-BE49-F238E27FC236}">
                    <a16:creationId xmlns:a16="http://schemas.microsoft.com/office/drawing/2014/main" id="{FB97BE74-6F39-4CE7-B30F-43BC38D732BF}"/>
                  </a:ext>
                </a:extLst>
              </p:cNvPr>
              <p:cNvSpPr/>
              <p:nvPr/>
            </p:nvSpPr>
            <p:spPr>
              <a:xfrm>
                <a:off x="1464259" y="887951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Шестиугольник 4">
                <a:extLst>
                  <a:ext uri="{FF2B5EF4-FFF2-40B4-BE49-F238E27FC236}">
                    <a16:creationId xmlns:a16="http://schemas.microsoft.com/office/drawing/2014/main" id="{24008784-B0DC-402F-9D72-285F6E2B1DDE}"/>
                  </a:ext>
                </a:extLst>
              </p:cNvPr>
              <p:cNvSpPr txBox="1"/>
              <p:nvPr/>
            </p:nvSpPr>
            <p:spPr>
              <a:xfrm>
                <a:off x="1730081" y="1117136"/>
                <a:ext cx="1181332" cy="10185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16510" rIns="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300" dirty="0">
                    <a:solidFill>
                      <a:srgbClr val="6666FF"/>
                    </a:solidFill>
                  </a:rPr>
                  <a:t>Размещение пациента</a:t>
                </a: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7C80C929-DEBC-4FCF-B095-74B3CD3E2407}"/>
                </a:ext>
              </a:extLst>
            </p:cNvPr>
            <p:cNvGrpSpPr/>
            <p:nvPr/>
          </p:nvGrpSpPr>
          <p:grpSpPr>
            <a:xfrm>
              <a:off x="3873941" y="4540999"/>
              <a:ext cx="1712976" cy="1476884"/>
              <a:chOff x="1464259" y="887951"/>
              <a:chExt cx="1712976" cy="1476884"/>
            </a:xfrm>
            <a:solidFill>
              <a:schemeClr val="bg1"/>
            </a:solidFill>
          </p:grpSpPr>
          <p:sp>
            <p:nvSpPr>
              <p:cNvPr id="62" name="Шестиугольник 61">
                <a:extLst>
                  <a:ext uri="{FF2B5EF4-FFF2-40B4-BE49-F238E27FC236}">
                    <a16:creationId xmlns:a16="http://schemas.microsoft.com/office/drawing/2014/main" id="{2D11D9A3-D427-4A85-B1CF-3569FAF4D0CC}"/>
                  </a:ext>
                </a:extLst>
              </p:cNvPr>
              <p:cNvSpPr/>
              <p:nvPr/>
            </p:nvSpPr>
            <p:spPr>
              <a:xfrm>
                <a:off x="1464259" y="887951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99FF99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Шестиугольник 4">
                <a:extLst>
                  <a:ext uri="{FF2B5EF4-FFF2-40B4-BE49-F238E27FC236}">
                    <a16:creationId xmlns:a16="http://schemas.microsoft.com/office/drawing/2014/main" id="{B62A85DE-A348-449E-8A28-E3E93F54E68E}"/>
                  </a:ext>
                </a:extLst>
              </p:cNvPr>
              <p:cNvSpPr txBox="1"/>
              <p:nvPr/>
            </p:nvSpPr>
            <p:spPr>
              <a:xfrm>
                <a:off x="1730081" y="1117136"/>
                <a:ext cx="1181332" cy="10185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16510" rIns="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200" dirty="0">
                    <a:solidFill>
                      <a:srgbClr val="0070C0"/>
                    </a:solidFill>
                  </a:rPr>
                  <a:t>Медикаменты и материалы</a:t>
                </a: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55F8AC44-CCFC-4808-8D35-A74BEF384D7E}"/>
                </a:ext>
              </a:extLst>
            </p:cNvPr>
            <p:cNvGrpSpPr/>
            <p:nvPr/>
          </p:nvGrpSpPr>
          <p:grpSpPr>
            <a:xfrm>
              <a:off x="2391946" y="3745261"/>
              <a:ext cx="1712976" cy="1476884"/>
              <a:chOff x="1464259" y="887951"/>
              <a:chExt cx="1712976" cy="1476884"/>
            </a:xfrm>
            <a:solidFill>
              <a:srgbClr val="6666FF"/>
            </a:solidFill>
          </p:grpSpPr>
          <p:sp>
            <p:nvSpPr>
              <p:cNvPr id="60" name="Шестиугольник 59">
                <a:extLst>
                  <a:ext uri="{FF2B5EF4-FFF2-40B4-BE49-F238E27FC236}">
                    <a16:creationId xmlns:a16="http://schemas.microsoft.com/office/drawing/2014/main" id="{FF71DB0A-5BE3-46FD-956C-7DAED23CE31A}"/>
                  </a:ext>
                </a:extLst>
              </p:cNvPr>
              <p:cNvSpPr/>
              <p:nvPr/>
            </p:nvSpPr>
            <p:spPr>
              <a:xfrm>
                <a:off x="1464259" y="887951"/>
                <a:ext cx="1712976" cy="1476884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Шестиугольник 4">
                <a:extLst>
                  <a:ext uri="{FF2B5EF4-FFF2-40B4-BE49-F238E27FC236}">
                    <a16:creationId xmlns:a16="http://schemas.microsoft.com/office/drawing/2014/main" id="{C410C9CE-B4F5-43A1-9183-3EFA95FBE57E}"/>
                  </a:ext>
                </a:extLst>
              </p:cNvPr>
              <p:cNvSpPr txBox="1"/>
              <p:nvPr/>
            </p:nvSpPr>
            <p:spPr>
              <a:xfrm>
                <a:off x="1730081" y="1117136"/>
                <a:ext cx="1181332" cy="101851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16510" rIns="0" bIns="16510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300" dirty="0"/>
                  <a:t>Медицинские осмотры</a:t>
                </a:r>
              </a:p>
            </p:txBody>
          </p:sp>
        </p:grpSp>
        <p:pic>
          <p:nvPicPr>
            <p:cNvPr id="55" name="Рисунок 3" descr="Parus_logo_new.png">
              <a:extLst>
                <a:ext uri="{FF2B5EF4-FFF2-40B4-BE49-F238E27FC236}">
                  <a16:creationId xmlns:a16="http://schemas.microsoft.com/office/drawing/2014/main" id="{F20D3CE5-8E31-4062-98E3-2AE8A5790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938" y="843875"/>
              <a:ext cx="1358990" cy="1686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634378-FDA9-423A-B14C-15C9B992C296}"/>
                </a:ext>
              </a:extLst>
            </p:cNvPr>
            <p:cNvSpPr txBox="1"/>
            <p:nvPr/>
          </p:nvSpPr>
          <p:spPr>
            <a:xfrm>
              <a:off x="2038701" y="580899"/>
              <a:ext cx="6047168" cy="5332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Цифровая медицинская карта</a:t>
              </a:r>
            </a:p>
          </p:txBody>
        </p:sp>
      </p:grp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ECD59186-C9DD-484A-9FF5-D6C60818DB55}"/>
              </a:ext>
            </a:extLst>
          </p:cNvPr>
          <p:cNvSpPr/>
          <p:nvPr/>
        </p:nvSpPr>
        <p:spPr bwMode="auto">
          <a:xfrm>
            <a:off x="1041292" y="4608923"/>
            <a:ext cx="1551266" cy="127861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666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Шестиугольник 4">
            <a:extLst>
              <a:ext uri="{FF2B5EF4-FFF2-40B4-BE49-F238E27FC236}">
                <a16:creationId xmlns:a16="http://schemas.microsoft.com/office/drawing/2014/main" id="{D5314342-B528-4511-A7FC-F691A3AB567D}"/>
              </a:ext>
            </a:extLst>
          </p:cNvPr>
          <p:cNvSpPr txBox="1"/>
          <p:nvPr/>
        </p:nvSpPr>
        <p:spPr bwMode="auto">
          <a:xfrm>
            <a:off x="1282020" y="4807341"/>
            <a:ext cx="1069811" cy="881782"/>
          </a:xfrm>
          <a:prstGeom prst="rect">
            <a:avLst/>
          </a:prstGeom>
          <a:solidFill>
            <a:srgbClr val="666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16510" rIns="0" bIns="16510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/>
              <a:t>Приемы</a:t>
            </a:r>
          </a:p>
        </p:txBody>
      </p:sp>
      <p:sp>
        <p:nvSpPr>
          <p:cNvPr id="81" name="Шестиугольник 80">
            <a:extLst>
              <a:ext uri="{FF2B5EF4-FFF2-40B4-BE49-F238E27FC236}">
                <a16:creationId xmlns:a16="http://schemas.microsoft.com/office/drawing/2014/main" id="{0741DE30-BE56-4D23-8E4D-EC19C0CC215F}"/>
              </a:ext>
            </a:extLst>
          </p:cNvPr>
          <p:cNvSpPr/>
          <p:nvPr/>
        </p:nvSpPr>
        <p:spPr bwMode="auto">
          <a:xfrm>
            <a:off x="6363543" y="1784584"/>
            <a:ext cx="1551266" cy="127861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666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Шестиугольник 4">
            <a:extLst>
              <a:ext uri="{FF2B5EF4-FFF2-40B4-BE49-F238E27FC236}">
                <a16:creationId xmlns:a16="http://schemas.microsoft.com/office/drawing/2014/main" id="{25B5F72A-8BEC-4B61-AED8-ADD66B29249A}"/>
              </a:ext>
            </a:extLst>
          </p:cNvPr>
          <p:cNvSpPr txBox="1"/>
          <p:nvPr/>
        </p:nvSpPr>
        <p:spPr bwMode="auto">
          <a:xfrm>
            <a:off x="6604271" y="1983002"/>
            <a:ext cx="1069811" cy="881782"/>
          </a:xfrm>
          <a:prstGeom prst="rect">
            <a:avLst/>
          </a:prstGeom>
          <a:solidFill>
            <a:srgbClr val="666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16510" rIns="0" bIns="16510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 err="1"/>
              <a:t>Диспансериза-ция</a:t>
            </a:r>
            <a:endParaRPr lang="ru-RU" sz="1200" dirty="0"/>
          </a:p>
        </p:txBody>
      </p:sp>
      <p:sp>
        <p:nvSpPr>
          <p:cNvPr id="83" name="Шестиугольник 82">
            <a:extLst>
              <a:ext uri="{FF2B5EF4-FFF2-40B4-BE49-F238E27FC236}">
                <a16:creationId xmlns:a16="http://schemas.microsoft.com/office/drawing/2014/main" id="{4BEF450A-82B6-4409-803A-3BDF98FB9DEB}"/>
              </a:ext>
            </a:extLst>
          </p:cNvPr>
          <p:cNvSpPr/>
          <p:nvPr/>
        </p:nvSpPr>
        <p:spPr bwMode="auto">
          <a:xfrm>
            <a:off x="5038503" y="3833957"/>
            <a:ext cx="1551266" cy="127861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FF9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Шестиугольник 4">
            <a:extLst>
              <a:ext uri="{FF2B5EF4-FFF2-40B4-BE49-F238E27FC236}">
                <a16:creationId xmlns:a16="http://schemas.microsoft.com/office/drawing/2014/main" id="{739CF14A-3071-437A-BA59-EB8F5B82D78B}"/>
              </a:ext>
            </a:extLst>
          </p:cNvPr>
          <p:cNvSpPr txBox="1"/>
          <p:nvPr/>
        </p:nvSpPr>
        <p:spPr bwMode="auto">
          <a:xfrm>
            <a:off x="5279231" y="4032375"/>
            <a:ext cx="1069811" cy="8817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16510" rIns="0" bIns="16510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srgbClr val="0070C0"/>
                </a:solidFill>
              </a:rPr>
              <a:t>Работа медперсонала и оборудования</a:t>
            </a:r>
          </a:p>
        </p:txBody>
      </p:sp>
      <p:sp>
        <p:nvSpPr>
          <p:cNvPr id="85" name="Шестиугольник 84">
            <a:extLst>
              <a:ext uri="{FF2B5EF4-FFF2-40B4-BE49-F238E27FC236}">
                <a16:creationId xmlns:a16="http://schemas.microsoft.com/office/drawing/2014/main" id="{36CF68E1-955C-49ED-9CF9-06E0CCAC0548}"/>
              </a:ext>
            </a:extLst>
          </p:cNvPr>
          <p:cNvSpPr/>
          <p:nvPr/>
        </p:nvSpPr>
        <p:spPr bwMode="auto">
          <a:xfrm>
            <a:off x="6401107" y="3142047"/>
            <a:ext cx="1551266" cy="127861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FF99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Шестиугольник 4">
            <a:extLst>
              <a:ext uri="{FF2B5EF4-FFF2-40B4-BE49-F238E27FC236}">
                <a16:creationId xmlns:a16="http://schemas.microsoft.com/office/drawing/2014/main" id="{6A314409-72A1-4A39-B487-257F75C50546}"/>
              </a:ext>
            </a:extLst>
          </p:cNvPr>
          <p:cNvSpPr txBox="1"/>
          <p:nvPr/>
        </p:nvSpPr>
        <p:spPr bwMode="auto">
          <a:xfrm>
            <a:off x="6641835" y="3340465"/>
            <a:ext cx="1069811" cy="8817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16510" rIns="0" bIns="16510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>
                <a:solidFill>
                  <a:srgbClr val="0070C0"/>
                </a:solidFill>
              </a:rPr>
              <a:t>Стоимость услуг и оплата</a:t>
            </a:r>
          </a:p>
        </p:txBody>
      </p:sp>
      <p:sp>
        <p:nvSpPr>
          <p:cNvPr id="88" name="Шестиугольник 87">
            <a:extLst>
              <a:ext uri="{FF2B5EF4-FFF2-40B4-BE49-F238E27FC236}">
                <a16:creationId xmlns:a16="http://schemas.microsoft.com/office/drawing/2014/main" id="{F191F991-7402-4EEF-AF5E-A9A4E692DBA6}"/>
              </a:ext>
            </a:extLst>
          </p:cNvPr>
          <p:cNvSpPr/>
          <p:nvPr/>
        </p:nvSpPr>
        <p:spPr bwMode="auto">
          <a:xfrm>
            <a:off x="6363543" y="4558759"/>
            <a:ext cx="1551266" cy="127861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6666FF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9" name="Шестиугольник 4">
            <a:extLst>
              <a:ext uri="{FF2B5EF4-FFF2-40B4-BE49-F238E27FC236}">
                <a16:creationId xmlns:a16="http://schemas.microsoft.com/office/drawing/2014/main" id="{9FEE8895-7C9F-4928-8A2A-213486494FA6}"/>
              </a:ext>
            </a:extLst>
          </p:cNvPr>
          <p:cNvSpPr txBox="1"/>
          <p:nvPr/>
        </p:nvSpPr>
        <p:spPr bwMode="auto">
          <a:xfrm>
            <a:off x="6604271" y="4757177"/>
            <a:ext cx="1069811" cy="881782"/>
          </a:xfrm>
          <a:prstGeom prst="rect">
            <a:avLst/>
          </a:prstGeom>
          <a:solidFill>
            <a:srgbClr val="6666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16510" rIns="0" bIns="16510" spcCol="1270" anchor="ctr"/>
          <a:lstStyle/>
          <a:p>
            <a:pPr algn="ctr" defTabSz="5778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300" dirty="0"/>
              <a:t>Вакцинация</a:t>
            </a:r>
          </a:p>
        </p:txBody>
      </p:sp>
    </p:spTree>
    <p:extLst>
      <p:ext uri="{BB962C8B-B14F-4D97-AF65-F5344CB8AC3E}">
        <p14:creationId xmlns:p14="http://schemas.microsoft.com/office/powerpoint/2010/main" val="2634353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4">
            <a:extLst>
              <a:ext uri="{FF2B5EF4-FFF2-40B4-BE49-F238E27FC236}">
                <a16:creationId xmlns:a16="http://schemas.microsoft.com/office/drawing/2014/main" id="{C283E93F-AA26-4F93-9205-BAF9A32CD5BB}"/>
              </a:ext>
            </a:extLst>
          </p:cNvPr>
          <p:cNvSpPr/>
          <p:nvPr/>
        </p:nvSpPr>
        <p:spPr>
          <a:xfrm>
            <a:off x="85726" y="946151"/>
            <a:ext cx="8873108" cy="4075112"/>
          </a:xfrm>
          <a:custGeom>
            <a:avLst/>
            <a:gdLst/>
            <a:ahLst/>
            <a:cxnLst/>
            <a:rect l="l" t="t" r="r" b="b"/>
            <a:pathLst>
              <a:path w="8972550" h="4467860">
                <a:moveTo>
                  <a:pt x="0" y="4467352"/>
                </a:moveTo>
                <a:lnTo>
                  <a:pt x="8972550" y="4467352"/>
                </a:lnTo>
                <a:lnTo>
                  <a:pt x="8972550" y="0"/>
                </a:lnTo>
                <a:lnTo>
                  <a:pt x="0" y="0"/>
                </a:lnTo>
                <a:lnTo>
                  <a:pt x="0" y="4467352"/>
                </a:lnTo>
                <a:close/>
              </a:path>
            </a:pathLst>
          </a:custGeom>
          <a:solidFill>
            <a:srgbClr val="EAEAEA">
              <a:alpha val="40000"/>
            </a:srgbClr>
          </a:solidFill>
          <a:ln w="34925">
            <a:solidFill>
              <a:srgbClr val="C0C0C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4">
            <a:extLst>
              <a:ext uri="{FF2B5EF4-FFF2-40B4-BE49-F238E27FC236}">
                <a16:creationId xmlns:a16="http://schemas.microsoft.com/office/drawing/2014/main" id="{41858C02-391C-482B-AE58-42826C0AEAB7}"/>
              </a:ext>
            </a:extLst>
          </p:cNvPr>
          <p:cNvSpPr/>
          <p:nvPr/>
        </p:nvSpPr>
        <p:spPr>
          <a:xfrm>
            <a:off x="280994" y="1023823"/>
            <a:ext cx="8431524" cy="2686166"/>
          </a:xfrm>
          <a:custGeom>
            <a:avLst/>
            <a:gdLst/>
            <a:ahLst/>
            <a:cxnLst/>
            <a:rect l="l" t="t" r="r" b="b"/>
            <a:pathLst>
              <a:path w="8972550" h="4467860">
                <a:moveTo>
                  <a:pt x="0" y="4467352"/>
                </a:moveTo>
                <a:lnTo>
                  <a:pt x="8972550" y="4467352"/>
                </a:lnTo>
                <a:lnTo>
                  <a:pt x="8972550" y="0"/>
                </a:lnTo>
                <a:lnTo>
                  <a:pt x="0" y="0"/>
                </a:lnTo>
                <a:lnTo>
                  <a:pt x="0" y="4467352"/>
                </a:lnTo>
                <a:close/>
              </a:path>
            </a:pathLst>
          </a:custGeom>
          <a:solidFill>
            <a:srgbClr val="00FF00">
              <a:alpha val="10196"/>
            </a:srgbClr>
          </a:solidFill>
          <a:ln w="34925">
            <a:solidFill>
              <a:srgbClr val="00AFEF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457200" y="274638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ru-RU" sz="1800" b="1" dirty="0">
              <a:solidFill>
                <a:srgbClr val="003C69"/>
              </a:solidFill>
              <a:latin typeface="Cambria" pitchFamily="18" charset="0"/>
            </a:endParaRPr>
          </a:p>
        </p:txBody>
      </p:sp>
      <p:sp>
        <p:nvSpPr>
          <p:cNvPr id="80" name="Скругленный прямоугольник 15">
            <a:extLst>
              <a:ext uri="{FF2B5EF4-FFF2-40B4-BE49-F238E27FC236}">
                <a16:creationId xmlns:a16="http://schemas.microsoft.com/office/drawing/2014/main" id="{4044CDE9-B44A-441A-906C-D387992A3C25}"/>
              </a:ext>
            </a:extLst>
          </p:cNvPr>
          <p:cNvSpPr/>
          <p:nvPr/>
        </p:nvSpPr>
        <p:spPr bwMode="auto">
          <a:xfrm>
            <a:off x="3687570" y="2132322"/>
            <a:ext cx="2286000" cy="744536"/>
          </a:xfrm>
          <a:prstGeom prst="roundRect">
            <a:avLst/>
          </a:prstGeom>
          <a:solidFill>
            <a:srgbClr val="FF0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600" dirty="0">
                <a:solidFill>
                  <a:srgbClr val="FFFFFF"/>
                </a:solidFill>
              </a:rPr>
              <a:t>Цифровая медицинская карта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022ADB82-D577-4F5C-84C1-C2764DB96970}"/>
              </a:ext>
            </a:extLst>
          </p:cNvPr>
          <p:cNvSpPr/>
          <p:nvPr/>
        </p:nvSpPr>
        <p:spPr bwMode="auto">
          <a:xfrm>
            <a:off x="1225521" y="2774892"/>
            <a:ext cx="1893887" cy="4953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Регистратура 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B82BA777-C43B-4685-99D8-7B7D226F50D1}"/>
              </a:ext>
            </a:extLst>
          </p:cNvPr>
          <p:cNvSpPr/>
          <p:nvPr/>
        </p:nvSpPr>
        <p:spPr bwMode="auto">
          <a:xfrm>
            <a:off x="3687570" y="1176646"/>
            <a:ext cx="2286000" cy="592137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Лечебные подразделения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9F10AE8-4F46-4161-9B99-BF37B9564D5E}"/>
              </a:ext>
            </a:extLst>
          </p:cNvPr>
          <p:cNvSpPr/>
          <p:nvPr/>
        </p:nvSpPr>
        <p:spPr bwMode="auto">
          <a:xfrm>
            <a:off x="6645083" y="1163946"/>
            <a:ext cx="1928812" cy="60325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Руководство ЛПУ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DC989020-39A5-44DC-BA89-7653960AAAA8}"/>
              </a:ext>
            </a:extLst>
          </p:cNvPr>
          <p:cNvSpPr/>
          <p:nvPr/>
        </p:nvSpPr>
        <p:spPr bwMode="auto">
          <a:xfrm>
            <a:off x="306431" y="4113683"/>
            <a:ext cx="1241234" cy="4953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Аптека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CCE2454-9177-4200-BADD-0682007948B7}"/>
              </a:ext>
            </a:extLst>
          </p:cNvPr>
          <p:cNvSpPr/>
          <p:nvPr/>
        </p:nvSpPr>
        <p:spPr bwMode="auto">
          <a:xfrm>
            <a:off x="3831841" y="3086818"/>
            <a:ext cx="1928812" cy="4953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Отдел Статистики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2D659C04-B447-4B0F-B0AE-0A9EE7111D24}"/>
              </a:ext>
            </a:extLst>
          </p:cNvPr>
          <p:cNvSpPr/>
          <p:nvPr/>
        </p:nvSpPr>
        <p:spPr bwMode="auto">
          <a:xfrm>
            <a:off x="4573259" y="4094444"/>
            <a:ext cx="1941512" cy="504825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ПЭО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(р</a:t>
            </a:r>
            <a:r>
              <a:rPr lang="ru-RU" sz="1100" b="1" dirty="0">
                <a:solidFill>
                  <a:schemeClr val="tx1"/>
                </a:solidFill>
              </a:rPr>
              <a:t>асчет себестоимости)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3F7D6318-EBDB-40E4-A64C-59E85352E67D}"/>
              </a:ext>
            </a:extLst>
          </p:cNvPr>
          <p:cNvSpPr/>
          <p:nvPr/>
        </p:nvSpPr>
        <p:spPr bwMode="auto">
          <a:xfrm>
            <a:off x="6645083" y="2124383"/>
            <a:ext cx="1928812" cy="498475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Договорной отдел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dirty="0">
                <a:solidFill>
                  <a:schemeClr val="tx1"/>
                </a:solidFill>
              </a:rPr>
              <a:t>Платные медицинские услуги)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2C32E696-B808-4ADA-B308-5C123CD63E6C}"/>
              </a:ext>
            </a:extLst>
          </p:cNvPr>
          <p:cNvSpPr/>
          <p:nvPr/>
        </p:nvSpPr>
        <p:spPr bwMode="auto">
          <a:xfrm>
            <a:off x="2385659" y="4108415"/>
            <a:ext cx="1366689" cy="509587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Бухгалтерия</a:t>
            </a:r>
          </a:p>
        </p:txBody>
      </p:sp>
      <p:pic>
        <p:nvPicPr>
          <p:cNvPr id="90" name="Рисунок 107" descr="j0434807.png">
            <a:extLst>
              <a:ext uri="{FF2B5EF4-FFF2-40B4-BE49-F238E27FC236}">
                <a16:creationId xmlns:a16="http://schemas.microsoft.com/office/drawing/2014/main" id="{AF17D3DA-946B-437A-957F-83E3EB5A2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4" y="5444660"/>
            <a:ext cx="8604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31">
            <a:extLst>
              <a:ext uri="{FF2B5EF4-FFF2-40B4-BE49-F238E27FC236}">
                <a16:creationId xmlns:a16="http://schemas.microsoft.com/office/drawing/2014/main" id="{C7FB520C-1465-4139-9F2F-DBB09DC6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255" y="6341791"/>
            <a:ext cx="2248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Орган управления здравоохранением</a:t>
            </a:r>
          </a:p>
        </p:txBody>
      </p:sp>
      <p:pic>
        <p:nvPicPr>
          <p:cNvPr id="92" name="Picture 4" descr="C:\Users\1\Pictures\Организатор клипов (Microsoft)\j0434847.png">
            <a:extLst>
              <a:ext uri="{FF2B5EF4-FFF2-40B4-BE49-F238E27FC236}">
                <a16:creationId xmlns:a16="http://schemas.microsoft.com/office/drawing/2014/main" id="{1D2E94FF-A360-4DAE-B2C2-E779C24B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15" y="5548998"/>
            <a:ext cx="641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31">
            <a:extLst>
              <a:ext uri="{FF2B5EF4-FFF2-40B4-BE49-F238E27FC236}">
                <a16:creationId xmlns:a16="http://schemas.microsoft.com/office/drawing/2014/main" id="{589D49B3-B24A-4594-8705-896A2004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624" y="6338537"/>
            <a:ext cx="881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СК ДМС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FF62DBCA-5BF2-49C3-921E-6BF0A833654E}"/>
              </a:ext>
            </a:extLst>
          </p:cNvPr>
          <p:cNvSpPr/>
          <p:nvPr/>
        </p:nvSpPr>
        <p:spPr bwMode="auto">
          <a:xfrm>
            <a:off x="6645083" y="2748271"/>
            <a:ext cx="1928812" cy="4953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Отдел ОМС</a:t>
            </a:r>
          </a:p>
        </p:txBody>
      </p:sp>
      <p:sp>
        <p:nvSpPr>
          <p:cNvPr id="95" name="TextBox 31">
            <a:extLst>
              <a:ext uri="{FF2B5EF4-FFF2-40B4-BE49-F238E27FC236}">
                <a16:creationId xmlns:a16="http://schemas.microsoft.com/office/drawing/2014/main" id="{AA0AF849-E175-458C-9C63-E6B79D316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4" y="6338538"/>
            <a:ext cx="757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ФОМС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7597BE7F-6051-41AF-B316-0BAAB6132A7B}"/>
              </a:ext>
            </a:extLst>
          </p:cNvPr>
          <p:cNvSpPr/>
          <p:nvPr/>
        </p:nvSpPr>
        <p:spPr bwMode="auto">
          <a:xfrm>
            <a:off x="570106" y="2167558"/>
            <a:ext cx="2521554" cy="4953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Приемное отделение</a:t>
            </a:r>
          </a:p>
        </p:txBody>
      </p:sp>
      <p:sp>
        <p:nvSpPr>
          <p:cNvPr id="100" name="Стрелка: вправо 99">
            <a:extLst>
              <a:ext uri="{FF2B5EF4-FFF2-40B4-BE49-F238E27FC236}">
                <a16:creationId xmlns:a16="http://schemas.microsoft.com/office/drawing/2014/main" id="{F78A2860-3200-4B8E-A3B0-61CB77DEC9F9}"/>
              </a:ext>
            </a:extLst>
          </p:cNvPr>
          <p:cNvSpPr/>
          <p:nvPr/>
        </p:nvSpPr>
        <p:spPr bwMode="auto">
          <a:xfrm rot="5400000" flipV="1">
            <a:off x="4706483" y="2916305"/>
            <a:ext cx="193480" cy="112230"/>
          </a:xfrm>
          <a:prstGeom prst="rightArrow">
            <a:avLst/>
          </a:prstGeom>
          <a:solidFill>
            <a:schemeClr val="accent1">
              <a:lumMod val="75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01" name="Облако 100">
            <a:extLst>
              <a:ext uri="{FF2B5EF4-FFF2-40B4-BE49-F238E27FC236}">
                <a16:creationId xmlns:a16="http://schemas.microsoft.com/office/drawing/2014/main" id="{3AFB6B60-7EEA-42CF-9824-E806B6B04A26}"/>
              </a:ext>
            </a:extLst>
          </p:cNvPr>
          <p:cNvSpPr/>
          <p:nvPr/>
        </p:nvSpPr>
        <p:spPr bwMode="auto">
          <a:xfrm>
            <a:off x="1193608" y="1246496"/>
            <a:ext cx="1893887" cy="795337"/>
          </a:xfrm>
          <a:prstGeom prst="cloud">
            <a:avLst/>
          </a:prstGeom>
          <a:solidFill>
            <a:srgbClr val="FFFFFF"/>
          </a:solidFill>
          <a:ln w="222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/>
              <a:t>Запись через </a:t>
            </a:r>
            <a:r>
              <a:rPr lang="en-US" sz="1400" b="1" dirty="0"/>
              <a:t>WEB</a:t>
            </a:r>
            <a:r>
              <a:rPr lang="ru-RU" sz="1400" b="1" dirty="0"/>
              <a:t> </a:t>
            </a:r>
            <a:endParaRPr lang="ru-RU" sz="1400" dirty="0">
              <a:latin typeface="Arial" charset="0"/>
            </a:endParaRPr>
          </a:p>
        </p:txBody>
      </p:sp>
      <p:sp>
        <p:nvSpPr>
          <p:cNvPr id="102" name="Стрелка: изогнутая 101">
            <a:extLst>
              <a:ext uri="{FF2B5EF4-FFF2-40B4-BE49-F238E27FC236}">
                <a16:creationId xmlns:a16="http://schemas.microsoft.com/office/drawing/2014/main" id="{827E429E-5355-4459-B149-74F73AE3F2E1}"/>
              </a:ext>
            </a:extLst>
          </p:cNvPr>
          <p:cNvSpPr/>
          <p:nvPr/>
        </p:nvSpPr>
        <p:spPr bwMode="auto">
          <a:xfrm rot="3004231">
            <a:off x="3051605" y="1760384"/>
            <a:ext cx="784566" cy="239051"/>
          </a:xfrm>
          <a:prstGeom prst="bentArrow">
            <a:avLst/>
          </a:prstGeom>
          <a:solidFill>
            <a:schemeClr val="accent1">
              <a:lumMod val="50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" name="Стрелка: вправо с вырезом 102">
            <a:extLst>
              <a:ext uri="{FF2B5EF4-FFF2-40B4-BE49-F238E27FC236}">
                <a16:creationId xmlns:a16="http://schemas.microsoft.com/office/drawing/2014/main" id="{E838A040-20FB-4682-A03D-F4126819BF68}"/>
              </a:ext>
            </a:extLst>
          </p:cNvPr>
          <p:cNvSpPr/>
          <p:nvPr/>
        </p:nvSpPr>
        <p:spPr bwMode="auto">
          <a:xfrm rot="5400000">
            <a:off x="4245737" y="1825105"/>
            <a:ext cx="269553" cy="246132"/>
          </a:xfrm>
          <a:prstGeom prst="notchedRightArrow">
            <a:avLst/>
          </a:prstGeom>
          <a:solidFill>
            <a:schemeClr val="accent1">
              <a:lumMod val="50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04" name="Стрелка: вправо с вырезом 103">
            <a:extLst>
              <a:ext uri="{FF2B5EF4-FFF2-40B4-BE49-F238E27FC236}">
                <a16:creationId xmlns:a16="http://schemas.microsoft.com/office/drawing/2014/main" id="{6FF3A4E3-1C30-4841-80FE-245D3C4CD486}"/>
              </a:ext>
            </a:extLst>
          </p:cNvPr>
          <p:cNvSpPr/>
          <p:nvPr/>
        </p:nvSpPr>
        <p:spPr bwMode="auto">
          <a:xfrm rot="16360639">
            <a:off x="5070640" y="1800892"/>
            <a:ext cx="270746" cy="270746"/>
          </a:xfrm>
          <a:prstGeom prst="notchedRightArrow">
            <a:avLst/>
          </a:prstGeom>
          <a:solidFill>
            <a:schemeClr val="accent1">
              <a:lumMod val="50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05" name="Стрелка: вверх-вниз 104">
            <a:extLst>
              <a:ext uri="{FF2B5EF4-FFF2-40B4-BE49-F238E27FC236}">
                <a16:creationId xmlns:a16="http://schemas.microsoft.com/office/drawing/2014/main" id="{C9A7491F-4E04-432C-94A4-79A67538A852}"/>
              </a:ext>
            </a:extLst>
          </p:cNvPr>
          <p:cNvSpPr/>
          <p:nvPr/>
        </p:nvSpPr>
        <p:spPr bwMode="auto">
          <a:xfrm rot="3321054">
            <a:off x="6230707" y="1539946"/>
            <a:ext cx="115888" cy="795194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A82FD625-DE5E-463A-8467-5912AA519EBC}"/>
              </a:ext>
            </a:extLst>
          </p:cNvPr>
          <p:cNvSpPr/>
          <p:nvPr/>
        </p:nvSpPr>
        <p:spPr bwMode="auto">
          <a:xfrm>
            <a:off x="7311154" y="4103995"/>
            <a:ext cx="1462024" cy="509587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tx1"/>
                </a:solidFill>
              </a:rPr>
              <a:t>Отдел кадров</a:t>
            </a:r>
          </a:p>
        </p:txBody>
      </p:sp>
      <p:pic>
        <p:nvPicPr>
          <p:cNvPr id="116" name="Picture 4" descr="C:\Users\1\Pictures\Организатор клипов (Microsoft)\j0434847.png">
            <a:extLst>
              <a:ext uri="{FF2B5EF4-FFF2-40B4-BE49-F238E27FC236}">
                <a16:creationId xmlns:a16="http://schemas.microsoft.com/office/drawing/2014/main" id="{218081F7-E55D-4ACD-A0D4-65D4B0AAF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9" y="5558447"/>
            <a:ext cx="639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object 5">
            <a:extLst>
              <a:ext uri="{FF2B5EF4-FFF2-40B4-BE49-F238E27FC236}">
                <a16:creationId xmlns:a16="http://schemas.microsoft.com/office/drawing/2014/main" id="{D47D22C5-7AB1-49DF-B525-91997061FB98}"/>
              </a:ext>
            </a:extLst>
          </p:cNvPr>
          <p:cNvSpPr txBox="1"/>
          <p:nvPr/>
        </p:nvSpPr>
        <p:spPr>
          <a:xfrm>
            <a:off x="385445" y="1147128"/>
            <a:ext cx="116221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i="1" spc="-1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МИС </a:t>
            </a:r>
            <a:r>
              <a:rPr sz="1600" b="1" i="1" spc="-13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Парус</a:t>
            </a:r>
            <a:r>
              <a:rPr sz="1600" b="1" i="1" spc="-17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1" name="object 5">
            <a:extLst>
              <a:ext uri="{FF2B5EF4-FFF2-40B4-BE49-F238E27FC236}">
                <a16:creationId xmlns:a16="http://schemas.microsoft.com/office/drawing/2014/main" id="{B60D7CDE-680B-43C2-84BE-4982515899B2}"/>
              </a:ext>
            </a:extLst>
          </p:cNvPr>
          <p:cNvSpPr txBox="1"/>
          <p:nvPr/>
        </p:nvSpPr>
        <p:spPr>
          <a:xfrm>
            <a:off x="280993" y="4650434"/>
            <a:ext cx="623377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i="1" spc="-130" dirty="0">
                <a:solidFill>
                  <a:srgbClr val="4D4D4D"/>
                </a:solidFill>
                <a:latin typeface="Arial"/>
                <a:cs typeface="Arial"/>
              </a:rPr>
              <a:t>ERP- </a:t>
            </a:r>
            <a:r>
              <a:rPr lang="ru-RU" sz="1600" b="1" i="1" spc="-130" dirty="0">
                <a:solidFill>
                  <a:srgbClr val="4D4D4D"/>
                </a:solidFill>
                <a:latin typeface="Arial"/>
                <a:cs typeface="Arial"/>
              </a:rPr>
              <a:t>Парус - Информационная система медицинской организации</a:t>
            </a:r>
            <a:endParaRPr sz="1600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123" name="Стрелка: вверх-вниз 122">
            <a:extLst>
              <a:ext uri="{FF2B5EF4-FFF2-40B4-BE49-F238E27FC236}">
                <a16:creationId xmlns:a16="http://schemas.microsoft.com/office/drawing/2014/main" id="{1FDC548A-5B2D-4D19-8A41-6019E7F822B4}"/>
              </a:ext>
            </a:extLst>
          </p:cNvPr>
          <p:cNvSpPr/>
          <p:nvPr/>
        </p:nvSpPr>
        <p:spPr bwMode="auto">
          <a:xfrm rot="5400000">
            <a:off x="1891935" y="3987235"/>
            <a:ext cx="144295" cy="746075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24" name="Стрелка: вверх-вниз 123">
            <a:extLst>
              <a:ext uri="{FF2B5EF4-FFF2-40B4-BE49-F238E27FC236}">
                <a16:creationId xmlns:a16="http://schemas.microsoft.com/office/drawing/2014/main" id="{2AA5E493-9493-41B8-AC58-603D26E07EEB}"/>
              </a:ext>
            </a:extLst>
          </p:cNvPr>
          <p:cNvSpPr/>
          <p:nvPr/>
        </p:nvSpPr>
        <p:spPr bwMode="auto">
          <a:xfrm rot="5400000">
            <a:off x="4096153" y="4005823"/>
            <a:ext cx="144295" cy="746075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25" name="Стрелка: вверх-вниз 124">
            <a:extLst>
              <a:ext uri="{FF2B5EF4-FFF2-40B4-BE49-F238E27FC236}">
                <a16:creationId xmlns:a16="http://schemas.microsoft.com/office/drawing/2014/main" id="{38F1DADD-175D-41DC-8196-F5B2E479E2FE}"/>
              </a:ext>
            </a:extLst>
          </p:cNvPr>
          <p:cNvSpPr/>
          <p:nvPr/>
        </p:nvSpPr>
        <p:spPr bwMode="auto">
          <a:xfrm rot="5400000">
            <a:off x="6828416" y="4002109"/>
            <a:ext cx="158725" cy="746075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26" name="Стрелка: вверх-вниз 125">
            <a:extLst>
              <a:ext uri="{FF2B5EF4-FFF2-40B4-BE49-F238E27FC236}">
                <a16:creationId xmlns:a16="http://schemas.microsoft.com/office/drawing/2014/main" id="{77099C04-6829-4FA4-B762-711603542514}"/>
              </a:ext>
            </a:extLst>
          </p:cNvPr>
          <p:cNvSpPr/>
          <p:nvPr/>
        </p:nvSpPr>
        <p:spPr bwMode="auto">
          <a:xfrm>
            <a:off x="909741" y="3728241"/>
            <a:ext cx="243047" cy="365206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27" name="Стрелка: вверх-вниз 126">
            <a:extLst>
              <a:ext uri="{FF2B5EF4-FFF2-40B4-BE49-F238E27FC236}">
                <a16:creationId xmlns:a16="http://schemas.microsoft.com/office/drawing/2014/main" id="{9037DFF3-DFD1-42B9-B0F8-6B5F4CFE7B8A}"/>
              </a:ext>
            </a:extLst>
          </p:cNvPr>
          <p:cNvSpPr/>
          <p:nvPr/>
        </p:nvSpPr>
        <p:spPr bwMode="auto">
          <a:xfrm>
            <a:off x="2965971" y="3722923"/>
            <a:ext cx="243047" cy="365206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28" name="Стрелка: вверх-вниз 127">
            <a:extLst>
              <a:ext uri="{FF2B5EF4-FFF2-40B4-BE49-F238E27FC236}">
                <a16:creationId xmlns:a16="http://schemas.microsoft.com/office/drawing/2014/main" id="{959B7D19-D857-440A-B9C9-05776B78BD46}"/>
              </a:ext>
            </a:extLst>
          </p:cNvPr>
          <p:cNvSpPr/>
          <p:nvPr/>
        </p:nvSpPr>
        <p:spPr bwMode="auto">
          <a:xfrm>
            <a:off x="5456579" y="3708322"/>
            <a:ext cx="243047" cy="365206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29" name="Стрелка: вверх-вниз 128">
            <a:extLst>
              <a:ext uri="{FF2B5EF4-FFF2-40B4-BE49-F238E27FC236}">
                <a16:creationId xmlns:a16="http://schemas.microsoft.com/office/drawing/2014/main" id="{1B5C49D9-0A39-4946-9247-1CE9D5A542FA}"/>
              </a:ext>
            </a:extLst>
          </p:cNvPr>
          <p:cNvSpPr/>
          <p:nvPr/>
        </p:nvSpPr>
        <p:spPr bwMode="auto">
          <a:xfrm>
            <a:off x="7991212" y="3714886"/>
            <a:ext cx="243047" cy="365206"/>
          </a:xfrm>
          <a:prstGeom prst="upDown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30" name="Стрелка: влево-вправо 129">
            <a:extLst>
              <a:ext uri="{FF2B5EF4-FFF2-40B4-BE49-F238E27FC236}">
                <a16:creationId xmlns:a16="http://schemas.microsoft.com/office/drawing/2014/main" id="{9A8B8663-8254-4731-BAFD-EE6811483BFC}"/>
              </a:ext>
            </a:extLst>
          </p:cNvPr>
          <p:cNvSpPr/>
          <p:nvPr/>
        </p:nvSpPr>
        <p:spPr bwMode="auto">
          <a:xfrm>
            <a:off x="3086658" y="2392322"/>
            <a:ext cx="578326" cy="130684"/>
          </a:xfrm>
          <a:prstGeom prst="leftRight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31" name="Стрелка: влево-вправо 130">
            <a:extLst>
              <a:ext uri="{FF2B5EF4-FFF2-40B4-BE49-F238E27FC236}">
                <a16:creationId xmlns:a16="http://schemas.microsoft.com/office/drawing/2014/main" id="{C80EAA39-9D00-443E-AB3B-6AC2A580B296}"/>
              </a:ext>
            </a:extLst>
          </p:cNvPr>
          <p:cNvSpPr/>
          <p:nvPr/>
        </p:nvSpPr>
        <p:spPr bwMode="auto">
          <a:xfrm rot="20384471">
            <a:off x="3127548" y="2845807"/>
            <a:ext cx="578326" cy="130684"/>
          </a:xfrm>
          <a:prstGeom prst="leftRight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33" name="Picture 4" descr="C:\Users\1\Pictures\Организатор клипов (Microsoft)\j0434847.png">
            <a:extLst>
              <a:ext uri="{FF2B5EF4-FFF2-40B4-BE49-F238E27FC236}">
                <a16:creationId xmlns:a16="http://schemas.microsoft.com/office/drawing/2014/main" id="{C039E025-2C91-4D12-9BBC-4B90CF688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78" y="5558447"/>
            <a:ext cx="641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TextBox 31">
            <a:extLst>
              <a:ext uri="{FF2B5EF4-FFF2-40B4-BE49-F238E27FC236}">
                <a16:creationId xmlns:a16="http://schemas.microsoft.com/office/drawing/2014/main" id="{A5D8A99A-9613-43D0-96C0-4F401AFE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163" y="6346437"/>
            <a:ext cx="5982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ФСС</a:t>
            </a:r>
          </a:p>
        </p:txBody>
      </p:sp>
      <p:sp>
        <p:nvSpPr>
          <p:cNvPr id="135" name="object 20">
            <a:extLst>
              <a:ext uri="{FF2B5EF4-FFF2-40B4-BE49-F238E27FC236}">
                <a16:creationId xmlns:a16="http://schemas.microsoft.com/office/drawing/2014/main" id="{AB4BB1E6-36E0-4A37-985B-C93A64F0EB27}"/>
              </a:ext>
            </a:extLst>
          </p:cNvPr>
          <p:cNvSpPr/>
          <p:nvPr/>
        </p:nvSpPr>
        <p:spPr>
          <a:xfrm>
            <a:off x="3228898" y="4996990"/>
            <a:ext cx="308653" cy="568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01320B1A-4018-42B7-82A0-16DFC316BBEA}"/>
              </a:ext>
            </a:extLst>
          </p:cNvPr>
          <p:cNvSpPr/>
          <p:nvPr/>
        </p:nvSpPr>
        <p:spPr>
          <a:xfrm>
            <a:off x="4965803" y="4982349"/>
            <a:ext cx="308653" cy="568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8" name="object 20">
            <a:extLst>
              <a:ext uri="{FF2B5EF4-FFF2-40B4-BE49-F238E27FC236}">
                <a16:creationId xmlns:a16="http://schemas.microsoft.com/office/drawing/2014/main" id="{43625152-0B25-4F0A-A899-3448B5DEC084}"/>
              </a:ext>
            </a:extLst>
          </p:cNvPr>
          <p:cNvSpPr/>
          <p:nvPr/>
        </p:nvSpPr>
        <p:spPr>
          <a:xfrm>
            <a:off x="6753451" y="4994481"/>
            <a:ext cx="308653" cy="568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9" name="Стрелка: влево-вправо 138">
            <a:extLst>
              <a:ext uri="{FF2B5EF4-FFF2-40B4-BE49-F238E27FC236}">
                <a16:creationId xmlns:a16="http://schemas.microsoft.com/office/drawing/2014/main" id="{6BE7FEF2-B88F-408C-864E-DACA158EF27D}"/>
              </a:ext>
            </a:extLst>
          </p:cNvPr>
          <p:cNvSpPr/>
          <p:nvPr/>
        </p:nvSpPr>
        <p:spPr bwMode="auto">
          <a:xfrm rot="1631160">
            <a:off x="5961110" y="2785921"/>
            <a:ext cx="699775" cy="130684"/>
          </a:xfrm>
          <a:prstGeom prst="leftRight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40" name="Стрелка: влево-вправо 139">
            <a:extLst>
              <a:ext uri="{FF2B5EF4-FFF2-40B4-BE49-F238E27FC236}">
                <a16:creationId xmlns:a16="http://schemas.microsoft.com/office/drawing/2014/main" id="{8F9A81E5-D951-41AD-98FF-65D1B0208BD7}"/>
              </a:ext>
            </a:extLst>
          </p:cNvPr>
          <p:cNvSpPr/>
          <p:nvPr/>
        </p:nvSpPr>
        <p:spPr bwMode="auto">
          <a:xfrm>
            <a:off x="5991247" y="2354370"/>
            <a:ext cx="636159" cy="130684"/>
          </a:xfrm>
          <a:prstGeom prst="leftRightArrow">
            <a:avLst/>
          </a:prstGeom>
          <a:solidFill>
            <a:schemeClr val="accent1">
              <a:lumMod val="75000"/>
              <a:alpha val="39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ru-RU">
              <a:latin typeface="Arial" charset="0"/>
            </a:endParaRPr>
          </a:p>
        </p:txBody>
      </p:sp>
      <p:sp>
        <p:nvSpPr>
          <p:cNvPr id="141" name="object 20">
            <a:extLst>
              <a:ext uri="{FF2B5EF4-FFF2-40B4-BE49-F238E27FC236}">
                <a16:creationId xmlns:a16="http://schemas.microsoft.com/office/drawing/2014/main" id="{C09EDEE8-9AEB-4C78-8514-1791FE973407}"/>
              </a:ext>
            </a:extLst>
          </p:cNvPr>
          <p:cNvSpPr/>
          <p:nvPr/>
        </p:nvSpPr>
        <p:spPr>
          <a:xfrm>
            <a:off x="1319034" y="5003938"/>
            <a:ext cx="308653" cy="568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F73417B7-DB63-4584-A069-AE55295E2DC5}"/>
              </a:ext>
            </a:extLst>
          </p:cNvPr>
          <p:cNvSpPr txBox="1">
            <a:spLocks/>
          </p:cNvSpPr>
          <p:nvPr/>
        </p:nvSpPr>
        <p:spPr bwMode="auto">
          <a:xfrm>
            <a:off x="630925" y="294874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Структура МИС и </a:t>
            </a:r>
            <a:r>
              <a:rPr lang="en-US" sz="1800" b="1" dirty="0">
                <a:solidFill>
                  <a:srgbClr val="003C69"/>
                </a:solidFill>
                <a:latin typeface="Cambria" pitchFamily="18" charset="0"/>
              </a:rPr>
              <a:t>ERP</a:t>
            </a: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 – решений на платформе Парус</a:t>
            </a:r>
          </a:p>
        </p:txBody>
      </p:sp>
    </p:spTree>
    <p:extLst>
      <p:ext uri="{BB962C8B-B14F-4D97-AF65-F5344CB8AC3E}">
        <p14:creationId xmlns:p14="http://schemas.microsoft.com/office/powerpoint/2010/main" val="30935659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457200" y="196581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Взаимодействие МИС Парус</a:t>
            </a:r>
          </a:p>
          <a:p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с внутренними и внешними информационными системами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98C431F-A4B6-48C2-B36E-A21A40C4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303338"/>
            <a:ext cx="9121775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/>
            </a:glow>
            <a:outerShdw dir="1200000"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946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457200" y="274638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Возможности МИС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90CA3D5-3096-4FA0-A543-DD91158766B7}"/>
              </a:ext>
            </a:extLst>
          </p:cNvPr>
          <p:cNvGrpSpPr/>
          <p:nvPr/>
        </p:nvGrpSpPr>
        <p:grpSpPr>
          <a:xfrm>
            <a:off x="405292" y="1164454"/>
            <a:ext cx="7771717" cy="4730343"/>
            <a:chOff x="77565" y="2372015"/>
            <a:chExt cx="15543434" cy="765547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599829C5-96A1-4356-82FA-88DE4EFC7FB9}"/>
                </a:ext>
              </a:extLst>
            </p:cNvPr>
            <p:cNvSpPr/>
            <p:nvPr/>
          </p:nvSpPr>
          <p:spPr>
            <a:xfrm>
              <a:off x="6368591" y="8290242"/>
              <a:ext cx="9068436" cy="0"/>
            </a:xfrm>
            <a:custGeom>
              <a:avLst/>
              <a:gdLst/>
              <a:ahLst/>
              <a:cxnLst/>
              <a:rect l="l" t="t" r="r" b="b"/>
              <a:pathLst>
                <a:path w="9068435">
                  <a:moveTo>
                    <a:pt x="0" y="0"/>
                  </a:moveTo>
                  <a:lnTo>
                    <a:pt x="9067946" y="0"/>
                  </a:lnTo>
                </a:path>
              </a:pathLst>
            </a:custGeom>
            <a:ln w="9525">
              <a:solidFill>
                <a:srgbClr val="244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A9F9F120-4637-4175-9EE5-1D88B1FEEC58}"/>
                </a:ext>
              </a:extLst>
            </p:cNvPr>
            <p:cNvSpPr/>
            <p:nvPr/>
          </p:nvSpPr>
          <p:spPr>
            <a:xfrm>
              <a:off x="6368591" y="9250372"/>
              <a:ext cx="9068436" cy="0"/>
            </a:xfrm>
            <a:custGeom>
              <a:avLst/>
              <a:gdLst/>
              <a:ahLst/>
              <a:cxnLst/>
              <a:rect l="l" t="t" r="r" b="b"/>
              <a:pathLst>
                <a:path w="9068435">
                  <a:moveTo>
                    <a:pt x="0" y="0"/>
                  </a:moveTo>
                  <a:lnTo>
                    <a:pt x="9067946" y="0"/>
                  </a:lnTo>
                </a:path>
              </a:pathLst>
            </a:custGeom>
            <a:ln w="9525">
              <a:solidFill>
                <a:srgbClr val="244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AB77D2B2-9B49-490C-9E35-3849DA2F7DF7}"/>
                </a:ext>
              </a:extLst>
            </p:cNvPr>
            <p:cNvSpPr/>
            <p:nvPr/>
          </p:nvSpPr>
          <p:spPr>
            <a:xfrm>
              <a:off x="5697429" y="2372015"/>
              <a:ext cx="0" cy="7553959"/>
            </a:xfrm>
            <a:custGeom>
              <a:avLst/>
              <a:gdLst/>
              <a:ahLst/>
              <a:cxnLst/>
              <a:rect l="l" t="t" r="r" b="b"/>
              <a:pathLst>
                <a:path h="7553959">
                  <a:moveTo>
                    <a:pt x="0" y="7553423"/>
                  </a:moveTo>
                  <a:lnTo>
                    <a:pt x="0" y="0"/>
                  </a:lnTo>
                </a:path>
              </a:pathLst>
            </a:custGeom>
            <a:ln w="9523">
              <a:solidFill>
                <a:srgbClr val="244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D09D189-2BEF-4EA2-903F-0D2086A56283}"/>
                </a:ext>
              </a:extLst>
            </p:cNvPr>
            <p:cNvSpPr/>
            <p:nvPr/>
          </p:nvSpPr>
          <p:spPr>
            <a:xfrm>
              <a:off x="6368591" y="4036605"/>
              <a:ext cx="9068436" cy="0"/>
            </a:xfrm>
            <a:custGeom>
              <a:avLst/>
              <a:gdLst/>
              <a:ahLst/>
              <a:cxnLst/>
              <a:rect l="l" t="t" r="r" b="b"/>
              <a:pathLst>
                <a:path w="9068435">
                  <a:moveTo>
                    <a:pt x="0" y="0"/>
                  </a:moveTo>
                  <a:lnTo>
                    <a:pt x="9067946" y="0"/>
                  </a:lnTo>
                </a:path>
              </a:pathLst>
            </a:custGeom>
            <a:ln w="9525">
              <a:solidFill>
                <a:srgbClr val="244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32BB37B-363A-44EC-A558-2519C5EE1884}"/>
                </a:ext>
              </a:extLst>
            </p:cNvPr>
            <p:cNvSpPr/>
            <p:nvPr/>
          </p:nvSpPr>
          <p:spPr>
            <a:xfrm>
              <a:off x="6368591" y="4949604"/>
              <a:ext cx="9068436" cy="0"/>
            </a:xfrm>
            <a:custGeom>
              <a:avLst/>
              <a:gdLst/>
              <a:ahLst/>
              <a:cxnLst/>
              <a:rect l="l" t="t" r="r" b="b"/>
              <a:pathLst>
                <a:path w="9068435">
                  <a:moveTo>
                    <a:pt x="0" y="0"/>
                  </a:moveTo>
                  <a:lnTo>
                    <a:pt x="9067946" y="0"/>
                  </a:lnTo>
                </a:path>
              </a:pathLst>
            </a:custGeom>
            <a:ln w="9525">
              <a:solidFill>
                <a:srgbClr val="244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007F97D-9960-40D5-AFFB-134BF22C098C}"/>
                </a:ext>
              </a:extLst>
            </p:cNvPr>
            <p:cNvSpPr/>
            <p:nvPr/>
          </p:nvSpPr>
          <p:spPr>
            <a:xfrm>
              <a:off x="6368591" y="6278967"/>
              <a:ext cx="9068436" cy="0"/>
            </a:xfrm>
            <a:custGeom>
              <a:avLst/>
              <a:gdLst/>
              <a:ahLst/>
              <a:cxnLst/>
              <a:rect l="l" t="t" r="r" b="b"/>
              <a:pathLst>
                <a:path w="9068435">
                  <a:moveTo>
                    <a:pt x="0" y="0"/>
                  </a:moveTo>
                  <a:lnTo>
                    <a:pt x="9067946" y="0"/>
                  </a:lnTo>
                </a:path>
              </a:pathLst>
            </a:custGeom>
            <a:ln w="9525">
              <a:solidFill>
                <a:srgbClr val="244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83FEC11-080F-403E-BAF5-292F04E23AB4}"/>
                </a:ext>
              </a:extLst>
            </p:cNvPr>
            <p:cNvSpPr/>
            <p:nvPr/>
          </p:nvSpPr>
          <p:spPr>
            <a:xfrm>
              <a:off x="6368591" y="7233596"/>
              <a:ext cx="9068436" cy="0"/>
            </a:xfrm>
            <a:custGeom>
              <a:avLst/>
              <a:gdLst/>
              <a:ahLst/>
              <a:cxnLst/>
              <a:rect l="l" t="t" r="r" b="b"/>
              <a:pathLst>
                <a:path w="9068435">
                  <a:moveTo>
                    <a:pt x="0" y="0"/>
                  </a:moveTo>
                  <a:lnTo>
                    <a:pt x="9067946" y="0"/>
                  </a:lnTo>
                </a:path>
              </a:pathLst>
            </a:custGeom>
            <a:ln w="9525">
              <a:solidFill>
                <a:srgbClr val="2442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3">
              <a:extLst>
                <a:ext uri="{FF2B5EF4-FFF2-40B4-BE49-F238E27FC236}">
                  <a16:creationId xmlns:a16="http://schemas.microsoft.com/office/drawing/2014/main" id="{1A4A4A20-B0F1-4A6B-AFCD-DA484589FA2F}"/>
                </a:ext>
              </a:extLst>
            </p:cNvPr>
            <p:cNvGrpSpPr/>
            <p:nvPr/>
          </p:nvGrpSpPr>
          <p:grpSpPr>
            <a:xfrm>
              <a:off x="3918295" y="2941989"/>
              <a:ext cx="633730" cy="120650"/>
              <a:chOff x="3918295" y="2941989"/>
              <a:chExt cx="633730" cy="120650"/>
            </a:xfrm>
          </p:grpSpPr>
          <p:sp>
            <p:nvSpPr>
              <p:cNvPr id="49" name="object 14">
                <a:extLst>
                  <a:ext uri="{FF2B5EF4-FFF2-40B4-BE49-F238E27FC236}">
                    <a16:creationId xmlns:a16="http://schemas.microsoft.com/office/drawing/2014/main" id="{7A5CD090-225D-4EC2-B631-5001A6A0E4C0}"/>
                  </a:ext>
                </a:extLst>
              </p:cNvPr>
              <p:cNvSpPr/>
              <p:nvPr/>
            </p:nvSpPr>
            <p:spPr>
              <a:xfrm>
                <a:off x="3918295" y="2941989"/>
                <a:ext cx="135788" cy="12025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5">
                <a:extLst>
                  <a:ext uri="{FF2B5EF4-FFF2-40B4-BE49-F238E27FC236}">
                    <a16:creationId xmlns:a16="http://schemas.microsoft.com/office/drawing/2014/main" id="{ADEFA889-3791-47B9-9E71-4C21E7140872}"/>
                  </a:ext>
                </a:extLst>
              </p:cNvPr>
              <p:cNvSpPr/>
              <p:nvPr/>
            </p:nvSpPr>
            <p:spPr>
              <a:xfrm>
                <a:off x="4084258" y="2941989"/>
                <a:ext cx="135788" cy="12025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16">
                <a:extLst>
                  <a:ext uri="{FF2B5EF4-FFF2-40B4-BE49-F238E27FC236}">
                    <a16:creationId xmlns:a16="http://schemas.microsoft.com/office/drawing/2014/main" id="{EBD0A990-98E1-45A6-8E59-A3C4464B2B3B}"/>
                  </a:ext>
                </a:extLst>
              </p:cNvPr>
              <p:cNvSpPr/>
              <p:nvPr/>
            </p:nvSpPr>
            <p:spPr>
              <a:xfrm>
                <a:off x="4250222" y="2941989"/>
                <a:ext cx="135788" cy="12025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17">
                <a:extLst>
                  <a:ext uri="{FF2B5EF4-FFF2-40B4-BE49-F238E27FC236}">
                    <a16:creationId xmlns:a16="http://schemas.microsoft.com/office/drawing/2014/main" id="{5B76DC33-9B6A-4ADA-8377-23D18C647939}"/>
                  </a:ext>
                </a:extLst>
              </p:cNvPr>
              <p:cNvSpPr/>
              <p:nvPr/>
            </p:nvSpPr>
            <p:spPr>
              <a:xfrm>
                <a:off x="4416186" y="2941989"/>
                <a:ext cx="135788" cy="12025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18">
              <a:extLst>
                <a:ext uri="{FF2B5EF4-FFF2-40B4-BE49-F238E27FC236}">
                  <a16:creationId xmlns:a16="http://schemas.microsoft.com/office/drawing/2014/main" id="{D6255FB9-64F9-4E7C-B85B-B8235812F5BD}"/>
                </a:ext>
              </a:extLst>
            </p:cNvPr>
            <p:cNvGrpSpPr/>
            <p:nvPr/>
          </p:nvGrpSpPr>
          <p:grpSpPr>
            <a:xfrm>
              <a:off x="3641478" y="2551176"/>
              <a:ext cx="1155825" cy="962025"/>
              <a:chOff x="3641478" y="2551176"/>
              <a:chExt cx="1155825" cy="962025"/>
            </a:xfrm>
          </p:grpSpPr>
          <p:sp>
            <p:nvSpPr>
              <p:cNvPr id="47" name="object 19">
                <a:extLst>
                  <a:ext uri="{FF2B5EF4-FFF2-40B4-BE49-F238E27FC236}">
                    <a16:creationId xmlns:a16="http://schemas.microsoft.com/office/drawing/2014/main" id="{B9E897C8-2677-43E3-BA98-54072F00643F}"/>
                  </a:ext>
                </a:extLst>
              </p:cNvPr>
              <p:cNvSpPr/>
              <p:nvPr/>
            </p:nvSpPr>
            <p:spPr>
              <a:xfrm>
                <a:off x="3641478" y="2551176"/>
                <a:ext cx="1155825" cy="962025"/>
              </a:xfrm>
              <a:custGeom>
                <a:avLst/>
                <a:gdLst/>
                <a:ahLst/>
                <a:cxnLst/>
                <a:rect l="l" t="t" r="r" b="b"/>
                <a:pathLst>
                  <a:path w="875664" h="962025">
                    <a:moveTo>
                      <a:pt x="611047" y="172859"/>
                    </a:moveTo>
                    <a:lnTo>
                      <a:pt x="604850" y="126911"/>
                    </a:lnTo>
                    <a:lnTo>
                      <a:pt x="587349" y="85623"/>
                    </a:lnTo>
                    <a:lnTo>
                      <a:pt x="580872" y="77279"/>
                    </a:lnTo>
                    <a:lnTo>
                      <a:pt x="580872" y="172859"/>
                    </a:lnTo>
                    <a:lnTo>
                      <a:pt x="573570" y="218020"/>
                    </a:lnTo>
                    <a:lnTo>
                      <a:pt x="553224" y="257213"/>
                    </a:lnTo>
                    <a:lnTo>
                      <a:pt x="522211" y="288124"/>
                    </a:lnTo>
                    <a:lnTo>
                      <a:pt x="482854" y="308381"/>
                    </a:lnTo>
                    <a:lnTo>
                      <a:pt x="437540" y="315658"/>
                    </a:lnTo>
                    <a:lnTo>
                      <a:pt x="392214" y="308381"/>
                    </a:lnTo>
                    <a:lnTo>
                      <a:pt x="352869" y="288124"/>
                    </a:lnTo>
                    <a:lnTo>
                      <a:pt x="321843" y="257213"/>
                    </a:lnTo>
                    <a:lnTo>
                      <a:pt x="301510" y="218020"/>
                    </a:lnTo>
                    <a:lnTo>
                      <a:pt x="294208" y="172859"/>
                    </a:lnTo>
                    <a:lnTo>
                      <a:pt x="301510" y="127711"/>
                    </a:lnTo>
                    <a:lnTo>
                      <a:pt x="321843" y="88506"/>
                    </a:lnTo>
                    <a:lnTo>
                      <a:pt x="352869" y="57594"/>
                    </a:lnTo>
                    <a:lnTo>
                      <a:pt x="392214" y="37338"/>
                    </a:lnTo>
                    <a:lnTo>
                      <a:pt x="437540" y="30060"/>
                    </a:lnTo>
                    <a:lnTo>
                      <a:pt x="482854" y="37338"/>
                    </a:lnTo>
                    <a:lnTo>
                      <a:pt x="522211" y="57594"/>
                    </a:lnTo>
                    <a:lnTo>
                      <a:pt x="553224" y="88506"/>
                    </a:lnTo>
                    <a:lnTo>
                      <a:pt x="573570" y="127711"/>
                    </a:lnTo>
                    <a:lnTo>
                      <a:pt x="580872" y="172859"/>
                    </a:lnTo>
                    <a:lnTo>
                      <a:pt x="580872" y="77279"/>
                    </a:lnTo>
                    <a:lnTo>
                      <a:pt x="560222" y="50634"/>
                    </a:lnTo>
                    <a:lnTo>
                      <a:pt x="533488" y="30060"/>
                    </a:lnTo>
                    <a:lnTo>
                      <a:pt x="525094" y="23596"/>
                    </a:lnTo>
                    <a:lnTo>
                      <a:pt x="483654" y="6172"/>
                    </a:lnTo>
                    <a:lnTo>
                      <a:pt x="437540" y="0"/>
                    </a:lnTo>
                    <a:lnTo>
                      <a:pt x="391414" y="6172"/>
                    </a:lnTo>
                    <a:lnTo>
                      <a:pt x="349973" y="23596"/>
                    </a:lnTo>
                    <a:lnTo>
                      <a:pt x="314858" y="50634"/>
                    </a:lnTo>
                    <a:lnTo>
                      <a:pt x="287718" y="85623"/>
                    </a:lnTo>
                    <a:lnTo>
                      <a:pt x="270230" y="126911"/>
                    </a:lnTo>
                    <a:lnTo>
                      <a:pt x="264033" y="172859"/>
                    </a:lnTo>
                    <a:lnTo>
                      <a:pt x="270230" y="218808"/>
                    </a:lnTo>
                    <a:lnTo>
                      <a:pt x="287718" y="260096"/>
                    </a:lnTo>
                    <a:lnTo>
                      <a:pt x="314858" y="295084"/>
                    </a:lnTo>
                    <a:lnTo>
                      <a:pt x="349973" y="322122"/>
                    </a:lnTo>
                    <a:lnTo>
                      <a:pt x="391414" y="339547"/>
                    </a:lnTo>
                    <a:lnTo>
                      <a:pt x="437540" y="345719"/>
                    </a:lnTo>
                    <a:lnTo>
                      <a:pt x="483654" y="339547"/>
                    </a:lnTo>
                    <a:lnTo>
                      <a:pt x="525094" y="322122"/>
                    </a:lnTo>
                    <a:lnTo>
                      <a:pt x="533488" y="315658"/>
                    </a:lnTo>
                    <a:lnTo>
                      <a:pt x="560222" y="295084"/>
                    </a:lnTo>
                    <a:lnTo>
                      <a:pt x="587349" y="260096"/>
                    </a:lnTo>
                    <a:lnTo>
                      <a:pt x="604850" y="218808"/>
                    </a:lnTo>
                    <a:lnTo>
                      <a:pt x="611047" y="172859"/>
                    </a:lnTo>
                    <a:close/>
                  </a:path>
                  <a:path w="875664" h="962025">
                    <a:moveTo>
                      <a:pt x="875080" y="946988"/>
                    </a:moveTo>
                    <a:lnTo>
                      <a:pt x="872820" y="931964"/>
                    </a:lnTo>
                    <a:lnTo>
                      <a:pt x="871169" y="920978"/>
                    </a:lnTo>
                    <a:lnTo>
                      <a:pt x="860272" y="897851"/>
                    </a:lnTo>
                    <a:lnTo>
                      <a:pt x="843572" y="878814"/>
                    </a:lnTo>
                    <a:lnTo>
                      <a:pt x="822274" y="865073"/>
                    </a:lnTo>
                    <a:lnTo>
                      <a:pt x="822274" y="857554"/>
                    </a:lnTo>
                    <a:lnTo>
                      <a:pt x="822274" y="345719"/>
                    </a:lnTo>
                    <a:lnTo>
                      <a:pt x="853198" y="345719"/>
                    </a:lnTo>
                    <a:lnTo>
                      <a:pt x="859993" y="338963"/>
                    </a:lnTo>
                    <a:lnTo>
                      <a:pt x="859993" y="322427"/>
                    </a:lnTo>
                    <a:lnTo>
                      <a:pt x="853198" y="315658"/>
                    </a:lnTo>
                    <a:lnTo>
                      <a:pt x="784555" y="315658"/>
                    </a:lnTo>
                    <a:lnTo>
                      <a:pt x="778598" y="286473"/>
                    </a:lnTo>
                    <a:lnTo>
                      <a:pt x="762393" y="262585"/>
                    </a:lnTo>
                    <a:lnTo>
                      <a:pt x="738403" y="246430"/>
                    </a:lnTo>
                    <a:lnTo>
                      <a:pt x="709117" y="240499"/>
                    </a:lnTo>
                    <a:lnTo>
                      <a:pt x="629907" y="240499"/>
                    </a:lnTo>
                    <a:lnTo>
                      <a:pt x="626935" y="248259"/>
                    </a:lnTo>
                    <a:lnTo>
                      <a:pt x="623684" y="255816"/>
                    </a:lnTo>
                    <a:lnTo>
                      <a:pt x="620141" y="263232"/>
                    </a:lnTo>
                    <a:lnTo>
                      <a:pt x="616318" y="270560"/>
                    </a:lnTo>
                    <a:lnTo>
                      <a:pt x="709117" y="270560"/>
                    </a:lnTo>
                    <a:lnTo>
                      <a:pt x="726694" y="274129"/>
                    </a:lnTo>
                    <a:lnTo>
                      <a:pt x="741083" y="283819"/>
                    </a:lnTo>
                    <a:lnTo>
                      <a:pt x="750798" y="298157"/>
                    </a:lnTo>
                    <a:lnTo>
                      <a:pt x="754380" y="315658"/>
                    </a:lnTo>
                    <a:lnTo>
                      <a:pt x="582371" y="315658"/>
                    </a:lnTo>
                    <a:lnTo>
                      <a:pt x="573620" y="323951"/>
                    </a:lnTo>
                    <a:lnTo>
                      <a:pt x="564362" y="331825"/>
                    </a:lnTo>
                    <a:lnTo>
                      <a:pt x="554685" y="339128"/>
                    </a:lnTo>
                    <a:lnTo>
                      <a:pt x="544652" y="345719"/>
                    </a:lnTo>
                    <a:lnTo>
                      <a:pt x="792099" y="345719"/>
                    </a:lnTo>
                    <a:lnTo>
                      <a:pt x="792099" y="857554"/>
                    </a:lnTo>
                    <a:lnTo>
                      <a:pt x="789825" y="857554"/>
                    </a:lnTo>
                    <a:lnTo>
                      <a:pt x="786815" y="856805"/>
                    </a:lnTo>
                    <a:lnTo>
                      <a:pt x="595960" y="856805"/>
                    </a:lnTo>
                    <a:lnTo>
                      <a:pt x="595960" y="886866"/>
                    </a:lnTo>
                    <a:lnTo>
                      <a:pt x="784555" y="886866"/>
                    </a:lnTo>
                    <a:lnTo>
                      <a:pt x="804557" y="890320"/>
                    </a:lnTo>
                    <a:lnTo>
                      <a:pt x="821804" y="899833"/>
                    </a:lnTo>
                    <a:lnTo>
                      <a:pt x="834936" y="914133"/>
                    </a:lnTo>
                    <a:lnTo>
                      <a:pt x="842632" y="931964"/>
                    </a:lnTo>
                    <a:lnTo>
                      <a:pt x="565785" y="931964"/>
                    </a:lnTo>
                    <a:lnTo>
                      <a:pt x="565785" y="729030"/>
                    </a:lnTo>
                    <a:lnTo>
                      <a:pt x="555713" y="679259"/>
                    </a:lnTo>
                    <a:lnTo>
                      <a:pt x="535609" y="649541"/>
                    </a:lnTo>
                    <a:lnTo>
                      <a:pt x="535609" y="729030"/>
                    </a:lnTo>
                    <a:lnTo>
                      <a:pt x="535609" y="931964"/>
                    </a:lnTo>
                    <a:lnTo>
                      <a:pt x="339471" y="931964"/>
                    </a:lnTo>
                    <a:lnTo>
                      <a:pt x="339471" y="729030"/>
                    </a:lnTo>
                    <a:lnTo>
                      <a:pt x="347154" y="690930"/>
                    </a:lnTo>
                    <a:lnTo>
                      <a:pt x="368134" y="659892"/>
                    </a:lnTo>
                    <a:lnTo>
                      <a:pt x="399300" y="638987"/>
                    </a:lnTo>
                    <a:lnTo>
                      <a:pt x="437540" y="631329"/>
                    </a:lnTo>
                    <a:lnTo>
                      <a:pt x="475780" y="638987"/>
                    </a:lnTo>
                    <a:lnTo>
                      <a:pt x="506933" y="659892"/>
                    </a:lnTo>
                    <a:lnTo>
                      <a:pt x="527926" y="690930"/>
                    </a:lnTo>
                    <a:lnTo>
                      <a:pt x="535609" y="729030"/>
                    </a:lnTo>
                    <a:lnTo>
                      <a:pt x="535609" y="649541"/>
                    </a:lnTo>
                    <a:lnTo>
                      <a:pt x="528256" y="638657"/>
                    </a:lnTo>
                    <a:lnTo>
                      <a:pt x="517334" y="631329"/>
                    </a:lnTo>
                    <a:lnTo>
                      <a:pt x="487489" y="611289"/>
                    </a:lnTo>
                    <a:lnTo>
                      <a:pt x="437540" y="601268"/>
                    </a:lnTo>
                    <a:lnTo>
                      <a:pt x="387578" y="611289"/>
                    </a:lnTo>
                    <a:lnTo>
                      <a:pt x="346824" y="638657"/>
                    </a:lnTo>
                    <a:lnTo>
                      <a:pt x="319354" y="679259"/>
                    </a:lnTo>
                    <a:lnTo>
                      <a:pt x="309295" y="729030"/>
                    </a:lnTo>
                    <a:lnTo>
                      <a:pt x="309295" y="931964"/>
                    </a:lnTo>
                    <a:lnTo>
                      <a:pt x="32435" y="931964"/>
                    </a:lnTo>
                    <a:lnTo>
                      <a:pt x="40449" y="914133"/>
                    </a:lnTo>
                    <a:lnTo>
                      <a:pt x="53555" y="899833"/>
                    </a:lnTo>
                    <a:lnTo>
                      <a:pt x="70624" y="890320"/>
                    </a:lnTo>
                    <a:lnTo>
                      <a:pt x="90525" y="886866"/>
                    </a:lnTo>
                    <a:lnTo>
                      <a:pt x="279120" y="886866"/>
                    </a:lnTo>
                    <a:lnTo>
                      <a:pt x="279120" y="857554"/>
                    </a:lnTo>
                    <a:lnTo>
                      <a:pt x="279120" y="856805"/>
                    </a:lnTo>
                    <a:lnTo>
                      <a:pt x="85242" y="856805"/>
                    </a:lnTo>
                    <a:lnTo>
                      <a:pt x="82981" y="857554"/>
                    </a:lnTo>
                    <a:lnTo>
                      <a:pt x="82981" y="345719"/>
                    </a:lnTo>
                    <a:lnTo>
                      <a:pt x="331165" y="345719"/>
                    </a:lnTo>
                    <a:lnTo>
                      <a:pt x="321132" y="339128"/>
                    </a:lnTo>
                    <a:lnTo>
                      <a:pt x="311454" y="331825"/>
                    </a:lnTo>
                    <a:lnTo>
                      <a:pt x="302209" y="323951"/>
                    </a:lnTo>
                    <a:lnTo>
                      <a:pt x="293446" y="315658"/>
                    </a:lnTo>
                    <a:lnTo>
                      <a:pt x="120700" y="315658"/>
                    </a:lnTo>
                    <a:lnTo>
                      <a:pt x="124269" y="298157"/>
                    </a:lnTo>
                    <a:lnTo>
                      <a:pt x="133997" y="283819"/>
                    </a:lnTo>
                    <a:lnTo>
                      <a:pt x="148386" y="274129"/>
                    </a:lnTo>
                    <a:lnTo>
                      <a:pt x="165963" y="270560"/>
                    </a:lnTo>
                    <a:lnTo>
                      <a:pt x="258749" y="270560"/>
                    </a:lnTo>
                    <a:lnTo>
                      <a:pt x="254927" y="263232"/>
                    </a:lnTo>
                    <a:lnTo>
                      <a:pt x="251396" y="255816"/>
                    </a:lnTo>
                    <a:lnTo>
                      <a:pt x="248145" y="248259"/>
                    </a:lnTo>
                    <a:lnTo>
                      <a:pt x="245173" y="240499"/>
                    </a:lnTo>
                    <a:lnTo>
                      <a:pt x="165963" y="240499"/>
                    </a:lnTo>
                    <a:lnTo>
                      <a:pt x="136664" y="246430"/>
                    </a:lnTo>
                    <a:lnTo>
                      <a:pt x="112687" y="262585"/>
                    </a:lnTo>
                    <a:lnTo>
                      <a:pt x="96469" y="286473"/>
                    </a:lnTo>
                    <a:lnTo>
                      <a:pt x="90525" y="315658"/>
                    </a:lnTo>
                    <a:lnTo>
                      <a:pt x="21869" y="315658"/>
                    </a:lnTo>
                    <a:lnTo>
                      <a:pt x="15087" y="322427"/>
                    </a:lnTo>
                    <a:lnTo>
                      <a:pt x="15087" y="338963"/>
                    </a:lnTo>
                    <a:lnTo>
                      <a:pt x="21869" y="345719"/>
                    </a:lnTo>
                    <a:lnTo>
                      <a:pt x="52806" y="345719"/>
                    </a:lnTo>
                    <a:lnTo>
                      <a:pt x="52806" y="865073"/>
                    </a:lnTo>
                    <a:lnTo>
                      <a:pt x="31508" y="878814"/>
                    </a:lnTo>
                    <a:lnTo>
                      <a:pt x="14795" y="897851"/>
                    </a:lnTo>
                    <a:lnTo>
                      <a:pt x="3898" y="920978"/>
                    </a:lnTo>
                    <a:lnTo>
                      <a:pt x="0" y="946988"/>
                    </a:lnTo>
                    <a:lnTo>
                      <a:pt x="0" y="955255"/>
                    </a:lnTo>
                    <a:lnTo>
                      <a:pt x="6781" y="962025"/>
                    </a:lnTo>
                    <a:lnTo>
                      <a:pt x="868286" y="962025"/>
                    </a:lnTo>
                    <a:lnTo>
                      <a:pt x="875080" y="955255"/>
                    </a:lnTo>
                    <a:lnTo>
                      <a:pt x="875080" y="946988"/>
                    </a:lnTo>
                    <a:close/>
                  </a:path>
                </a:pathLst>
              </a:custGeom>
              <a:solidFill>
                <a:srgbClr val="24425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20">
                <a:extLst>
                  <a:ext uri="{FF2B5EF4-FFF2-40B4-BE49-F238E27FC236}">
                    <a16:creationId xmlns:a16="http://schemas.microsoft.com/office/drawing/2014/main" id="{E3F2E26B-D2AC-4115-BBC6-491F706545A7}"/>
                  </a:ext>
                </a:extLst>
              </p:cNvPr>
              <p:cNvSpPr/>
              <p:nvPr/>
            </p:nvSpPr>
            <p:spPr>
              <a:xfrm>
                <a:off x="4129521" y="2618808"/>
                <a:ext cx="211226" cy="21044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680AF513-B55F-4BD5-9699-BCAB8EEE69D4}"/>
                </a:ext>
              </a:extLst>
            </p:cNvPr>
            <p:cNvSpPr/>
            <p:nvPr/>
          </p:nvSpPr>
          <p:spPr>
            <a:xfrm>
              <a:off x="4105290" y="4940694"/>
              <a:ext cx="256540" cy="256540"/>
            </a:xfrm>
            <a:custGeom>
              <a:avLst/>
              <a:gdLst/>
              <a:ahLst/>
              <a:cxnLst/>
              <a:rect l="l" t="t" r="r" b="b"/>
              <a:pathLst>
                <a:path w="256539" h="256539">
                  <a:moveTo>
                    <a:pt x="185202" y="256540"/>
                  </a:moveTo>
                  <a:lnTo>
                    <a:pt x="71337" y="256540"/>
                  </a:lnTo>
                  <a:lnTo>
                    <a:pt x="64135" y="249337"/>
                  </a:lnTo>
                  <a:lnTo>
                    <a:pt x="64135" y="192405"/>
                  </a:lnTo>
                  <a:lnTo>
                    <a:pt x="7202" y="192405"/>
                  </a:lnTo>
                  <a:lnTo>
                    <a:pt x="0" y="185202"/>
                  </a:lnTo>
                  <a:lnTo>
                    <a:pt x="0" y="71337"/>
                  </a:lnTo>
                  <a:lnTo>
                    <a:pt x="7202" y="64135"/>
                  </a:lnTo>
                  <a:lnTo>
                    <a:pt x="64135" y="64135"/>
                  </a:lnTo>
                  <a:lnTo>
                    <a:pt x="64135" y="7202"/>
                  </a:lnTo>
                  <a:lnTo>
                    <a:pt x="71337" y="0"/>
                  </a:lnTo>
                  <a:lnTo>
                    <a:pt x="185202" y="0"/>
                  </a:lnTo>
                  <a:lnTo>
                    <a:pt x="192405" y="7202"/>
                  </a:lnTo>
                  <a:lnTo>
                    <a:pt x="192405" y="32067"/>
                  </a:lnTo>
                  <a:lnTo>
                    <a:pt x="96202" y="32067"/>
                  </a:lnTo>
                  <a:lnTo>
                    <a:pt x="96202" y="89000"/>
                  </a:lnTo>
                  <a:lnTo>
                    <a:pt x="89000" y="96202"/>
                  </a:lnTo>
                  <a:lnTo>
                    <a:pt x="32067" y="96202"/>
                  </a:lnTo>
                  <a:lnTo>
                    <a:pt x="32067" y="160337"/>
                  </a:lnTo>
                  <a:lnTo>
                    <a:pt x="89000" y="160337"/>
                  </a:lnTo>
                  <a:lnTo>
                    <a:pt x="96202" y="167539"/>
                  </a:lnTo>
                  <a:lnTo>
                    <a:pt x="96202" y="224472"/>
                  </a:lnTo>
                  <a:lnTo>
                    <a:pt x="192405" y="224472"/>
                  </a:lnTo>
                  <a:lnTo>
                    <a:pt x="192405" y="249337"/>
                  </a:lnTo>
                  <a:lnTo>
                    <a:pt x="185202" y="256540"/>
                  </a:lnTo>
                  <a:close/>
                </a:path>
                <a:path w="256539" h="256539">
                  <a:moveTo>
                    <a:pt x="192405" y="224472"/>
                  </a:moveTo>
                  <a:lnTo>
                    <a:pt x="160337" y="224472"/>
                  </a:lnTo>
                  <a:lnTo>
                    <a:pt x="160337" y="167539"/>
                  </a:lnTo>
                  <a:lnTo>
                    <a:pt x="167539" y="160337"/>
                  </a:lnTo>
                  <a:lnTo>
                    <a:pt x="224472" y="160337"/>
                  </a:lnTo>
                  <a:lnTo>
                    <a:pt x="224472" y="96202"/>
                  </a:lnTo>
                  <a:lnTo>
                    <a:pt x="167539" y="96202"/>
                  </a:lnTo>
                  <a:lnTo>
                    <a:pt x="160337" y="89000"/>
                  </a:lnTo>
                  <a:lnTo>
                    <a:pt x="160337" y="32067"/>
                  </a:lnTo>
                  <a:lnTo>
                    <a:pt x="192405" y="32067"/>
                  </a:lnTo>
                  <a:lnTo>
                    <a:pt x="192405" y="64135"/>
                  </a:lnTo>
                  <a:lnTo>
                    <a:pt x="249337" y="64135"/>
                  </a:lnTo>
                  <a:lnTo>
                    <a:pt x="256540" y="71337"/>
                  </a:lnTo>
                  <a:lnTo>
                    <a:pt x="256540" y="185202"/>
                  </a:lnTo>
                  <a:lnTo>
                    <a:pt x="249337" y="192405"/>
                  </a:lnTo>
                  <a:lnTo>
                    <a:pt x="192405" y="192405"/>
                  </a:lnTo>
                  <a:lnTo>
                    <a:pt x="192405" y="224472"/>
                  </a:lnTo>
                  <a:close/>
                </a:path>
              </a:pathLst>
            </a:custGeom>
            <a:solidFill>
              <a:srgbClr val="244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object 22">
              <a:extLst>
                <a:ext uri="{FF2B5EF4-FFF2-40B4-BE49-F238E27FC236}">
                  <a16:creationId xmlns:a16="http://schemas.microsoft.com/office/drawing/2014/main" id="{DA79342E-6BAB-4268-BAD5-D2E0BEC07698}"/>
                </a:ext>
              </a:extLst>
            </p:cNvPr>
            <p:cNvGrpSpPr/>
            <p:nvPr/>
          </p:nvGrpSpPr>
          <p:grpSpPr>
            <a:xfrm>
              <a:off x="3816682" y="5533943"/>
              <a:ext cx="96520" cy="224790"/>
              <a:chOff x="3816682" y="5533943"/>
              <a:chExt cx="96520" cy="224790"/>
            </a:xfrm>
          </p:grpSpPr>
          <p:sp>
            <p:nvSpPr>
              <p:cNvPr id="45" name="object 23">
                <a:extLst>
                  <a:ext uri="{FF2B5EF4-FFF2-40B4-BE49-F238E27FC236}">
                    <a16:creationId xmlns:a16="http://schemas.microsoft.com/office/drawing/2014/main" id="{C9276966-C50C-48F5-985D-5528681D9371}"/>
                  </a:ext>
                </a:extLst>
              </p:cNvPr>
              <p:cNvSpPr/>
              <p:nvPr/>
            </p:nvSpPr>
            <p:spPr>
              <a:xfrm>
                <a:off x="3816682" y="5533943"/>
                <a:ext cx="96202" cy="962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24">
                <a:extLst>
                  <a:ext uri="{FF2B5EF4-FFF2-40B4-BE49-F238E27FC236}">
                    <a16:creationId xmlns:a16="http://schemas.microsoft.com/office/drawing/2014/main" id="{29465E9D-B17F-47B4-BA75-6307D18C4348}"/>
                  </a:ext>
                </a:extLst>
              </p:cNvPr>
              <p:cNvSpPr/>
              <p:nvPr/>
            </p:nvSpPr>
            <p:spPr>
              <a:xfrm>
                <a:off x="3816682" y="5662214"/>
                <a:ext cx="96202" cy="962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25">
              <a:extLst>
                <a:ext uri="{FF2B5EF4-FFF2-40B4-BE49-F238E27FC236}">
                  <a16:creationId xmlns:a16="http://schemas.microsoft.com/office/drawing/2014/main" id="{AE2CE03B-B665-4FE7-8E81-20FE806D0974}"/>
                </a:ext>
              </a:extLst>
            </p:cNvPr>
            <p:cNvGrpSpPr/>
            <p:nvPr/>
          </p:nvGrpSpPr>
          <p:grpSpPr>
            <a:xfrm>
              <a:off x="4554235" y="5533943"/>
              <a:ext cx="96520" cy="224790"/>
              <a:chOff x="4554235" y="5533943"/>
              <a:chExt cx="96520" cy="224790"/>
            </a:xfrm>
          </p:grpSpPr>
          <p:sp>
            <p:nvSpPr>
              <p:cNvPr id="42" name="object 26">
                <a:extLst>
                  <a:ext uri="{FF2B5EF4-FFF2-40B4-BE49-F238E27FC236}">
                    <a16:creationId xmlns:a16="http://schemas.microsoft.com/office/drawing/2014/main" id="{D9676437-B71C-4B02-882C-8218E8BA30F4}"/>
                  </a:ext>
                </a:extLst>
              </p:cNvPr>
              <p:cNvSpPr/>
              <p:nvPr/>
            </p:nvSpPr>
            <p:spPr>
              <a:xfrm>
                <a:off x="4554235" y="5533943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27">
                <a:extLst>
                  <a:ext uri="{FF2B5EF4-FFF2-40B4-BE49-F238E27FC236}">
                    <a16:creationId xmlns:a16="http://schemas.microsoft.com/office/drawing/2014/main" id="{06E30503-637F-4F45-A804-DC9A2BB7ABD0}"/>
                  </a:ext>
                </a:extLst>
              </p:cNvPr>
              <p:cNvSpPr/>
              <p:nvPr/>
            </p:nvSpPr>
            <p:spPr>
              <a:xfrm>
                <a:off x="4554235" y="5662214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" name="object 28">
              <a:extLst>
                <a:ext uri="{FF2B5EF4-FFF2-40B4-BE49-F238E27FC236}">
                  <a16:creationId xmlns:a16="http://schemas.microsoft.com/office/drawing/2014/main" id="{4023CDD8-EF7B-49B1-BEB0-6F2873A04E56}"/>
                </a:ext>
              </a:extLst>
            </p:cNvPr>
            <p:cNvGrpSpPr/>
            <p:nvPr/>
          </p:nvGrpSpPr>
          <p:grpSpPr>
            <a:xfrm>
              <a:off x="3381415" y="4860526"/>
              <a:ext cx="1704287" cy="962025"/>
              <a:chOff x="3381415" y="4860526"/>
              <a:chExt cx="1704287" cy="962025"/>
            </a:xfrm>
          </p:grpSpPr>
          <p:sp>
            <p:nvSpPr>
              <p:cNvPr id="32" name="object 29">
                <a:extLst>
                  <a:ext uri="{FF2B5EF4-FFF2-40B4-BE49-F238E27FC236}">
                    <a16:creationId xmlns:a16="http://schemas.microsoft.com/office/drawing/2014/main" id="{1F406524-93AD-4D84-8BD1-04AD94956676}"/>
                  </a:ext>
                </a:extLst>
              </p:cNvPr>
              <p:cNvSpPr/>
              <p:nvPr/>
            </p:nvSpPr>
            <p:spPr>
              <a:xfrm>
                <a:off x="4185459" y="543774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B38C0FF6-6BF9-4166-B54B-3DF747DB543E}"/>
                  </a:ext>
                </a:extLst>
              </p:cNvPr>
              <p:cNvSpPr/>
              <p:nvPr/>
            </p:nvSpPr>
            <p:spPr>
              <a:xfrm>
                <a:off x="4185459" y="530947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>
                <a:extLst>
                  <a:ext uri="{FF2B5EF4-FFF2-40B4-BE49-F238E27FC236}">
                    <a16:creationId xmlns:a16="http://schemas.microsoft.com/office/drawing/2014/main" id="{9608D2C4-8660-4D1B-903C-D05E22D192D0}"/>
                  </a:ext>
                </a:extLst>
              </p:cNvPr>
              <p:cNvSpPr/>
              <p:nvPr/>
            </p:nvSpPr>
            <p:spPr>
              <a:xfrm>
                <a:off x="4313729" y="530947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2">
                <a:extLst>
                  <a:ext uri="{FF2B5EF4-FFF2-40B4-BE49-F238E27FC236}">
                    <a16:creationId xmlns:a16="http://schemas.microsoft.com/office/drawing/2014/main" id="{941FE801-ED8F-4AA3-8096-10AFF989578A}"/>
                  </a:ext>
                </a:extLst>
              </p:cNvPr>
              <p:cNvSpPr/>
              <p:nvPr/>
            </p:nvSpPr>
            <p:spPr>
              <a:xfrm>
                <a:off x="4313729" y="543774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3">
                <a:extLst>
                  <a:ext uri="{FF2B5EF4-FFF2-40B4-BE49-F238E27FC236}">
                    <a16:creationId xmlns:a16="http://schemas.microsoft.com/office/drawing/2014/main" id="{2026FE49-3AE7-4531-997B-D0377B162740}"/>
                  </a:ext>
                </a:extLst>
              </p:cNvPr>
              <p:cNvSpPr/>
              <p:nvPr/>
            </p:nvSpPr>
            <p:spPr>
              <a:xfrm>
                <a:off x="4313729" y="556601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4">
                <a:extLst>
                  <a:ext uri="{FF2B5EF4-FFF2-40B4-BE49-F238E27FC236}">
                    <a16:creationId xmlns:a16="http://schemas.microsoft.com/office/drawing/2014/main" id="{835A4EE7-38B2-4A4F-A24E-F10B8A87D3BA}"/>
                  </a:ext>
                </a:extLst>
              </p:cNvPr>
              <p:cNvSpPr/>
              <p:nvPr/>
            </p:nvSpPr>
            <p:spPr>
              <a:xfrm>
                <a:off x="4185459" y="556601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4C47A9A6-2410-411B-A4C2-CB0C2600B3A1}"/>
                  </a:ext>
                </a:extLst>
              </p:cNvPr>
              <p:cNvSpPr/>
              <p:nvPr/>
            </p:nvSpPr>
            <p:spPr>
              <a:xfrm>
                <a:off x="4057189" y="556601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6">
                <a:extLst>
                  <a:ext uri="{FF2B5EF4-FFF2-40B4-BE49-F238E27FC236}">
                    <a16:creationId xmlns:a16="http://schemas.microsoft.com/office/drawing/2014/main" id="{51B4CD52-7A68-490E-8EB3-71D982B6D40B}"/>
                  </a:ext>
                </a:extLst>
              </p:cNvPr>
              <p:cNvSpPr/>
              <p:nvPr/>
            </p:nvSpPr>
            <p:spPr>
              <a:xfrm>
                <a:off x="4057189" y="530947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37">
                <a:extLst>
                  <a:ext uri="{FF2B5EF4-FFF2-40B4-BE49-F238E27FC236}">
                    <a16:creationId xmlns:a16="http://schemas.microsoft.com/office/drawing/2014/main" id="{1BEF42CB-3A0B-4105-B2BA-5054F3C9C3EA}"/>
                  </a:ext>
                </a:extLst>
              </p:cNvPr>
              <p:cNvSpPr/>
              <p:nvPr/>
            </p:nvSpPr>
            <p:spPr>
              <a:xfrm>
                <a:off x="4057189" y="5437741"/>
                <a:ext cx="96202" cy="96202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38">
                <a:extLst>
                  <a:ext uri="{FF2B5EF4-FFF2-40B4-BE49-F238E27FC236}">
                    <a16:creationId xmlns:a16="http://schemas.microsoft.com/office/drawing/2014/main" id="{E72A5722-4708-4537-A043-7963A76E6FE3}"/>
                  </a:ext>
                </a:extLst>
              </p:cNvPr>
              <p:cNvSpPr/>
              <p:nvPr/>
            </p:nvSpPr>
            <p:spPr>
              <a:xfrm>
                <a:off x="3381415" y="4860526"/>
                <a:ext cx="1704287" cy="962025"/>
              </a:xfrm>
              <a:custGeom>
                <a:avLst/>
                <a:gdLst/>
                <a:ahLst/>
                <a:cxnLst/>
                <a:rect l="l" t="t" r="r" b="b"/>
                <a:pathLst>
                  <a:path w="962025" h="962025">
                    <a:moveTo>
                      <a:pt x="954823" y="962025"/>
                    </a:moveTo>
                    <a:lnTo>
                      <a:pt x="7202" y="962025"/>
                    </a:lnTo>
                    <a:lnTo>
                      <a:pt x="0" y="954823"/>
                    </a:lnTo>
                    <a:lnTo>
                      <a:pt x="0" y="552350"/>
                    </a:lnTo>
                    <a:lnTo>
                      <a:pt x="7202" y="545147"/>
                    </a:lnTo>
                    <a:lnTo>
                      <a:pt x="192405" y="545147"/>
                    </a:lnTo>
                    <a:lnTo>
                      <a:pt x="192405" y="183573"/>
                    </a:lnTo>
                    <a:lnTo>
                      <a:pt x="199607" y="176371"/>
                    </a:lnTo>
                    <a:lnTo>
                      <a:pt x="275330" y="176371"/>
                    </a:lnTo>
                    <a:lnTo>
                      <a:pt x="288712" y="128685"/>
                    </a:lnTo>
                    <a:lnTo>
                      <a:pt x="312412" y="86329"/>
                    </a:lnTo>
                    <a:lnTo>
                      <a:pt x="344960" y="50794"/>
                    </a:lnTo>
                    <a:lnTo>
                      <a:pt x="384888" y="23568"/>
                    </a:lnTo>
                    <a:lnTo>
                      <a:pt x="430729" y="6140"/>
                    </a:lnTo>
                    <a:lnTo>
                      <a:pt x="481012" y="0"/>
                    </a:lnTo>
                    <a:lnTo>
                      <a:pt x="531296" y="6140"/>
                    </a:lnTo>
                    <a:lnTo>
                      <a:pt x="577136" y="23568"/>
                    </a:lnTo>
                    <a:lnTo>
                      <a:pt x="589601" y="32067"/>
                    </a:lnTo>
                    <a:lnTo>
                      <a:pt x="481012" y="32067"/>
                    </a:lnTo>
                    <a:lnTo>
                      <a:pt x="434174" y="38377"/>
                    </a:lnTo>
                    <a:lnTo>
                      <a:pt x="392057" y="56178"/>
                    </a:lnTo>
                    <a:lnTo>
                      <a:pt x="356351" y="83777"/>
                    </a:lnTo>
                    <a:lnTo>
                      <a:pt x="328752" y="119483"/>
                    </a:lnTo>
                    <a:lnTo>
                      <a:pt x="310951" y="161600"/>
                    </a:lnTo>
                    <a:lnTo>
                      <a:pt x="304641" y="208438"/>
                    </a:lnTo>
                    <a:lnTo>
                      <a:pt x="224472" y="208438"/>
                    </a:lnTo>
                    <a:lnTo>
                      <a:pt x="224472" y="368776"/>
                    </a:lnTo>
                    <a:lnTo>
                      <a:pt x="407449" y="368776"/>
                    </a:lnTo>
                    <a:lnTo>
                      <a:pt x="425172" y="375800"/>
                    </a:lnTo>
                    <a:lnTo>
                      <a:pt x="443339" y="380794"/>
                    </a:lnTo>
                    <a:lnTo>
                      <a:pt x="461976" y="383803"/>
                    </a:lnTo>
                    <a:lnTo>
                      <a:pt x="481012" y="384810"/>
                    </a:lnTo>
                    <a:lnTo>
                      <a:pt x="769620" y="384810"/>
                    </a:lnTo>
                    <a:lnTo>
                      <a:pt x="769620" y="400781"/>
                    </a:lnTo>
                    <a:lnTo>
                      <a:pt x="401094" y="400781"/>
                    </a:lnTo>
                    <a:lnTo>
                      <a:pt x="224472" y="400843"/>
                    </a:lnTo>
                    <a:lnTo>
                      <a:pt x="224472" y="577215"/>
                    </a:lnTo>
                    <a:lnTo>
                      <a:pt x="32067" y="577215"/>
                    </a:lnTo>
                    <a:lnTo>
                      <a:pt x="32067" y="609282"/>
                    </a:lnTo>
                    <a:lnTo>
                      <a:pt x="224472" y="609282"/>
                    </a:lnTo>
                    <a:lnTo>
                      <a:pt x="224472" y="641350"/>
                    </a:lnTo>
                    <a:lnTo>
                      <a:pt x="32067" y="641350"/>
                    </a:lnTo>
                    <a:lnTo>
                      <a:pt x="32067" y="929958"/>
                    </a:lnTo>
                    <a:lnTo>
                      <a:pt x="962025" y="929958"/>
                    </a:lnTo>
                    <a:lnTo>
                      <a:pt x="962025" y="954823"/>
                    </a:lnTo>
                    <a:lnTo>
                      <a:pt x="954823" y="962025"/>
                    </a:lnTo>
                    <a:close/>
                  </a:path>
                  <a:path w="962025" h="962025">
                    <a:moveTo>
                      <a:pt x="769620" y="384810"/>
                    </a:moveTo>
                    <a:lnTo>
                      <a:pt x="481012" y="384810"/>
                    </a:lnTo>
                    <a:lnTo>
                      <a:pt x="527850" y="378500"/>
                    </a:lnTo>
                    <a:lnTo>
                      <a:pt x="569968" y="360699"/>
                    </a:lnTo>
                    <a:lnTo>
                      <a:pt x="605673" y="333099"/>
                    </a:lnTo>
                    <a:lnTo>
                      <a:pt x="633273" y="297394"/>
                    </a:lnTo>
                    <a:lnTo>
                      <a:pt x="651064" y="255299"/>
                    </a:lnTo>
                    <a:lnTo>
                      <a:pt x="657384" y="208438"/>
                    </a:lnTo>
                    <a:lnTo>
                      <a:pt x="651074" y="161600"/>
                    </a:lnTo>
                    <a:lnTo>
                      <a:pt x="633273" y="119483"/>
                    </a:lnTo>
                    <a:lnTo>
                      <a:pt x="605673" y="83777"/>
                    </a:lnTo>
                    <a:lnTo>
                      <a:pt x="569968" y="56178"/>
                    </a:lnTo>
                    <a:lnTo>
                      <a:pt x="527850" y="38377"/>
                    </a:lnTo>
                    <a:lnTo>
                      <a:pt x="481012" y="32067"/>
                    </a:lnTo>
                    <a:lnTo>
                      <a:pt x="589601" y="32067"/>
                    </a:lnTo>
                    <a:lnTo>
                      <a:pt x="617065" y="50794"/>
                    </a:lnTo>
                    <a:lnTo>
                      <a:pt x="649613" y="86329"/>
                    </a:lnTo>
                    <a:lnTo>
                      <a:pt x="673312" y="128685"/>
                    </a:lnTo>
                    <a:lnTo>
                      <a:pt x="686695" y="176371"/>
                    </a:lnTo>
                    <a:lnTo>
                      <a:pt x="762418" y="176371"/>
                    </a:lnTo>
                    <a:lnTo>
                      <a:pt x="769620" y="183573"/>
                    </a:lnTo>
                    <a:lnTo>
                      <a:pt x="769620" y="208438"/>
                    </a:lnTo>
                    <a:lnTo>
                      <a:pt x="689451" y="208438"/>
                    </a:lnTo>
                    <a:lnTo>
                      <a:pt x="684141" y="255299"/>
                    </a:lnTo>
                    <a:lnTo>
                      <a:pt x="669002" y="298425"/>
                    </a:lnTo>
                    <a:lnTo>
                      <a:pt x="645220" y="336642"/>
                    </a:lnTo>
                    <a:lnTo>
                      <a:pt x="613980" y="368776"/>
                    </a:lnTo>
                    <a:lnTo>
                      <a:pt x="769620" y="368776"/>
                    </a:lnTo>
                    <a:lnTo>
                      <a:pt x="769620" y="384810"/>
                    </a:lnTo>
                    <a:close/>
                  </a:path>
                  <a:path w="962025" h="962025">
                    <a:moveTo>
                      <a:pt x="407449" y="368776"/>
                    </a:moveTo>
                    <a:lnTo>
                      <a:pt x="348044" y="368776"/>
                    </a:lnTo>
                    <a:lnTo>
                      <a:pt x="316461" y="336052"/>
                    </a:lnTo>
                    <a:lnTo>
                      <a:pt x="292717" y="297462"/>
                    </a:lnTo>
                    <a:lnTo>
                      <a:pt x="277769" y="254445"/>
                    </a:lnTo>
                    <a:lnTo>
                      <a:pt x="272573" y="208438"/>
                    </a:lnTo>
                    <a:lnTo>
                      <a:pt x="304641" y="208438"/>
                    </a:lnTo>
                    <a:lnTo>
                      <a:pt x="311930" y="258453"/>
                    </a:lnTo>
                    <a:lnTo>
                      <a:pt x="332653" y="303647"/>
                    </a:lnTo>
                    <a:lnTo>
                      <a:pt x="365096" y="341336"/>
                    </a:lnTo>
                    <a:lnTo>
                      <a:pt x="407449" y="368776"/>
                    </a:lnTo>
                    <a:close/>
                  </a:path>
                  <a:path w="962025" h="962025">
                    <a:moveTo>
                      <a:pt x="769620" y="368776"/>
                    </a:moveTo>
                    <a:lnTo>
                      <a:pt x="737552" y="368776"/>
                    </a:lnTo>
                    <a:lnTo>
                      <a:pt x="737552" y="208438"/>
                    </a:lnTo>
                    <a:lnTo>
                      <a:pt x="769620" y="208438"/>
                    </a:lnTo>
                    <a:lnTo>
                      <a:pt x="769620" y="368776"/>
                    </a:lnTo>
                    <a:close/>
                  </a:path>
                  <a:path w="962025" h="962025">
                    <a:moveTo>
                      <a:pt x="481012" y="416877"/>
                    </a:moveTo>
                    <a:lnTo>
                      <a:pt x="460397" y="415842"/>
                    </a:lnTo>
                    <a:lnTo>
                      <a:pt x="440200" y="412775"/>
                    </a:lnTo>
                    <a:lnTo>
                      <a:pt x="420460" y="407735"/>
                    </a:lnTo>
                    <a:lnTo>
                      <a:pt x="401219" y="400781"/>
                    </a:lnTo>
                    <a:lnTo>
                      <a:pt x="769620" y="400781"/>
                    </a:lnTo>
                    <a:lnTo>
                      <a:pt x="561119" y="400843"/>
                    </a:lnTo>
                    <a:lnTo>
                      <a:pt x="542181" y="407682"/>
                    </a:lnTo>
                    <a:lnTo>
                      <a:pt x="522451" y="412712"/>
                    </a:lnTo>
                    <a:lnTo>
                      <a:pt x="502028" y="415816"/>
                    </a:lnTo>
                    <a:lnTo>
                      <a:pt x="481012" y="416877"/>
                    </a:lnTo>
                    <a:close/>
                  </a:path>
                  <a:path w="962025" h="962025">
                    <a:moveTo>
                      <a:pt x="769620" y="929958"/>
                    </a:moveTo>
                    <a:lnTo>
                      <a:pt x="737552" y="929958"/>
                    </a:lnTo>
                    <a:lnTo>
                      <a:pt x="737552" y="400843"/>
                    </a:lnTo>
                    <a:lnTo>
                      <a:pt x="769620" y="400843"/>
                    </a:lnTo>
                    <a:lnTo>
                      <a:pt x="769620" y="545147"/>
                    </a:lnTo>
                    <a:lnTo>
                      <a:pt x="954823" y="545147"/>
                    </a:lnTo>
                    <a:lnTo>
                      <a:pt x="962025" y="552350"/>
                    </a:lnTo>
                    <a:lnTo>
                      <a:pt x="962025" y="577215"/>
                    </a:lnTo>
                    <a:lnTo>
                      <a:pt x="769620" y="577215"/>
                    </a:lnTo>
                    <a:lnTo>
                      <a:pt x="769620" y="609282"/>
                    </a:lnTo>
                    <a:lnTo>
                      <a:pt x="962025" y="609282"/>
                    </a:lnTo>
                    <a:lnTo>
                      <a:pt x="962025" y="641350"/>
                    </a:lnTo>
                    <a:lnTo>
                      <a:pt x="769620" y="641350"/>
                    </a:lnTo>
                    <a:lnTo>
                      <a:pt x="769620" y="929958"/>
                    </a:lnTo>
                    <a:close/>
                  </a:path>
                  <a:path w="962025" h="962025">
                    <a:moveTo>
                      <a:pt x="224472" y="609282"/>
                    </a:moveTo>
                    <a:lnTo>
                      <a:pt x="192405" y="609282"/>
                    </a:lnTo>
                    <a:lnTo>
                      <a:pt x="192405" y="577215"/>
                    </a:lnTo>
                    <a:lnTo>
                      <a:pt x="224472" y="577215"/>
                    </a:lnTo>
                    <a:lnTo>
                      <a:pt x="224472" y="609282"/>
                    </a:lnTo>
                    <a:close/>
                  </a:path>
                  <a:path w="962025" h="962025">
                    <a:moveTo>
                      <a:pt x="962025" y="609282"/>
                    </a:moveTo>
                    <a:lnTo>
                      <a:pt x="929958" y="609282"/>
                    </a:lnTo>
                    <a:lnTo>
                      <a:pt x="929958" y="577215"/>
                    </a:lnTo>
                    <a:lnTo>
                      <a:pt x="962025" y="577215"/>
                    </a:lnTo>
                    <a:lnTo>
                      <a:pt x="962025" y="609282"/>
                    </a:lnTo>
                    <a:close/>
                  </a:path>
                  <a:path w="962025" h="962025">
                    <a:moveTo>
                      <a:pt x="224472" y="929958"/>
                    </a:moveTo>
                    <a:lnTo>
                      <a:pt x="192405" y="929958"/>
                    </a:lnTo>
                    <a:lnTo>
                      <a:pt x="192405" y="641350"/>
                    </a:lnTo>
                    <a:lnTo>
                      <a:pt x="224472" y="641350"/>
                    </a:lnTo>
                    <a:lnTo>
                      <a:pt x="224472" y="929958"/>
                    </a:lnTo>
                    <a:close/>
                  </a:path>
                  <a:path w="962025" h="962025">
                    <a:moveTo>
                      <a:pt x="962025" y="929958"/>
                    </a:moveTo>
                    <a:lnTo>
                      <a:pt x="929958" y="929958"/>
                    </a:lnTo>
                    <a:lnTo>
                      <a:pt x="929958" y="641350"/>
                    </a:lnTo>
                    <a:lnTo>
                      <a:pt x="962025" y="641350"/>
                    </a:lnTo>
                    <a:lnTo>
                      <a:pt x="962025" y="929958"/>
                    </a:lnTo>
                    <a:close/>
                  </a:path>
                  <a:path w="962025" h="962025">
                    <a:moveTo>
                      <a:pt x="432911" y="929958"/>
                    </a:moveTo>
                    <a:lnTo>
                      <a:pt x="400843" y="929958"/>
                    </a:lnTo>
                    <a:lnTo>
                      <a:pt x="400843" y="840957"/>
                    </a:lnTo>
                    <a:lnTo>
                      <a:pt x="408046" y="833755"/>
                    </a:lnTo>
                    <a:lnTo>
                      <a:pt x="553979" y="833755"/>
                    </a:lnTo>
                    <a:lnTo>
                      <a:pt x="561181" y="840957"/>
                    </a:lnTo>
                    <a:lnTo>
                      <a:pt x="561181" y="865823"/>
                    </a:lnTo>
                    <a:lnTo>
                      <a:pt x="432911" y="865823"/>
                    </a:lnTo>
                    <a:lnTo>
                      <a:pt x="432911" y="929958"/>
                    </a:lnTo>
                    <a:close/>
                  </a:path>
                  <a:path w="962025" h="962025">
                    <a:moveTo>
                      <a:pt x="561181" y="929958"/>
                    </a:moveTo>
                    <a:lnTo>
                      <a:pt x="529114" y="929958"/>
                    </a:lnTo>
                    <a:lnTo>
                      <a:pt x="529114" y="865823"/>
                    </a:lnTo>
                    <a:lnTo>
                      <a:pt x="561181" y="865823"/>
                    </a:lnTo>
                    <a:lnTo>
                      <a:pt x="561181" y="929958"/>
                    </a:lnTo>
                    <a:close/>
                  </a:path>
                </a:pathLst>
              </a:custGeom>
              <a:solidFill>
                <a:srgbClr val="24425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41">
              <a:extLst>
                <a:ext uri="{FF2B5EF4-FFF2-40B4-BE49-F238E27FC236}">
                  <a16:creationId xmlns:a16="http://schemas.microsoft.com/office/drawing/2014/main" id="{F4196A69-C9BC-41ED-9938-67DADF8E5A60}"/>
                </a:ext>
              </a:extLst>
            </p:cNvPr>
            <p:cNvSpPr txBox="1"/>
            <p:nvPr/>
          </p:nvSpPr>
          <p:spPr>
            <a:xfrm>
              <a:off x="77565" y="2888327"/>
              <a:ext cx="2306320" cy="76582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20"/>
                </a:spcBef>
              </a:pPr>
              <a:r>
                <a:rPr sz="1050" b="1" spc="60" dirty="0">
                  <a:solidFill>
                    <a:srgbClr val="244257"/>
                  </a:solidFill>
                  <a:latin typeface="RobotoRegular"/>
                  <a:cs typeface="RobotoRegular"/>
                </a:rPr>
                <a:t>ПОЛИКЛИНИКИ</a:t>
              </a:r>
              <a:r>
                <a:rPr lang="ru-RU" sz="1050" b="1" spc="60" dirty="0">
                  <a:solidFill>
                    <a:srgbClr val="244257"/>
                  </a:solidFill>
                  <a:latin typeface="RobotoRegular"/>
                  <a:cs typeface="RobotoRegular"/>
                </a:rPr>
                <a:t> и КДЦ</a:t>
              </a:r>
              <a:endParaRPr sz="1050" b="1" dirty="0">
                <a:latin typeface="RobotoRegular"/>
                <a:cs typeface="RobotoRegular"/>
              </a:endParaRPr>
            </a:p>
          </p:txBody>
        </p:sp>
        <p:sp>
          <p:nvSpPr>
            <p:cNvPr id="21" name="object 42">
              <a:extLst>
                <a:ext uri="{FF2B5EF4-FFF2-40B4-BE49-F238E27FC236}">
                  <a16:creationId xmlns:a16="http://schemas.microsoft.com/office/drawing/2014/main" id="{CDF0E857-8155-49FC-91AD-931CD412A531}"/>
                </a:ext>
              </a:extLst>
            </p:cNvPr>
            <p:cNvSpPr txBox="1"/>
            <p:nvPr/>
          </p:nvSpPr>
          <p:spPr>
            <a:xfrm>
              <a:off x="77565" y="5012384"/>
              <a:ext cx="3289440" cy="786579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20"/>
                </a:spcBef>
              </a:pPr>
              <a:r>
                <a:rPr sz="1050" b="1" spc="60" dirty="0">
                  <a:solidFill>
                    <a:srgbClr val="244257"/>
                  </a:solidFill>
                  <a:latin typeface="RobotoRegular"/>
                  <a:cs typeface="RobotoRegular"/>
                </a:rPr>
                <a:t>СТАЦИОНАР</a:t>
              </a:r>
              <a:r>
                <a:rPr lang="ru-RU" sz="1050" b="1" spc="60" dirty="0">
                  <a:solidFill>
                    <a:srgbClr val="244257"/>
                  </a:solidFill>
                  <a:latin typeface="RobotoRegular"/>
                  <a:cs typeface="RobotoRegular"/>
                </a:rPr>
                <a:t>Ы</a:t>
              </a:r>
            </a:p>
            <a:p>
              <a:pPr marL="12700">
                <a:lnSpc>
                  <a:spcPct val="150000"/>
                </a:lnSpc>
                <a:spcBef>
                  <a:spcPts val="120"/>
                </a:spcBef>
              </a:pPr>
              <a:r>
                <a:rPr lang="ru-RU" sz="1050" b="1" spc="60" dirty="0">
                  <a:solidFill>
                    <a:srgbClr val="244257"/>
                  </a:solidFill>
                  <a:latin typeface="RobotoRegular"/>
                  <a:cs typeface="RobotoRegular"/>
                </a:rPr>
                <a:t>и СКОРАЯ ПОМОЩЬ</a:t>
              </a:r>
              <a:endParaRPr sz="1050" b="1" dirty="0">
                <a:latin typeface="RobotoRegular"/>
                <a:cs typeface="RobotoRegular"/>
              </a:endParaRPr>
            </a:p>
          </p:txBody>
        </p:sp>
        <p:sp>
          <p:nvSpPr>
            <p:cNvPr id="22" name="object 43">
              <a:extLst>
                <a:ext uri="{FF2B5EF4-FFF2-40B4-BE49-F238E27FC236}">
                  <a16:creationId xmlns:a16="http://schemas.microsoft.com/office/drawing/2014/main" id="{AB2242FB-FB78-4902-8758-BBD12D1AC20E}"/>
                </a:ext>
              </a:extLst>
            </p:cNvPr>
            <p:cNvSpPr txBox="1"/>
            <p:nvPr/>
          </p:nvSpPr>
          <p:spPr>
            <a:xfrm>
              <a:off x="77565" y="7094396"/>
              <a:ext cx="3010332" cy="531304"/>
            </a:xfrm>
            <a:prstGeom prst="rect">
              <a:avLst/>
            </a:prstGeom>
          </p:spPr>
          <p:txBody>
            <a:bodyPr vert="horz" wrap="square" lIns="0" tIns="48895" rIns="0" bIns="0" rtlCol="0">
              <a:spAutoFit/>
            </a:bodyPr>
            <a:lstStyle/>
            <a:p>
              <a:pPr marL="12700" marR="5080">
                <a:lnSpc>
                  <a:spcPts val="2480"/>
                </a:lnSpc>
                <a:spcBef>
                  <a:spcPts val="385"/>
                </a:spcBef>
              </a:pPr>
              <a:r>
                <a:rPr lang="ru-RU" sz="1050" b="1" spc="60" dirty="0">
                  <a:solidFill>
                    <a:srgbClr val="244257"/>
                  </a:solidFill>
                  <a:latin typeface="RobotoRegular"/>
                  <a:cs typeface="RobotoRegular"/>
                </a:rPr>
                <a:t>САНАТОРИИ</a:t>
              </a:r>
              <a:endParaRPr sz="1050" b="1" dirty="0">
                <a:latin typeface="RobotoRegular"/>
                <a:cs typeface="RobotoRegular"/>
              </a:endParaRPr>
            </a:p>
          </p:txBody>
        </p:sp>
        <p:sp>
          <p:nvSpPr>
            <p:cNvPr id="24" name="object 45">
              <a:extLst>
                <a:ext uri="{FF2B5EF4-FFF2-40B4-BE49-F238E27FC236}">
                  <a16:creationId xmlns:a16="http://schemas.microsoft.com/office/drawing/2014/main" id="{75C2A323-894A-490D-95F2-E3B72BFCBA82}"/>
                </a:ext>
              </a:extLst>
            </p:cNvPr>
            <p:cNvSpPr txBox="1"/>
            <p:nvPr/>
          </p:nvSpPr>
          <p:spPr>
            <a:xfrm>
              <a:off x="6401303" y="4031329"/>
              <a:ext cx="9085898" cy="814598"/>
            </a:xfrm>
            <a:prstGeom prst="rect">
              <a:avLst/>
            </a:prstGeom>
          </p:spPr>
          <p:txBody>
            <a:bodyPr vert="horz" wrap="square" lIns="0" tIns="45085" rIns="0" bIns="0" rtlCol="0">
              <a:spAutoFit/>
            </a:bodyPr>
            <a:lstStyle/>
            <a:p>
              <a:pPr marL="12700" marR="5080">
                <a:lnSpc>
                  <a:spcPct val="150000"/>
                </a:lnSpc>
                <a:spcBef>
                  <a:spcPts val="355"/>
                </a:spcBef>
              </a:pPr>
              <a:r>
                <a:rPr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ВОЗМОЖНОСТИ МАСШТАБИРОВАНИЯ </a:t>
              </a:r>
              <a:r>
                <a:rPr lang="ru-RU"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НА НЕСКОЛЬКО МЕДИЦИНСКИХ ОРГАНИЗАЦИЙ </a:t>
              </a:r>
              <a:r>
                <a:rPr sz="1050" dirty="0">
                  <a:solidFill>
                    <a:srgbClr val="244257"/>
                  </a:solidFill>
                  <a:latin typeface="RobotoRegular"/>
                  <a:cs typeface="RobotoRegular"/>
                </a:rPr>
                <a:t>В </a:t>
              </a:r>
              <a:r>
                <a:rPr sz="1050" spc="35" dirty="0">
                  <a:solidFill>
                    <a:srgbClr val="244257"/>
                  </a:solidFill>
                  <a:latin typeface="RobotoRegular"/>
                  <a:cs typeface="RobotoRegular"/>
                </a:rPr>
                <a:t>ЕДИНОЙ </a:t>
              </a:r>
              <a:r>
                <a:rPr sz="1050" spc="30" dirty="0">
                  <a:solidFill>
                    <a:srgbClr val="244257"/>
                  </a:solidFill>
                  <a:latin typeface="RobotoRegular"/>
                  <a:cs typeface="RobotoRegular"/>
                </a:rPr>
                <a:t>БАЗЕ</a:t>
              </a:r>
              <a:r>
                <a:rPr sz="1050" spc="350" dirty="0">
                  <a:solidFill>
                    <a:srgbClr val="244257"/>
                  </a:solidFill>
                  <a:latin typeface="RobotoRegular"/>
                  <a:cs typeface="RobotoRegular"/>
                </a:rPr>
                <a:t> </a:t>
              </a:r>
              <a:r>
                <a:rPr sz="1050" spc="35" dirty="0">
                  <a:solidFill>
                    <a:srgbClr val="244257"/>
                  </a:solidFill>
                  <a:latin typeface="RobotoRegular"/>
                  <a:cs typeface="RobotoRegular"/>
                </a:rPr>
                <a:t>ДАННЫХ</a:t>
              </a:r>
              <a:endParaRPr sz="1050" dirty="0">
                <a:latin typeface="RobotoRegular"/>
                <a:cs typeface="RobotoRegular"/>
              </a:endParaRPr>
            </a:p>
          </p:txBody>
        </p:sp>
        <p:sp>
          <p:nvSpPr>
            <p:cNvPr id="25" name="object 46">
              <a:extLst>
                <a:ext uri="{FF2B5EF4-FFF2-40B4-BE49-F238E27FC236}">
                  <a16:creationId xmlns:a16="http://schemas.microsoft.com/office/drawing/2014/main" id="{4A3BDC8A-9362-4099-83BD-2DF191C08B28}"/>
                </a:ext>
              </a:extLst>
            </p:cNvPr>
            <p:cNvSpPr txBox="1"/>
            <p:nvPr/>
          </p:nvSpPr>
          <p:spPr>
            <a:xfrm>
              <a:off x="6351127" y="4981838"/>
              <a:ext cx="9269872" cy="115392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ИНТЕГРАЦИЯ </a:t>
              </a:r>
              <a:r>
                <a:rPr sz="1050" dirty="0">
                  <a:solidFill>
                    <a:srgbClr val="244257"/>
                  </a:solidFill>
                  <a:latin typeface="RobotoRegular"/>
                  <a:cs typeface="RobotoRegular"/>
                </a:rPr>
                <a:t>С </a:t>
              </a:r>
              <a:r>
                <a:rPr lang="ru-RU" sz="1050" dirty="0">
                  <a:solidFill>
                    <a:srgbClr val="244257"/>
                  </a:solidFill>
                  <a:latin typeface="RobotoRegular"/>
                  <a:cs typeface="RobotoRegular"/>
                </a:rPr>
                <a:t>ВНУТРЕННИМИ ИНФОРМАЦИОННЫМИ СИСТЕМАМИ (</a:t>
              </a:r>
              <a:r>
                <a:rPr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ЛАБОРАТОРНОЙ</a:t>
              </a:r>
              <a:r>
                <a:rPr lang="ru-RU"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, ДИАГНОСТИЧЕСКОЙ, АПТЕЧНОЙ, БУХГАЛТЕРСКОЙ, …)</a:t>
              </a:r>
              <a:endParaRPr sz="1050" dirty="0">
                <a:latin typeface="RobotoRegular"/>
                <a:cs typeface="RobotoRegular"/>
              </a:endParaRPr>
            </a:p>
          </p:txBody>
        </p:sp>
        <p:sp>
          <p:nvSpPr>
            <p:cNvPr id="26" name="object 47">
              <a:extLst>
                <a:ext uri="{FF2B5EF4-FFF2-40B4-BE49-F238E27FC236}">
                  <a16:creationId xmlns:a16="http://schemas.microsoft.com/office/drawing/2014/main" id="{27084318-4B69-4BF9-AA4F-504F580A76B3}"/>
                </a:ext>
              </a:extLst>
            </p:cNvPr>
            <p:cNvSpPr txBox="1"/>
            <p:nvPr/>
          </p:nvSpPr>
          <p:spPr>
            <a:xfrm>
              <a:off x="6368591" y="6314123"/>
              <a:ext cx="9085898" cy="761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ИНТЕГРАЦИЯ </a:t>
              </a:r>
              <a:r>
                <a:rPr sz="1050" dirty="0">
                  <a:solidFill>
                    <a:srgbClr val="244257"/>
                  </a:solidFill>
                  <a:latin typeface="RobotoRegular"/>
                  <a:cs typeface="RobotoRegular"/>
                </a:rPr>
                <a:t>С </a:t>
              </a:r>
              <a:r>
                <a:rPr lang="ru-RU"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ВНЕШНИМИ ИНФОРМАЦИОННЫМИ СИСТЕМАМИ (ЕГИСЗ, ОМС, ФСС, …)</a:t>
              </a:r>
              <a:endParaRPr sz="1050" dirty="0">
                <a:latin typeface="RobotoRegular"/>
                <a:cs typeface="RobotoRegular"/>
              </a:endParaRPr>
            </a:p>
          </p:txBody>
        </p:sp>
        <p:sp>
          <p:nvSpPr>
            <p:cNvPr id="27" name="object 48">
              <a:extLst>
                <a:ext uri="{FF2B5EF4-FFF2-40B4-BE49-F238E27FC236}">
                  <a16:creationId xmlns:a16="http://schemas.microsoft.com/office/drawing/2014/main" id="{F835775A-765F-4D33-8159-3C9D1437CA09}"/>
                </a:ext>
              </a:extLst>
            </p:cNvPr>
            <p:cNvSpPr txBox="1"/>
            <p:nvPr/>
          </p:nvSpPr>
          <p:spPr>
            <a:xfrm>
              <a:off x="6351127" y="7344871"/>
              <a:ext cx="9085898" cy="761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lang="ru-RU" sz="1050" spc="40" dirty="0">
                  <a:solidFill>
                    <a:srgbClr val="244257"/>
                  </a:solidFill>
                  <a:latin typeface="RobotoRegular"/>
                  <a:cs typeface="RobotoRegular"/>
                </a:rPr>
                <a:t>СВЕДЕНИЯ О СОСТОЯНИИ ЗДОРОВЬЯ ПАЦИЕНТОВ И ЗАГРУЗКЕ КОЕЧНОГО ФОНДА В РЕЖИМЕ РЕАЛЬНОГО ВРЕМЕНИ</a:t>
              </a:r>
            </a:p>
          </p:txBody>
        </p:sp>
        <p:sp>
          <p:nvSpPr>
            <p:cNvPr id="28" name="object 49">
              <a:extLst>
                <a:ext uri="{FF2B5EF4-FFF2-40B4-BE49-F238E27FC236}">
                  <a16:creationId xmlns:a16="http://schemas.microsoft.com/office/drawing/2014/main" id="{14D0207A-4285-431A-9F43-C3E7FD53C13D}"/>
                </a:ext>
              </a:extLst>
            </p:cNvPr>
            <p:cNvSpPr txBox="1"/>
            <p:nvPr/>
          </p:nvSpPr>
          <p:spPr>
            <a:xfrm>
              <a:off x="6351127" y="8294695"/>
              <a:ext cx="9085898" cy="814598"/>
            </a:xfrm>
            <a:prstGeom prst="rect">
              <a:avLst/>
            </a:prstGeom>
          </p:spPr>
          <p:txBody>
            <a:bodyPr vert="horz" wrap="square" lIns="0" tIns="45085" rIns="0" bIns="0" rtlCol="0">
              <a:spAutoFit/>
            </a:bodyPr>
            <a:lstStyle/>
            <a:p>
              <a:pPr marL="12700" marR="273050">
                <a:lnSpc>
                  <a:spcPct val="150000"/>
                </a:lnSpc>
                <a:spcBef>
                  <a:spcPts val="100"/>
                </a:spcBef>
              </a:pPr>
              <a:r>
                <a:rPr lang="ru-RU" sz="1050" spc="40" dirty="0">
                  <a:solidFill>
                    <a:srgbClr val="244257"/>
                  </a:solidFill>
                  <a:latin typeface="RobotoRegular"/>
                </a:rPr>
                <a:t>КОНТРОЛЬ И ОЦЕНКА РЕЗУЛЬТАТОВ РАБОТЫ ОТДЕЛЕНИЙ И СОТРУДНИКОВ</a:t>
              </a:r>
              <a:endParaRPr sz="1050" spc="40" dirty="0">
                <a:solidFill>
                  <a:srgbClr val="244257"/>
                </a:solidFill>
                <a:latin typeface="RobotoRegular"/>
              </a:endParaRPr>
            </a:p>
          </p:txBody>
        </p:sp>
        <p:sp>
          <p:nvSpPr>
            <p:cNvPr id="31" name="object 49">
              <a:extLst>
                <a:ext uri="{FF2B5EF4-FFF2-40B4-BE49-F238E27FC236}">
                  <a16:creationId xmlns:a16="http://schemas.microsoft.com/office/drawing/2014/main" id="{2E9ED2E9-7905-4430-9523-B5F812501DB8}"/>
                </a:ext>
              </a:extLst>
            </p:cNvPr>
            <p:cNvSpPr txBox="1"/>
            <p:nvPr/>
          </p:nvSpPr>
          <p:spPr>
            <a:xfrm>
              <a:off x="6384997" y="9212887"/>
              <a:ext cx="9085898" cy="814598"/>
            </a:xfrm>
            <a:prstGeom prst="rect">
              <a:avLst/>
            </a:prstGeom>
          </p:spPr>
          <p:txBody>
            <a:bodyPr vert="horz" wrap="square" lIns="0" tIns="45085" rIns="0" bIns="0" rtlCol="0">
              <a:spAutoFit/>
            </a:bodyPr>
            <a:lstStyle/>
            <a:p>
              <a:pPr marL="12700" marR="273050">
                <a:lnSpc>
                  <a:spcPct val="150000"/>
                </a:lnSpc>
                <a:spcBef>
                  <a:spcPts val="100"/>
                </a:spcBef>
              </a:pPr>
              <a:r>
                <a:rPr lang="ru-RU" sz="1050" spc="40" dirty="0">
                  <a:solidFill>
                    <a:srgbClr val="244257"/>
                  </a:solidFill>
                  <a:latin typeface="RobotoRegular"/>
                </a:rPr>
                <a:t>УЧЕТ ОПЛАТЫ ЗА МЕДИЦИНСКИЕ УСЛУГИ ПО РАЗЛИЧНЫМ ИСТОЧНИКАМ ФИНАНСИРОВАНИЯ</a:t>
              </a:r>
              <a:endParaRPr sz="1050" spc="40" dirty="0">
                <a:solidFill>
                  <a:srgbClr val="244257"/>
                </a:solidFill>
                <a:latin typeface="RobotoRegular"/>
              </a:endParaRPr>
            </a:p>
          </p:txBody>
        </p:sp>
      </p:grpSp>
      <p:sp>
        <p:nvSpPr>
          <p:cNvPr id="53" name="object 45">
            <a:extLst>
              <a:ext uri="{FF2B5EF4-FFF2-40B4-BE49-F238E27FC236}">
                <a16:creationId xmlns:a16="http://schemas.microsoft.com/office/drawing/2014/main" id="{89415719-33B8-44A5-93D0-D3ED617BA858}"/>
              </a:ext>
            </a:extLst>
          </p:cNvPr>
          <p:cNvSpPr txBox="1"/>
          <p:nvPr/>
        </p:nvSpPr>
        <p:spPr>
          <a:xfrm>
            <a:off x="3550805" y="1604837"/>
            <a:ext cx="4542949" cy="50334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355"/>
              </a:spcBef>
            </a:pPr>
            <a:r>
              <a:rPr sz="1050" spc="40" dirty="0">
                <a:solidFill>
                  <a:srgbClr val="244257"/>
                </a:solidFill>
                <a:latin typeface="RobotoRegular"/>
                <a:cs typeface="RobotoRegular"/>
              </a:rPr>
              <a:t>ВОЗМОЖНОСТ</a:t>
            </a:r>
            <a:r>
              <a:rPr lang="ru-RU" sz="1050" spc="40" dirty="0">
                <a:solidFill>
                  <a:srgbClr val="244257"/>
                </a:solidFill>
                <a:latin typeface="RobotoRegular"/>
                <a:cs typeface="RobotoRegular"/>
              </a:rPr>
              <a:t>Ь</a:t>
            </a:r>
            <a:r>
              <a:rPr sz="1050" spc="40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lang="ru-RU" sz="1050" spc="40" dirty="0">
                <a:solidFill>
                  <a:srgbClr val="244257"/>
                </a:solidFill>
                <a:latin typeface="RobotoRegular"/>
                <a:cs typeface="RobotoRegular"/>
              </a:rPr>
              <a:t>ИСПОЛЬЗОВАНИЯ ЕДИНОЙ СИСТЕМЫ ДЛЯ ТЕРРИТОРИАЛЬНО РАСПРЕДЕЛЁННОЙ МО</a:t>
            </a:r>
            <a:endParaRPr sz="1050" dirty="0">
              <a:latin typeface="RobotoRegular"/>
              <a:cs typeface="RobotoRegular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B9E7D83-A475-4DA1-AB48-2DE4700122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95" y="4812703"/>
            <a:ext cx="1143252" cy="11432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0EF9023-AAAE-4320-827A-959092B41C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0409" y="3944906"/>
            <a:ext cx="600800" cy="603346"/>
          </a:xfrm>
          <a:prstGeom prst="rect">
            <a:avLst/>
          </a:prstGeom>
        </p:spPr>
      </p:pic>
      <p:sp>
        <p:nvSpPr>
          <p:cNvPr id="59" name="object 42">
            <a:extLst>
              <a:ext uri="{FF2B5EF4-FFF2-40B4-BE49-F238E27FC236}">
                <a16:creationId xmlns:a16="http://schemas.microsoft.com/office/drawing/2014/main" id="{0FB76C74-FC17-43BF-AD7B-8C1212DCFE28}"/>
              </a:ext>
            </a:extLst>
          </p:cNvPr>
          <p:cNvSpPr txBox="1"/>
          <p:nvPr/>
        </p:nvSpPr>
        <p:spPr>
          <a:xfrm>
            <a:off x="405291" y="5115383"/>
            <a:ext cx="1781957" cy="7412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26"/>
              </a:spcBef>
            </a:pPr>
            <a:r>
              <a:rPr lang="ru-RU" sz="1050" b="1" spc="60" dirty="0">
                <a:solidFill>
                  <a:srgbClr val="244257"/>
                </a:solidFill>
                <a:latin typeface="RobotoRegular"/>
                <a:cs typeface="RobotoRegular"/>
              </a:rPr>
              <a:t>ОРГАНЫ</a:t>
            </a:r>
          </a:p>
          <a:p>
            <a:pPr marL="12700">
              <a:lnSpc>
                <a:spcPct val="150000"/>
              </a:lnSpc>
              <a:spcBef>
                <a:spcPts val="126"/>
              </a:spcBef>
            </a:pPr>
            <a:r>
              <a:rPr lang="ru-RU" sz="1050" b="1" spc="60" dirty="0">
                <a:solidFill>
                  <a:srgbClr val="244257"/>
                </a:solidFill>
                <a:latin typeface="RobotoRegular"/>
                <a:cs typeface="RobotoRegular"/>
              </a:rPr>
              <a:t>УПРАВЛЕНИЯ</a:t>
            </a:r>
          </a:p>
          <a:p>
            <a:pPr marL="12700">
              <a:lnSpc>
                <a:spcPct val="150000"/>
              </a:lnSpc>
              <a:spcBef>
                <a:spcPts val="126"/>
              </a:spcBef>
            </a:pPr>
            <a:r>
              <a:rPr lang="ru-RU" sz="1050" b="1" spc="60" dirty="0">
                <a:solidFill>
                  <a:srgbClr val="244257"/>
                </a:solidFill>
                <a:latin typeface="RobotoRegular"/>
                <a:cs typeface="RobotoRegular"/>
              </a:rPr>
              <a:t>ЗДРАВООХРАНЕНИЕМ</a:t>
            </a:r>
            <a:endParaRPr sz="1050" b="1" dirty="0">
              <a:latin typeface="RobotoRegular"/>
              <a:cs typeface="RobotoRegular"/>
            </a:endParaRPr>
          </a:p>
        </p:txBody>
      </p:sp>
      <p:sp>
        <p:nvSpPr>
          <p:cNvPr id="54" name="object 45">
            <a:extLst>
              <a:ext uri="{FF2B5EF4-FFF2-40B4-BE49-F238E27FC236}">
                <a16:creationId xmlns:a16="http://schemas.microsoft.com/office/drawing/2014/main" id="{EB40F002-337C-4411-8359-9D3722CE2D28}"/>
              </a:ext>
            </a:extLst>
          </p:cNvPr>
          <p:cNvSpPr txBox="1"/>
          <p:nvPr/>
        </p:nvSpPr>
        <p:spPr>
          <a:xfrm>
            <a:off x="3542073" y="1011360"/>
            <a:ext cx="4542949" cy="503343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355"/>
              </a:spcBef>
            </a:pPr>
            <a:r>
              <a:rPr lang="ru-RU" sz="1050" spc="40" dirty="0">
                <a:solidFill>
                  <a:srgbClr val="244257"/>
                </a:solidFill>
                <a:latin typeface="RobotoRegular"/>
                <a:cs typeface="RobotoRegular"/>
              </a:rPr>
              <a:t>БОЛЕЕ 700 ШАБЛОНОВ ДОКУМЕНТОВ ВРАЧЕЙ ПО РАЗЛИЧНЫМ СПЕЦИАЛЬНОСТЯМ И НОЗОЛОГИЯМ</a:t>
            </a:r>
            <a:endParaRPr sz="1050" dirty="0">
              <a:latin typeface="RobotoRegular"/>
              <a:cs typeface="RobotoRegular"/>
            </a:endParaRPr>
          </a:p>
        </p:txBody>
      </p:sp>
      <p:sp>
        <p:nvSpPr>
          <p:cNvPr id="55" name="object 6">
            <a:extLst>
              <a:ext uri="{FF2B5EF4-FFF2-40B4-BE49-F238E27FC236}">
                <a16:creationId xmlns:a16="http://schemas.microsoft.com/office/drawing/2014/main" id="{5CE986C8-2DEF-499C-BCC1-DFF2B1F6262A}"/>
              </a:ext>
            </a:extLst>
          </p:cNvPr>
          <p:cNvSpPr/>
          <p:nvPr/>
        </p:nvSpPr>
        <p:spPr>
          <a:xfrm>
            <a:off x="3542073" y="1572377"/>
            <a:ext cx="4534218" cy="0"/>
          </a:xfrm>
          <a:custGeom>
            <a:avLst/>
            <a:gdLst/>
            <a:ahLst/>
            <a:cxnLst/>
            <a:rect l="l" t="t" r="r" b="b"/>
            <a:pathLst>
              <a:path w="9068435">
                <a:moveTo>
                  <a:pt x="0" y="0"/>
                </a:moveTo>
                <a:lnTo>
                  <a:pt x="9067946" y="0"/>
                </a:lnTo>
              </a:path>
            </a:pathLst>
          </a:custGeom>
          <a:ln w="9525">
            <a:solidFill>
              <a:srgbClr val="2442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9483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F3C56-49BA-4666-BDCE-AE713044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124" y="1093416"/>
            <a:ext cx="1919463" cy="9868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F9002-921C-4365-995A-D40392FF79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5839"/>
            <a:ext cx="1743069" cy="659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81DE49-0493-47D6-A017-CAE2243E7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79304"/>
            <a:ext cx="1277353" cy="1277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B45732-DE8C-43C7-BDE8-3AA39A0B3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829" y="2977045"/>
            <a:ext cx="3558341" cy="6647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6FBFD2-EB81-4071-B410-F187998658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81719"/>
            <a:ext cx="1657514" cy="1395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90AFCA-2E6C-4EFD-82D3-1A26632D1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20" y="1093416"/>
            <a:ext cx="3187308" cy="1303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B239E7-07C5-4505-AAFC-F8153309CF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" y="4140758"/>
            <a:ext cx="1793925" cy="17316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7B7DB4-130B-4194-A9A3-4A8826F6BB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94" y="2498729"/>
            <a:ext cx="1793925" cy="11902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276402-EAD4-4632-9158-9AF9BA2FF9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15" y="4140758"/>
            <a:ext cx="2895162" cy="103950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6C3F82B9-32F1-458C-8053-B05E7C2163AD}"/>
              </a:ext>
            </a:extLst>
          </p:cNvPr>
          <p:cNvSpPr txBox="1">
            <a:spLocks/>
          </p:cNvSpPr>
          <p:nvPr/>
        </p:nvSpPr>
        <p:spPr bwMode="auto">
          <a:xfrm>
            <a:off x="552486" y="156112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Регионы и медицинские учреждения, использующие МИС Парус</a:t>
            </a:r>
          </a:p>
        </p:txBody>
      </p:sp>
    </p:spTree>
    <p:extLst>
      <p:ext uri="{BB962C8B-B14F-4D97-AF65-F5344CB8AC3E}">
        <p14:creationId xmlns:p14="http://schemas.microsoft.com/office/powerpoint/2010/main" val="287959722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457200" y="274638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Регионы и медицинские учреждения, использующие МИС Парус</a:t>
            </a:r>
          </a:p>
        </p:txBody>
      </p:sp>
      <p:sp>
        <p:nvSpPr>
          <p:cNvPr id="39" name="object 21">
            <a:extLst>
              <a:ext uri="{FF2B5EF4-FFF2-40B4-BE49-F238E27FC236}">
                <a16:creationId xmlns:a16="http://schemas.microsoft.com/office/drawing/2014/main" id="{4B325D67-767A-4B03-BD04-7F10B86E923D}"/>
              </a:ext>
            </a:extLst>
          </p:cNvPr>
          <p:cNvSpPr/>
          <p:nvPr/>
        </p:nvSpPr>
        <p:spPr>
          <a:xfrm>
            <a:off x="251520" y="1827371"/>
            <a:ext cx="8240883" cy="0"/>
          </a:xfrm>
          <a:custGeom>
            <a:avLst/>
            <a:gdLst/>
            <a:ahLst/>
            <a:cxnLst/>
            <a:rect l="l" t="t" r="r" b="b"/>
            <a:pathLst>
              <a:path w="16059150">
                <a:moveTo>
                  <a:pt x="160591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166B5"/>
            </a:solidFill>
          </a:ln>
        </p:spPr>
        <p:txBody>
          <a:bodyPr wrap="square" lIns="0" tIns="0" rIns="0" bIns="0" rtlCol="0"/>
          <a:lstStyle/>
          <a:p>
            <a:endParaRPr sz="2400" b="1"/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9024688E-D22D-4175-8308-BF2A9BAAB230}"/>
              </a:ext>
            </a:extLst>
          </p:cNvPr>
          <p:cNvSpPr txBox="1"/>
          <p:nvPr/>
        </p:nvSpPr>
        <p:spPr>
          <a:xfrm>
            <a:off x="251520" y="1539339"/>
            <a:ext cx="712103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45" dirty="0">
                <a:solidFill>
                  <a:srgbClr val="244257"/>
                </a:solidFill>
                <a:latin typeface="Roboto"/>
                <a:cs typeface="Roboto"/>
              </a:rPr>
              <a:t>РЯЗАНСКАЯ </a:t>
            </a:r>
            <a:r>
              <a:rPr sz="1100" b="1" spc="35" dirty="0">
                <a:solidFill>
                  <a:srgbClr val="244257"/>
                </a:solidFill>
                <a:latin typeface="Roboto"/>
                <a:cs typeface="Roboto"/>
              </a:rPr>
              <a:t>ОБЛАСТЬ </a:t>
            </a:r>
            <a:r>
              <a:rPr sz="1100" b="1" spc="50" dirty="0">
                <a:solidFill>
                  <a:srgbClr val="244257"/>
                </a:solidFill>
                <a:latin typeface="Roboto"/>
                <a:cs typeface="Roboto"/>
              </a:rPr>
              <a:t>(РЕГИОНАЛЬНАЯ</a:t>
            </a:r>
            <a:r>
              <a:rPr sz="1100" b="1" spc="185" dirty="0">
                <a:solidFill>
                  <a:srgbClr val="244257"/>
                </a:solidFill>
                <a:latin typeface="Roboto"/>
                <a:cs typeface="Roboto"/>
              </a:rPr>
              <a:t> </a:t>
            </a:r>
            <a:r>
              <a:rPr sz="1100" b="1" spc="40" dirty="0">
                <a:solidFill>
                  <a:srgbClr val="244257"/>
                </a:solidFill>
                <a:latin typeface="Roboto"/>
                <a:cs typeface="Roboto"/>
              </a:rPr>
              <a:t>МИС)</a:t>
            </a:r>
            <a:endParaRPr sz="1100" b="1" dirty="0">
              <a:latin typeface="Roboto"/>
              <a:cs typeface="Roboto"/>
            </a:endParaRP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C8B678A9-AE72-4D32-BEE8-74885E282E90}"/>
              </a:ext>
            </a:extLst>
          </p:cNvPr>
          <p:cNvSpPr txBox="1"/>
          <p:nvPr/>
        </p:nvSpPr>
        <p:spPr>
          <a:xfrm>
            <a:off x="4205332" y="1484784"/>
            <a:ext cx="1118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50" dirty="0">
                <a:solidFill>
                  <a:srgbClr val="786799"/>
                </a:solidFill>
                <a:latin typeface="Roboto"/>
                <a:cs typeface="Roboto"/>
              </a:rPr>
              <a:t>1200</a:t>
            </a:r>
            <a:r>
              <a:rPr sz="1600" b="1" spc="-20" dirty="0">
                <a:solidFill>
                  <a:srgbClr val="786799"/>
                </a:solidFill>
                <a:latin typeface="Roboto"/>
                <a:cs typeface="Roboto"/>
              </a:rPr>
              <a:t>0</a:t>
            </a:r>
            <a:endParaRPr sz="1600" b="1" dirty="0">
              <a:latin typeface="Roboto"/>
              <a:cs typeface="Roboto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9668C034-1D6C-4667-BE4E-A1739225A837}"/>
              </a:ext>
            </a:extLst>
          </p:cNvPr>
          <p:cNvSpPr txBox="1"/>
          <p:nvPr/>
        </p:nvSpPr>
        <p:spPr>
          <a:xfrm>
            <a:off x="5103751" y="1538724"/>
            <a:ext cx="24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44257"/>
                </a:solidFill>
                <a:latin typeface="RobotoRegular"/>
                <a:cs typeface="RobotoRegular"/>
              </a:rPr>
              <a:t>РАБОЧИХ</a:t>
            </a:r>
            <a:r>
              <a:rPr sz="1100" b="1" spc="45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sz="1100" b="1" spc="30" dirty="0">
                <a:solidFill>
                  <a:srgbClr val="244257"/>
                </a:solidFill>
                <a:latin typeface="RobotoRegular"/>
                <a:cs typeface="RobotoRegular"/>
              </a:rPr>
              <a:t>МЕСТ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43" name="object 11">
            <a:extLst>
              <a:ext uri="{FF2B5EF4-FFF2-40B4-BE49-F238E27FC236}">
                <a16:creationId xmlns:a16="http://schemas.microsoft.com/office/drawing/2014/main" id="{0AB3FFF4-7FEB-4830-B640-002AB9347E14}"/>
              </a:ext>
            </a:extLst>
          </p:cNvPr>
          <p:cNvSpPr txBox="1"/>
          <p:nvPr/>
        </p:nvSpPr>
        <p:spPr>
          <a:xfrm>
            <a:off x="6711622" y="1495123"/>
            <a:ext cx="31889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43255" algn="l"/>
              </a:tabLst>
            </a:pPr>
            <a:r>
              <a:rPr sz="2400" b="1" spc="22" baseline="-6704" dirty="0">
                <a:solidFill>
                  <a:srgbClr val="786799"/>
                </a:solidFill>
                <a:latin typeface="Roboto"/>
                <a:cs typeface="Roboto"/>
              </a:rPr>
              <a:t>62	</a:t>
            </a:r>
            <a:r>
              <a:rPr sz="1100" b="1" spc="40" dirty="0">
                <a:solidFill>
                  <a:srgbClr val="244257"/>
                </a:solidFill>
                <a:latin typeface="RobotoRegular"/>
                <a:cs typeface="RobotoRegular"/>
              </a:rPr>
              <a:t>МЕДОРГАНИЗАЦИИ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45" name="object 21">
            <a:extLst>
              <a:ext uri="{FF2B5EF4-FFF2-40B4-BE49-F238E27FC236}">
                <a16:creationId xmlns:a16="http://schemas.microsoft.com/office/drawing/2014/main" id="{48B1E4FF-5DFA-4CC1-864E-0315B43C39FA}"/>
              </a:ext>
            </a:extLst>
          </p:cNvPr>
          <p:cNvSpPr/>
          <p:nvPr/>
        </p:nvSpPr>
        <p:spPr>
          <a:xfrm>
            <a:off x="251519" y="2541617"/>
            <a:ext cx="8240883" cy="0"/>
          </a:xfrm>
          <a:custGeom>
            <a:avLst/>
            <a:gdLst/>
            <a:ahLst/>
            <a:cxnLst/>
            <a:rect l="l" t="t" r="r" b="b"/>
            <a:pathLst>
              <a:path w="16059150">
                <a:moveTo>
                  <a:pt x="160591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166B5"/>
            </a:solidFill>
          </a:ln>
        </p:spPr>
        <p:txBody>
          <a:bodyPr wrap="square" lIns="0" tIns="0" rIns="0" bIns="0" rtlCol="0"/>
          <a:lstStyle/>
          <a:p>
            <a:endParaRPr sz="2400" b="1"/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1BF6DEB4-1D50-47AA-B1C9-866DE157B104}"/>
              </a:ext>
            </a:extLst>
          </p:cNvPr>
          <p:cNvSpPr txBox="1"/>
          <p:nvPr/>
        </p:nvSpPr>
        <p:spPr>
          <a:xfrm>
            <a:off x="251519" y="2253585"/>
            <a:ext cx="712103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30" dirty="0">
                <a:solidFill>
                  <a:srgbClr val="244257"/>
                </a:solidFill>
                <a:latin typeface="Roboto"/>
                <a:cs typeface="Roboto"/>
              </a:rPr>
              <a:t>ГКБ </a:t>
            </a:r>
            <a:r>
              <a:rPr lang="ru-RU" sz="1100" b="1" spc="25" dirty="0">
                <a:solidFill>
                  <a:srgbClr val="244257"/>
                </a:solidFill>
                <a:latin typeface="Roboto"/>
                <a:cs typeface="Roboto"/>
              </a:rPr>
              <a:t>№3 ИМ. М.П. </a:t>
            </a:r>
            <a:r>
              <a:rPr lang="ru-RU" sz="1100" b="1" spc="40" dirty="0">
                <a:solidFill>
                  <a:srgbClr val="244257"/>
                </a:solidFill>
                <a:latin typeface="Roboto"/>
                <a:cs typeface="Roboto"/>
              </a:rPr>
              <a:t>КОНЧАЛОВСКОГО</a:t>
            </a:r>
            <a:r>
              <a:rPr lang="ru-RU" sz="1100" b="1" spc="409" dirty="0">
                <a:solidFill>
                  <a:srgbClr val="244257"/>
                </a:solidFill>
                <a:latin typeface="Roboto"/>
                <a:cs typeface="Roboto"/>
              </a:rPr>
              <a:t> </a:t>
            </a:r>
            <a:r>
              <a:rPr lang="ru-RU" sz="1100" b="1" spc="25" dirty="0">
                <a:solidFill>
                  <a:srgbClr val="244257"/>
                </a:solidFill>
                <a:latin typeface="Roboto"/>
                <a:cs typeface="Roboto"/>
              </a:rPr>
              <a:t>ДЗМ</a:t>
            </a:r>
            <a:endParaRPr lang="ru-RU" sz="1100" b="1" dirty="0">
              <a:latin typeface="Roboto"/>
              <a:cs typeface="Roboto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5EE16DD8-A237-4B3D-94F7-C004E34F0751}"/>
              </a:ext>
            </a:extLst>
          </p:cNvPr>
          <p:cNvSpPr txBox="1"/>
          <p:nvPr/>
        </p:nvSpPr>
        <p:spPr>
          <a:xfrm>
            <a:off x="4389234" y="2199724"/>
            <a:ext cx="1118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50" dirty="0">
                <a:solidFill>
                  <a:srgbClr val="786799"/>
                </a:solidFill>
                <a:latin typeface="Roboto"/>
                <a:cs typeface="Roboto"/>
              </a:rPr>
              <a:t>360</a:t>
            </a:r>
          </a:p>
        </p:txBody>
      </p:sp>
      <p:sp>
        <p:nvSpPr>
          <p:cNvPr id="48" name="object 10">
            <a:extLst>
              <a:ext uri="{FF2B5EF4-FFF2-40B4-BE49-F238E27FC236}">
                <a16:creationId xmlns:a16="http://schemas.microsoft.com/office/drawing/2014/main" id="{5378738C-1865-4007-BB4E-210C9AB8DDA1}"/>
              </a:ext>
            </a:extLst>
          </p:cNvPr>
          <p:cNvSpPr txBox="1"/>
          <p:nvPr/>
        </p:nvSpPr>
        <p:spPr>
          <a:xfrm>
            <a:off x="5103751" y="2252970"/>
            <a:ext cx="24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44257"/>
                </a:solidFill>
                <a:latin typeface="RobotoRegular"/>
                <a:cs typeface="RobotoRegular"/>
              </a:rPr>
              <a:t>РАБОЧИХ</a:t>
            </a:r>
            <a:r>
              <a:rPr sz="1100" b="1" spc="45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sz="1100" b="1" spc="30" dirty="0">
                <a:solidFill>
                  <a:srgbClr val="244257"/>
                </a:solidFill>
                <a:latin typeface="RobotoRegular"/>
                <a:cs typeface="RobotoRegular"/>
              </a:rPr>
              <a:t>МЕСТ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49" name="object 11">
            <a:extLst>
              <a:ext uri="{FF2B5EF4-FFF2-40B4-BE49-F238E27FC236}">
                <a16:creationId xmlns:a16="http://schemas.microsoft.com/office/drawing/2014/main" id="{DACC635C-B3C8-4220-865E-CE927BEFD7BC}"/>
              </a:ext>
            </a:extLst>
          </p:cNvPr>
          <p:cNvSpPr txBox="1"/>
          <p:nvPr/>
        </p:nvSpPr>
        <p:spPr>
          <a:xfrm>
            <a:off x="6711621" y="2209369"/>
            <a:ext cx="31889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43255" algn="l"/>
              </a:tabLst>
            </a:pPr>
            <a:r>
              <a:rPr lang="ru-RU" sz="2400" b="1" spc="22" baseline="-6704" dirty="0">
                <a:solidFill>
                  <a:srgbClr val="786799"/>
                </a:solidFill>
                <a:latin typeface="Roboto"/>
                <a:cs typeface="Roboto"/>
              </a:rPr>
              <a:t> </a:t>
            </a:r>
            <a:r>
              <a:rPr sz="2400" b="1" spc="22" baseline="-6704" dirty="0">
                <a:solidFill>
                  <a:srgbClr val="786799"/>
                </a:solidFill>
                <a:latin typeface="Roboto"/>
                <a:cs typeface="Roboto"/>
              </a:rPr>
              <a:t>6	</a:t>
            </a:r>
            <a:r>
              <a:rPr lang="ru-RU" sz="1100" b="1" spc="40" dirty="0">
                <a:solidFill>
                  <a:srgbClr val="244257"/>
                </a:solidFill>
                <a:latin typeface="RobotoRegular"/>
                <a:cs typeface="RobotoRegular"/>
              </a:rPr>
              <a:t>ФИЛИАЛОВ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50" name="object 21">
            <a:extLst>
              <a:ext uri="{FF2B5EF4-FFF2-40B4-BE49-F238E27FC236}">
                <a16:creationId xmlns:a16="http://schemas.microsoft.com/office/drawing/2014/main" id="{DA004701-031F-4F3C-9CF4-69C10160EEC0}"/>
              </a:ext>
            </a:extLst>
          </p:cNvPr>
          <p:cNvSpPr/>
          <p:nvPr/>
        </p:nvSpPr>
        <p:spPr>
          <a:xfrm>
            <a:off x="251519" y="3254697"/>
            <a:ext cx="8240883" cy="0"/>
          </a:xfrm>
          <a:custGeom>
            <a:avLst/>
            <a:gdLst/>
            <a:ahLst/>
            <a:cxnLst/>
            <a:rect l="l" t="t" r="r" b="b"/>
            <a:pathLst>
              <a:path w="16059150">
                <a:moveTo>
                  <a:pt x="160591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166B5"/>
            </a:solidFill>
          </a:ln>
        </p:spPr>
        <p:txBody>
          <a:bodyPr wrap="square" lIns="0" tIns="0" rIns="0" bIns="0" rtlCol="0"/>
          <a:lstStyle/>
          <a:p>
            <a:endParaRPr sz="2400" b="1"/>
          </a:p>
        </p:txBody>
      </p:sp>
      <p:sp>
        <p:nvSpPr>
          <p:cNvPr id="51" name="object 7">
            <a:extLst>
              <a:ext uri="{FF2B5EF4-FFF2-40B4-BE49-F238E27FC236}">
                <a16:creationId xmlns:a16="http://schemas.microsoft.com/office/drawing/2014/main" id="{11D239DC-D7A3-40D7-BDDD-A413D4953D98}"/>
              </a:ext>
            </a:extLst>
          </p:cNvPr>
          <p:cNvSpPr txBox="1"/>
          <p:nvPr/>
        </p:nvSpPr>
        <p:spPr>
          <a:xfrm>
            <a:off x="251519" y="2966665"/>
            <a:ext cx="712103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30" dirty="0">
                <a:solidFill>
                  <a:srgbClr val="244257"/>
                </a:solidFill>
                <a:latin typeface="Roboto"/>
                <a:cs typeface="Roboto"/>
              </a:rPr>
              <a:t>ГКБ №67 </a:t>
            </a:r>
            <a:r>
              <a:rPr lang="ru-RU" sz="1100" b="1" spc="25" dirty="0">
                <a:solidFill>
                  <a:srgbClr val="244257"/>
                </a:solidFill>
                <a:latin typeface="Roboto"/>
                <a:cs typeface="Roboto"/>
              </a:rPr>
              <a:t>ИМ. </a:t>
            </a:r>
            <a:r>
              <a:rPr lang="ru-RU" sz="1100" b="1" spc="20" dirty="0">
                <a:solidFill>
                  <a:srgbClr val="244257"/>
                </a:solidFill>
                <a:latin typeface="Roboto"/>
                <a:cs typeface="Roboto"/>
              </a:rPr>
              <a:t>Л.А. </a:t>
            </a:r>
            <a:r>
              <a:rPr lang="ru-RU" sz="1100" b="1" spc="35" dirty="0">
                <a:solidFill>
                  <a:srgbClr val="244257"/>
                </a:solidFill>
                <a:latin typeface="Roboto"/>
                <a:cs typeface="Roboto"/>
              </a:rPr>
              <a:t>ВОРОХОБОВА</a:t>
            </a:r>
            <a:r>
              <a:rPr lang="ru-RU" sz="1100" b="1" spc="400" dirty="0">
                <a:solidFill>
                  <a:srgbClr val="244257"/>
                </a:solidFill>
                <a:latin typeface="Roboto"/>
                <a:cs typeface="Roboto"/>
              </a:rPr>
              <a:t> </a:t>
            </a:r>
            <a:r>
              <a:rPr lang="ru-RU" sz="1100" b="1" spc="25" dirty="0">
                <a:solidFill>
                  <a:srgbClr val="244257"/>
                </a:solidFill>
                <a:latin typeface="Roboto"/>
                <a:cs typeface="Roboto"/>
              </a:rPr>
              <a:t>ДЗМ</a:t>
            </a:r>
            <a:endParaRPr lang="ru-RU" sz="1100" b="1" dirty="0">
              <a:latin typeface="Roboto"/>
              <a:cs typeface="Roboto"/>
            </a:endParaRPr>
          </a:p>
        </p:txBody>
      </p:sp>
      <p:sp>
        <p:nvSpPr>
          <p:cNvPr id="52" name="object 8">
            <a:extLst>
              <a:ext uri="{FF2B5EF4-FFF2-40B4-BE49-F238E27FC236}">
                <a16:creationId xmlns:a16="http://schemas.microsoft.com/office/drawing/2014/main" id="{D57B5818-27B8-470D-BE3A-836D13E4DCD1}"/>
              </a:ext>
            </a:extLst>
          </p:cNvPr>
          <p:cNvSpPr txBox="1"/>
          <p:nvPr/>
        </p:nvSpPr>
        <p:spPr>
          <a:xfrm>
            <a:off x="4389234" y="2912804"/>
            <a:ext cx="1118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50" dirty="0">
                <a:solidFill>
                  <a:srgbClr val="786799"/>
                </a:solidFill>
                <a:latin typeface="Roboto"/>
                <a:cs typeface="Roboto"/>
              </a:rPr>
              <a:t>230</a:t>
            </a:r>
          </a:p>
        </p:txBody>
      </p:sp>
      <p:sp>
        <p:nvSpPr>
          <p:cNvPr id="53" name="object 10">
            <a:extLst>
              <a:ext uri="{FF2B5EF4-FFF2-40B4-BE49-F238E27FC236}">
                <a16:creationId xmlns:a16="http://schemas.microsoft.com/office/drawing/2014/main" id="{CF848E0D-51EB-4777-81A6-032829A135DF}"/>
              </a:ext>
            </a:extLst>
          </p:cNvPr>
          <p:cNvSpPr txBox="1"/>
          <p:nvPr/>
        </p:nvSpPr>
        <p:spPr>
          <a:xfrm>
            <a:off x="5103751" y="2966050"/>
            <a:ext cx="24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44257"/>
                </a:solidFill>
                <a:latin typeface="RobotoRegular"/>
                <a:cs typeface="RobotoRegular"/>
              </a:rPr>
              <a:t>РАБОЧИХ</a:t>
            </a:r>
            <a:r>
              <a:rPr sz="1100" b="1" spc="45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sz="1100" b="1" spc="30" dirty="0">
                <a:solidFill>
                  <a:srgbClr val="244257"/>
                </a:solidFill>
                <a:latin typeface="RobotoRegular"/>
                <a:cs typeface="RobotoRegular"/>
              </a:rPr>
              <a:t>МЕСТ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2BCCF99D-685C-4CFE-A8A3-EBA898F290F7}"/>
              </a:ext>
            </a:extLst>
          </p:cNvPr>
          <p:cNvSpPr txBox="1"/>
          <p:nvPr/>
        </p:nvSpPr>
        <p:spPr>
          <a:xfrm>
            <a:off x="6711621" y="2922449"/>
            <a:ext cx="31889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43255" algn="l"/>
              </a:tabLst>
            </a:pPr>
            <a:r>
              <a:rPr lang="ru-RU" sz="2400" b="1" spc="22" baseline="-6704" dirty="0">
                <a:solidFill>
                  <a:srgbClr val="786799"/>
                </a:solidFill>
                <a:latin typeface="Roboto"/>
                <a:cs typeface="Roboto"/>
              </a:rPr>
              <a:t> 5</a:t>
            </a:r>
            <a:r>
              <a:rPr sz="2400" b="1" spc="22" baseline="-6704" dirty="0">
                <a:solidFill>
                  <a:srgbClr val="786799"/>
                </a:solidFill>
                <a:latin typeface="Roboto"/>
                <a:cs typeface="Roboto"/>
              </a:rPr>
              <a:t>	</a:t>
            </a:r>
            <a:r>
              <a:rPr lang="ru-RU" sz="1100" b="1" spc="40" dirty="0">
                <a:solidFill>
                  <a:srgbClr val="244257"/>
                </a:solidFill>
                <a:latin typeface="RobotoRegular"/>
                <a:cs typeface="RobotoRegular"/>
              </a:rPr>
              <a:t>ФИЛИАЛОВ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56" name="object 21">
            <a:extLst>
              <a:ext uri="{FF2B5EF4-FFF2-40B4-BE49-F238E27FC236}">
                <a16:creationId xmlns:a16="http://schemas.microsoft.com/office/drawing/2014/main" id="{AF1F7935-FE20-4626-9F53-D30D35F43FBA}"/>
              </a:ext>
            </a:extLst>
          </p:cNvPr>
          <p:cNvSpPr/>
          <p:nvPr/>
        </p:nvSpPr>
        <p:spPr>
          <a:xfrm>
            <a:off x="251519" y="3887493"/>
            <a:ext cx="8240883" cy="0"/>
          </a:xfrm>
          <a:custGeom>
            <a:avLst/>
            <a:gdLst/>
            <a:ahLst/>
            <a:cxnLst/>
            <a:rect l="l" t="t" r="r" b="b"/>
            <a:pathLst>
              <a:path w="16059150">
                <a:moveTo>
                  <a:pt x="160591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166B5"/>
            </a:solidFill>
          </a:ln>
        </p:spPr>
        <p:txBody>
          <a:bodyPr wrap="square" lIns="0" tIns="0" rIns="0" bIns="0" rtlCol="0"/>
          <a:lstStyle/>
          <a:p>
            <a:endParaRPr sz="2400" b="1"/>
          </a:p>
        </p:txBody>
      </p:sp>
      <p:sp>
        <p:nvSpPr>
          <p:cNvPr id="57" name="object 7">
            <a:extLst>
              <a:ext uri="{FF2B5EF4-FFF2-40B4-BE49-F238E27FC236}">
                <a16:creationId xmlns:a16="http://schemas.microsoft.com/office/drawing/2014/main" id="{A8752AAF-7A4D-4C1B-81CE-7AE58EDB32EF}"/>
              </a:ext>
            </a:extLst>
          </p:cNvPr>
          <p:cNvSpPr txBox="1"/>
          <p:nvPr/>
        </p:nvSpPr>
        <p:spPr>
          <a:xfrm>
            <a:off x="251519" y="3599461"/>
            <a:ext cx="712103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35" dirty="0">
                <a:solidFill>
                  <a:srgbClr val="244257"/>
                </a:solidFill>
                <a:latin typeface="Roboto"/>
                <a:cs typeface="Roboto"/>
              </a:rPr>
              <a:t>ПКБ </a:t>
            </a:r>
            <a:r>
              <a:rPr lang="ru-RU" sz="1100" b="1" spc="30" dirty="0">
                <a:solidFill>
                  <a:srgbClr val="244257"/>
                </a:solidFill>
                <a:latin typeface="Roboto"/>
                <a:cs typeface="Roboto"/>
              </a:rPr>
              <a:t>№13</a:t>
            </a:r>
            <a:r>
              <a:rPr lang="ru-RU" sz="1100" b="1" spc="100" dirty="0">
                <a:solidFill>
                  <a:srgbClr val="244257"/>
                </a:solidFill>
                <a:latin typeface="Roboto"/>
                <a:cs typeface="Roboto"/>
              </a:rPr>
              <a:t> </a:t>
            </a:r>
            <a:r>
              <a:rPr lang="ru-RU" sz="1100" b="1" spc="25" dirty="0">
                <a:solidFill>
                  <a:srgbClr val="244257"/>
                </a:solidFill>
                <a:latin typeface="Roboto"/>
                <a:cs typeface="Roboto"/>
              </a:rPr>
              <a:t>ДЗМ</a:t>
            </a:r>
            <a:endParaRPr lang="ru-RU" sz="1100" b="1" dirty="0">
              <a:latin typeface="Roboto"/>
              <a:cs typeface="Roboto"/>
            </a:endParaRPr>
          </a:p>
        </p:txBody>
      </p:sp>
      <p:sp>
        <p:nvSpPr>
          <p:cNvPr id="58" name="object 8">
            <a:extLst>
              <a:ext uri="{FF2B5EF4-FFF2-40B4-BE49-F238E27FC236}">
                <a16:creationId xmlns:a16="http://schemas.microsoft.com/office/drawing/2014/main" id="{A8F1C596-6AA1-4C2A-AF67-0A34DBA93D20}"/>
              </a:ext>
            </a:extLst>
          </p:cNvPr>
          <p:cNvSpPr txBox="1"/>
          <p:nvPr/>
        </p:nvSpPr>
        <p:spPr>
          <a:xfrm>
            <a:off x="4469233" y="3606772"/>
            <a:ext cx="1118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50" dirty="0">
                <a:solidFill>
                  <a:srgbClr val="786799"/>
                </a:solidFill>
                <a:latin typeface="Roboto"/>
                <a:cs typeface="Roboto"/>
              </a:rPr>
              <a:t>50</a:t>
            </a:r>
          </a:p>
        </p:txBody>
      </p:sp>
      <p:sp>
        <p:nvSpPr>
          <p:cNvPr id="59" name="object 10">
            <a:extLst>
              <a:ext uri="{FF2B5EF4-FFF2-40B4-BE49-F238E27FC236}">
                <a16:creationId xmlns:a16="http://schemas.microsoft.com/office/drawing/2014/main" id="{3BC01F6B-136B-45F4-AFB7-D8D41ABEDC61}"/>
              </a:ext>
            </a:extLst>
          </p:cNvPr>
          <p:cNvSpPr txBox="1"/>
          <p:nvPr/>
        </p:nvSpPr>
        <p:spPr>
          <a:xfrm>
            <a:off x="5103751" y="3598846"/>
            <a:ext cx="24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44257"/>
                </a:solidFill>
                <a:latin typeface="RobotoRegular"/>
                <a:cs typeface="RobotoRegular"/>
              </a:rPr>
              <a:t>РАБОЧИХ</a:t>
            </a:r>
            <a:r>
              <a:rPr sz="1100" b="1" spc="45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sz="1100" b="1" spc="30" dirty="0">
                <a:solidFill>
                  <a:srgbClr val="244257"/>
                </a:solidFill>
                <a:latin typeface="RobotoRegular"/>
                <a:cs typeface="RobotoRegular"/>
              </a:rPr>
              <a:t>МЕСТ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65" name="object 21">
            <a:extLst>
              <a:ext uri="{FF2B5EF4-FFF2-40B4-BE49-F238E27FC236}">
                <a16:creationId xmlns:a16="http://schemas.microsoft.com/office/drawing/2014/main" id="{20000037-5B0E-482C-8725-3C233788C250}"/>
              </a:ext>
            </a:extLst>
          </p:cNvPr>
          <p:cNvSpPr/>
          <p:nvPr/>
        </p:nvSpPr>
        <p:spPr>
          <a:xfrm>
            <a:off x="251519" y="4522439"/>
            <a:ext cx="8240883" cy="0"/>
          </a:xfrm>
          <a:custGeom>
            <a:avLst/>
            <a:gdLst/>
            <a:ahLst/>
            <a:cxnLst/>
            <a:rect l="l" t="t" r="r" b="b"/>
            <a:pathLst>
              <a:path w="16059150">
                <a:moveTo>
                  <a:pt x="160591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166B5"/>
            </a:solidFill>
          </a:ln>
        </p:spPr>
        <p:txBody>
          <a:bodyPr wrap="square" lIns="0" tIns="0" rIns="0" bIns="0" rtlCol="0"/>
          <a:lstStyle/>
          <a:p>
            <a:endParaRPr sz="2400" b="1"/>
          </a:p>
        </p:txBody>
      </p:sp>
      <p:sp>
        <p:nvSpPr>
          <p:cNvPr id="66" name="object 7">
            <a:extLst>
              <a:ext uri="{FF2B5EF4-FFF2-40B4-BE49-F238E27FC236}">
                <a16:creationId xmlns:a16="http://schemas.microsoft.com/office/drawing/2014/main" id="{E79E3E29-A4A6-40FF-9B56-16641DF98BD1}"/>
              </a:ext>
            </a:extLst>
          </p:cNvPr>
          <p:cNvSpPr txBox="1"/>
          <p:nvPr/>
        </p:nvSpPr>
        <p:spPr>
          <a:xfrm>
            <a:off x="251519" y="4234407"/>
            <a:ext cx="712103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25" dirty="0">
                <a:solidFill>
                  <a:srgbClr val="244257"/>
                </a:solidFill>
                <a:latin typeface="Roboto"/>
                <a:cs typeface="Roboto"/>
              </a:rPr>
              <a:t>КБ </a:t>
            </a:r>
            <a:r>
              <a:rPr lang="ru-RU" sz="1100" b="1" spc="30" dirty="0">
                <a:solidFill>
                  <a:srgbClr val="244257"/>
                </a:solidFill>
                <a:latin typeface="Roboto"/>
                <a:cs typeface="Roboto"/>
              </a:rPr>
              <a:t>№85 </a:t>
            </a:r>
            <a:r>
              <a:rPr lang="ru-RU" sz="1100" b="1" spc="20" dirty="0">
                <a:solidFill>
                  <a:srgbClr val="244257"/>
                </a:solidFill>
                <a:latin typeface="Roboto"/>
                <a:cs typeface="Roboto"/>
              </a:rPr>
              <a:t>ФМБА</a:t>
            </a:r>
            <a:r>
              <a:rPr lang="ru-RU" sz="1100" b="1" spc="200" dirty="0">
                <a:solidFill>
                  <a:srgbClr val="244257"/>
                </a:solidFill>
                <a:latin typeface="Roboto"/>
                <a:cs typeface="Roboto"/>
              </a:rPr>
              <a:t> </a:t>
            </a:r>
            <a:r>
              <a:rPr lang="ru-RU" sz="1100" b="1" spc="40" dirty="0">
                <a:solidFill>
                  <a:srgbClr val="244257"/>
                </a:solidFill>
                <a:latin typeface="Roboto"/>
                <a:cs typeface="Roboto"/>
              </a:rPr>
              <a:t>РОССИИ</a:t>
            </a:r>
            <a:endParaRPr lang="ru-RU" sz="1100" b="1" dirty="0">
              <a:latin typeface="Roboto"/>
              <a:cs typeface="Roboto"/>
            </a:endParaRPr>
          </a:p>
        </p:txBody>
      </p:sp>
      <p:sp>
        <p:nvSpPr>
          <p:cNvPr id="67" name="object 8">
            <a:extLst>
              <a:ext uri="{FF2B5EF4-FFF2-40B4-BE49-F238E27FC236}">
                <a16:creationId xmlns:a16="http://schemas.microsoft.com/office/drawing/2014/main" id="{B68E16EE-F504-4D38-913A-9AB18CDBB972}"/>
              </a:ext>
            </a:extLst>
          </p:cNvPr>
          <p:cNvSpPr txBox="1"/>
          <p:nvPr/>
        </p:nvSpPr>
        <p:spPr>
          <a:xfrm>
            <a:off x="4422492" y="4180546"/>
            <a:ext cx="1118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50" dirty="0">
                <a:solidFill>
                  <a:srgbClr val="786799"/>
                </a:solidFill>
                <a:latin typeface="Roboto"/>
                <a:cs typeface="Roboto"/>
              </a:rPr>
              <a:t>290</a:t>
            </a:r>
          </a:p>
        </p:txBody>
      </p:sp>
      <p:sp>
        <p:nvSpPr>
          <p:cNvPr id="68" name="object 10">
            <a:extLst>
              <a:ext uri="{FF2B5EF4-FFF2-40B4-BE49-F238E27FC236}">
                <a16:creationId xmlns:a16="http://schemas.microsoft.com/office/drawing/2014/main" id="{7B7F90DD-A5C9-4A89-A04C-E4478DC8CE7A}"/>
              </a:ext>
            </a:extLst>
          </p:cNvPr>
          <p:cNvSpPr txBox="1"/>
          <p:nvPr/>
        </p:nvSpPr>
        <p:spPr>
          <a:xfrm>
            <a:off x="5103751" y="4233792"/>
            <a:ext cx="24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44257"/>
                </a:solidFill>
                <a:latin typeface="RobotoRegular"/>
                <a:cs typeface="RobotoRegular"/>
              </a:rPr>
              <a:t>РАБОЧИХ</a:t>
            </a:r>
            <a:r>
              <a:rPr sz="1100" b="1" spc="45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sz="1100" b="1" spc="30" dirty="0">
                <a:solidFill>
                  <a:srgbClr val="244257"/>
                </a:solidFill>
                <a:latin typeface="RobotoRegular"/>
                <a:cs typeface="RobotoRegular"/>
              </a:rPr>
              <a:t>МЕСТ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70" name="object 11">
            <a:extLst>
              <a:ext uri="{FF2B5EF4-FFF2-40B4-BE49-F238E27FC236}">
                <a16:creationId xmlns:a16="http://schemas.microsoft.com/office/drawing/2014/main" id="{7A9E7882-E780-4897-A0C7-4D5727AD7B7B}"/>
              </a:ext>
            </a:extLst>
          </p:cNvPr>
          <p:cNvSpPr txBox="1"/>
          <p:nvPr/>
        </p:nvSpPr>
        <p:spPr>
          <a:xfrm>
            <a:off x="6711621" y="4200640"/>
            <a:ext cx="31889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43255" algn="l"/>
              </a:tabLst>
            </a:pPr>
            <a:r>
              <a:rPr lang="ru-RU" sz="2400" b="1" spc="22" baseline="-6704" dirty="0">
                <a:solidFill>
                  <a:srgbClr val="786799"/>
                </a:solidFill>
                <a:latin typeface="Roboto"/>
                <a:cs typeface="Roboto"/>
              </a:rPr>
              <a:t> 3</a:t>
            </a:r>
            <a:r>
              <a:rPr sz="2400" b="1" spc="22" baseline="-6704" dirty="0">
                <a:solidFill>
                  <a:srgbClr val="786799"/>
                </a:solidFill>
                <a:latin typeface="Roboto"/>
                <a:cs typeface="Roboto"/>
              </a:rPr>
              <a:t>	</a:t>
            </a:r>
            <a:r>
              <a:rPr lang="ru-RU" sz="1100" b="1" spc="40" dirty="0">
                <a:solidFill>
                  <a:srgbClr val="244257"/>
                </a:solidFill>
                <a:latin typeface="RobotoRegular"/>
                <a:cs typeface="RobotoRegular"/>
              </a:rPr>
              <a:t>ФИЛИАЛА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C9FDA7CC-0F2A-4B8B-8ADF-AA4C23866D7E}"/>
              </a:ext>
            </a:extLst>
          </p:cNvPr>
          <p:cNvSpPr/>
          <p:nvPr/>
        </p:nvSpPr>
        <p:spPr>
          <a:xfrm>
            <a:off x="251519" y="5264393"/>
            <a:ext cx="8240883" cy="0"/>
          </a:xfrm>
          <a:custGeom>
            <a:avLst/>
            <a:gdLst/>
            <a:ahLst/>
            <a:cxnLst/>
            <a:rect l="l" t="t" r="r" b="b"/>
            <a:pathLst>
              <a:path w="16059150">
                <a:moveTo>
                  <a:pt x="1605914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166B5"/>
            </a:solidFill>
          </a:ln>
        </p:spPr>
        <p:txBody>
          <a:bodyPr wrap="square" lIns="0" tIns="0" rIns="0" bIns="0" rtlCol="0"/>
          <a:lstStyle/>
          <a:p>
            <a:endParaRPr sz="2400" b="1"/>
          </a:p>
        </p:txBody>
      </p:sp>
      <p:sp>
        <p:nvSpPr>
          <p:cNvPr id="72" name="object 7">
            <a:extLst>
              <a:ext uri="{FF2B5EF4-FFF2-40B4-BE49-F238E27FC236}">
                <a16:creationId xmlns:a16="http://schemas.microsoft.com/office/drawing/2014/main" id="{E522FF8D-E591-44E4-8B8B-DB25D70B27AA}"/>
              </a:ext>
            </a:extLst>
          </p:cNvPr>
          <p:cNvSpPr txBox="1"/>
          <p:nvPr/>
        </p:nvSpPr>
        <p:spPr>
          <a:xfrm>
            <a:off x="251518" y="4908023"/>
            <a:ext cx="712103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20" dirty="0">
                <a:solidFill>
                  <a:srgbClr val="244257"/>
                </a:solidFill>
                <a:latin typeface="Roboto"/>
                <a:cs typeface="Roboto"/>
              </a:rPr>
              <a:t>НМИЦ </a:t>
            </a:r>
            <a:r>
              <a:rPr lang="ru-RU" sz="1100" b="1" spc="45" dirty="0">
                <a:solidFill>
                  <a:srgbClr val="244257"/>
                </a:solidFill>
                <a:latin typeface="Roboto"/>
                <a:cs typeface="Roboto"/>
              </a:rPr>
              <a:t>ОТОРИНОЛАРИНГОЛОГИИ </a:t>
            </a:r>
            <a:r>
              <a:rPr lang="ru-RU" sz="1100" b="1" spc="20" dirty="0">
                <a:solidFill>
                  <a:srgbClr val="244257"/>
                </a:solidFill>
                <a:latin typeface="Roboto"/>
                <a:cs typeface="Roboto"/>
              </a:rPr>
              <a:t>ФМБА  </a:t>
            </a:r>
            <a:r>
              <a:rPr lang="ru-RU" sz="1100" b="1" spc="40" dirty="0">
                <a:solidFill>
                  <a:srgbClr val="244257"/>
                </a:solidFill>
                <a:latin typeface="Roboto"/>
                <a:cs typeface="Roboto"/>
              </a:rPr>
              <a:t>РОССИИ</a:t>
            </a:r>
            <a:endParaRPr lang="ru-RU" sz="1100" b="1" dirty="0">
              <a:latin typeface="Roboto"/>
              <a:cs typeface="Roboto"/>
            </a:endParaRPr>
          </a:p>
        </p:txBody>
      </p:sp>
      <p:sp>
        <p:nvSpPr>
          <p:cNvPr id="73" name="object 8">
            <a:extLst>
              <a:ext uri="{FF2B5EF4-FFF2-40B4-BE49-F238E27FC236}">
                <a16:creationId xmlns:a16="http://schemas.microsoft.com/office/drawing/2014/main" id="{74DEA1C3-2DF4-49BF-AFC4-9E449CE9C15D}"/>
              </a:ext>
            </a:extLst>
          </p:cNvPr>
          <p:cNvSpPr txBox="1"/>
          <p:nvPr/>
        </p:nvSpPr>
        <p:spPr>
          <a:xfrm>
            <a:off x="4533250" y="4844945"/>
            <a:ext cx="1118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50" dirty="0">
                <a:solidFill>
                  <a:srgbClr val="786799"/>
                </a:solidFill>
                <a:latin typeface="Roboto"/>
                <a:cs typeface="Roboto"/>
              </a:rPr>
              <a:t>80</a:t>
            </a:r>
          </a:p>
        </p:txBody>
      </p:sp>
      <p:sp>
        <p:nvSpPr>
          <p:cNvPr id="74" name="object 10">
            <a:extLst>
              <a:ext uri="{FF2B5EF4-FFF2-40B4-BE49-F238E27FC236}">
                <a16:creationId xmlns:a16="http://schemas.microsoft.com/office/drawing/2014/main" id="{E2B0A864-0861-42D1-AC21-2347F1716650}"/>
              </a:ext>
            </a:extLst>
          </p:cNvPr>
          <p:cNvSpPr txBox="1"/>
          <p:nvPr/>
        </p:nvSpPr>
        <p:spPr>
          <a:xfrm>
            <a:off x="5103751" y="4898191"/>
            <a:ext cx="24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44257"/>
                </a:solidFill>
                <a:latin typeface="RobotoRegular"/>
                <a:cs typeface="RobotoRegular"/>
              </a:rPr>
              <a:t>РАБОЧИХ</a:t>
            </a:r>
            <a:r>
              <a:rPr sz="1100" b="1" spc="45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sz="1100" b="1" spc="30" dirty="0">
                <a:solidFill>
                  <a:srgbClr val="244257"/>
                </a:solidFill>
                <a:latin typeface="RobotoRegular"/>
                <a:cs typeface="RobotoRegular"/>
              </a:rPr>
              <a:t>МЕСТ</a:t>
            </a:r>
            <a:endParaRPr sz="1100" b="1" dirty="0">
              <a:latin typeface="RobotoRegular"/>
              <a:cs typeface="RobotoRegular"/>
            </a:endParaRP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2DEDCFA7-0B02-4423-ADA6-935AC12B5B54}"/>
              </a:ext>
            </a:extLst>
          </p:cNvPr>
          <p:cNvSpPr txBox="1"/>
          <p:nvPr/>
        </p:nvSpPr>
        <p:spPr>
          <a:xfrm>
            <a:off x="251519" y="5569227"/>
            <a:ext cx="7121033" cy="199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300"/>
              </a:lnSpc>
              <a:spcBef>
                <a:spcPts val="100"/>
              </a:spcBef>
            </a:pPr>
            <a:r>
              <a:rPr lang="ru-RU" sz="1100" b="1" spc="25" dirty="0">
                <a:solidFill>
                  <a:srgbClr val="244257"/>
                </a:solidFill>
                <a:latin typeface="Roboto"/>
                <a:cs typeface="Roboto"/>
              </a:rPr>
              <a:t>НМИЦ ТО </a:t>
            </a:r>
            <a:r>
              <a:rPr lang="ru-RU" sz="1100" b="1" spc="30" dirty="0">
                <a:solidFill>
                  <a:srgbClr val="244257"/>
                </a:solidFill>
                <a:latin typeface="Roboto"/>
                <a:cs typeface="Roboto"/>
              </a:rPr>
              <a:t>ИМ Н.Н. </a:t>
            </a:r>
            <a:r>
              <a:rPr lang="ru-RU" sz="1100" b="1" spc="35" dirty="0">
                <a:solidFill>
                  <a:srgbClr val="244257"/>
                </a:solidFill>
                <a:latin typeface="Roboto"/>
                <a:cs typeface="Roboto"/>
              </a:rPr>
              <a:t>ПРИОРОВА МИНЗДРАВА  </a:t>
            </a:r>
            <a:r>
              <a:rPr lang="ru-RU" sz="1100" b="1" spc="40" dirty="0">
                <a:solidFill>
                  <a:srgbClr val="244257"/>
                </a:solidFill>
                <a:latin typeface="Roboto"/>
                <a:cs typeface="Roboto"/>
              </a:rPr>
              <a:t>РОССИИ</a:t>
            </a:r>
            <a:endParaRPr lang="ru-RU" sz="1100" b="1" dirty="0">
              <a:latin typeface="Roboto"/>
              <a:cs typeface="Roboto"/>
            </a:endParaRPr>
          </a:p>
        </p:txBody>
      </p:sp>
      <p:sp>
        <p:nvSpPr>
          <p:cNvPr id="77" name="object 8">
            <a:extLst>
              <a:ext uri="{FF2B5EF4-FFF2-40B4-BE49-F238E27FC236}">
                <a16:creationId xmlns:a16="http://schemas.microsoft.com/office/drawing/2014/main" id="{3243B71F-4766-4476-A350-B2559E35904D}"/>
              </a:ext>
            </a:extLst>
          </p:cNvPr>
          <p:cNvSpPr txBox="1"/>
          <p:nvPr/>
        </p:nvSpPr>
        <p:spPr>
          <a:xfrm>
            <a:off x="4422492" y="5509404"/>
            <a:ext cx="11188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50" dirty="0">
                <a:solidFill>
                  <a:srgbClr val="786799"/>
                </a:solidFill>
                <a:latin typeface="Roboto"/>
                <a:cs typeface="Roboto"/>
              </a:rPr>
              <a:t>130</a:t>
            </a: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44F5642B-1502-46AA-B8F5-FD64FF0C3D88}"/>
              </a:ext>
            </a:extLst>
          </p:cNvPr>
          <p:cNvSpPr txBox="1"/>
          <p:nvPr/>
        </p:nvSpPr>
        <p:spPr>
          <a:xfrm>
            <a:off x="5103751" y="5568612"/>
            <a:ext cx="24442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35" dirty="0">
                <a:solidFill>
                  <a:srgbClr val="244257"/>
                </a:solidFill>
                <a:latin typeface="RobotoRegular"/>
                <a:cs typeface="RobotoRegular"/>
              </a:rPr>
              <a:t>РАБОЧИХ</a:t>
            </a:r>
            <a:r>
              <a:rPr sz="1100" b="1" spc="45" dirty="0">
                <a:solidFill>
                  <a:srgbClr val="244257"/>
                </a:solidFill>
                <a:latin typeface="RobotoRegular"/>
                <a:cs typeface="RobotoRegular"/>
              </a:rPr>
              <a:t> </a:t>
            </a:r>
            <a:r>
              <a:rPr sz="1100" b="1" spc="30" dirty="0">
                <a:solidFill>
                  <a:srgbClr val="244257"/>
                </a:solidFill>
                <a:latin typeface="RobotoRegular"/>
                <a:cs typeface="RobotoRegular"/>
              </a:rPr>
              <a:t>МЕСТ</a:t>
            </a:r>
            <a:endParaRPr sz="1100" b="1" dirty="0">
              <a:latin typeface="RobotoRegular"/>
              <a:cs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968403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3808" y="3861048"/>
            <a:ext cx="5832648" cy="864096"/>
          </a:xfrm>
        </p:spPr>
        <p:txBody>
          <a:bodyPr/>
          <a:lstStyle/>
          <a:p>
            <a:r>
              <a:rPr lang="ru-RU" sz="2400" b="1" dirty="0">
                <a:latin typeface="Cambria" pitchFamily="18" charset="0"/>
              </a:rPr>
              <a:t>«Аптечный склад и</a:t>
            </a:r>
            <a:br>
              <a:rPr lang="ru-RU" sz="2400" b="1" dirty="0">
                <a:latin typeface="Cambria" pitchFamily="18" charset="0"/>
              </a:rPr>
            </a:br>
            <a:r>
              <a:rPr lang="ru-RU" sz="2400" b="1" dirty="0">
                <a:latin typeface="Cambria" pitchFamily="18" charset="0"/>
              </a:rPr>
              <a:t>учёт маркированных  товаров»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572000" y="4797152"/>
            <a:ext cx="4110641" cy="1656184"/>
          </a:xfrm>
        </p:spPr>
        <p:txBody>
          <a:bodyPr/>
          <a:lstStyle/>
          <a:p>
            <a:r>
              <a:rPr lang="ru-RU" sz="1400" b="1" dirty="0">
                <a:latin typeface="Cambria" pitchFamily="18" charset="0"/>
              </a:rPr>
              <a:t> </a:t>
            </a:r>
          </a:p>
          <a:p>
            <a:endParaRPr lang="ru-RU" b="1" dirty="0">
              <a:latin typeface="Cambria" pitchFamily="18" charset="0"/>
            </a:endParaRPr>
          </a:p>
          <a:p>
            <a:endParaRPr lang="ru-RU" b="1" dirty="0">
              <a:latin typeface="Cambria" pitchFamily="18" charset="0"/>
            </a:endParaRPr>
          </a:p>
          <a:p>
            <a:endParaRPr lang="ru-RU" b="1" dirty="0">
              <a:latin typeface="Cambria" pitchFamily="18" charset="0"/>
            </a:endParaRPr>
          </a:p>
          <a:p>
            <a:endParaRPr lang="ru-RU" sz="14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5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1"/>
          <p:cNvSpPr txBox="1">
            <a:spLocks/>
          </p:cNvSpPr>
          <p:nvPr/>
        </p:nvSpPr>
        <p:spPr bwMode="auto">
          <a:xfrm>
            <a:off x="497547" y="207455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lang="ru-RU" sz="3200" b="0" kern="1200">
                <a:solidFill>
                  <a:srgbClr val="C00000"/>
                </a:solidFill>
                <a:latin typeface="Arial Narrow" panose="020B0606020202030204" pitchFamily="34" charset="0"/>
                <a:ea typeface="+mn-ea"/>
                <a:cs typeface="Tahom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Аптечный склад</a:t>
            </a:r>
            <a:br>
              <a:rPr lang="ru-RU" sz="1800" b="1" dirty="0">
                <a:solidFill>
                  <a:srgbClr val="003C69"/>
                </a:solidFill>
                <a:latin typeface="Cambria" pitchFamily="18" charset="0"/>
              </a:rPr>
            </a:br>
            <a:r>
              <a:rPr lang="ru-RU" sz="1800" b="1" dirty="0">
                <a:solidFill>
                  <a:srgbClr val="003C69"/>
                </a:solidFill>
                <a:latin typeface="Cambria" pitchFamily="18" charset="0"/>
              </a:rPr>
              <a:t> (схема взаимодействия)</a:t>
            </a:r>
          </a:p>
        </p:txBody>
      </p:sp>
      <p:sp>
        <p:nvSpPr>
          <p:cNvPr id="6" name="object 4"/>
          <p:cNvSpPr/>
          <p:nvPr/>
        </p:nvSpPr>
        <p:spPr>
          <a:xfrm>
            <a:off x="85726" y="946151"/>
            <a:ext cx="8873108" cy="3778994"/>
          </a:xfrm>
          <a:custGeom>
            <a:avLst/>
            <a:gdLst/>
            <a:ahLst/>
            <a:cxnLst/>
            <a:rect l="l" t="t" r="r" b="b"/>
            <a:pathLst>
              <a:path w="8972550" h="4467860">
                <a:moveTo>
                  <a:pt x="0" y="4467352"/>
                </a:moveTo>
                <a:lnTo>
                  <a:pt x="8972550" y="4467352"/>
                </a:lnTo>
                <a:lnTo>
                  <a:pt x="8972550" y="0"/>
                </a:lnTo>
                <a:lnTo>
                  <a:pt x="0" y="0"/>
                </a:lnTo>
                <a:lnTo>
                  <a:pt x="0" y="4467352"/>
                </a:lnTo>
                <a:close/>
              </a:path>
            </a:pathLst>
          </a:custGeom>
          <a:ln w="34925">
            <a:solidFill>
              <a:srgbClr val="00AFEF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5"/>
          <p:cNvSpPr txBox="1"/>
          <p:nvPr/>
        </p:nvSpPr>
        <p:spPr>
          <a:xfrm>
            <a:off x="397497" y="4367736"/>
            <a:ext cx="610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30" dirty="0">
                <a:solidFill>
                  <a:srgbClr val="003B69"/>
                </a:solidFill>
                <a:latin typeface="Arial"/>
                <a:cs typeface="Arial"/>
              </a:rPr>
              <a:t>Парус</a:t>
            </a:r>
            <a:r>
              <a:rPr sz="1400" b="1" i="1" spc="-17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400" b="1" i="1" spc="-35" dirty="0">
                <a:solidFill>
                  <a:srgbClr val="003B69"/>
                </a:solidFill>
                <a:latin typeface="Arial"/>
                <a:cs typeface="Arial"/>
              </a:rPr>
              <a:t>8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683568" y="5373216"/>
            <a:ext cx="3945517" cy="466153"/>
          </a:xfrm>
          <a:prstGeom prst="rect">
            <a:avLst/>
          </a:prstGeom>
          <a:ln w="34925">
            <a:solidFill>
              <a:srgbClr val="00AF5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275"/>
              </a:spcBef>
            </a:pPr>
            <a:r>
              <a:rPr sz="1400" b="1" spc="-60" dirty="0">
                <a:solidFill>
                  <a:srgbClr val="003B69"/>
                </a:solidFill>
                <a:latin typeface="Trebuchet MS"/>
                <a:cs typeface="Trebuchet MS"/>
              </a:rPr>
              <a:t>Медицинская </a:t>
            </a:r>
            <a:r>
              <a:rPr sz="1400" b="1" spc="-70" dirty="0">
                <a:solidFill>
                  <a:srgbClr val="003B69"/>
                </a:solidFill>
                <a:latin typeface="Trebuchet MS"/>
                <a:cs typeface="Trebuchet MS"/>
              </a:rPr>
              <a:t>информационная</a:t>
            </a:r>
            <a:r>
              <a:rPr sz="1400" b="1" spc="-190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400" b="1" spc="-80" dirty="0">
                <a:solidFill>
                  <a:srgbClr val="003B69"/>
                </a:solidFill>
                <a:latin typeface="Trebuchet MS"/>
                <a:cs typeface="Trebuchet MS"/>
              </a:rPr>
              <a:t>система</a:t>
            </a:r>
            <a:br>
              <a:rPr lang="ru-RU" sz="1400" b="1" spc="-80" dirty="0">
                <a:solidFill>
                  <a:srgbClr val="003B69"/>
                </a:solidFill>
                <a:latin typeface="Trebuchet MS"/>
                <a:cs typeface="Trebuchet MS"/>
              </a:rPr>
            </a:br>
            <a:endParaRPr sz="1400" dirty="0">
              <a:latin typeface="Trebuchet MS"/>
              <a:cs typeface="Trebuchet M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1652056" y="2206352"/>
            <a:ext cx="5695950" cy="2362200"/>
          </a:xfrm>
          <a:custGeom>
            <a:avLst/>
            <a:gdLst/>
            <a:ahLst/>
            <a:cxnLst/>
            <a:rect l="l" t="t" r="r" b="b"/>
            <a:pathLst>
              <a:path w="5695950" h="2362200">
                <a:moveTo>
                  <a:pt x="5695950" y="0"/>
                </a:moveTo>
                <a:lnTo>
                  <a:pt x="0" y="0"/>
                </a:lnTo>
                <a:lnTo>
                  <a:pt x="0" y="2362200"/>
                </a:lnTo>
                <a:lnTo>
                  <a:pt x="5695950" y="2362200"/>
                </a:lnTo>
                <a:lnTo>
                  <a:pt x="5695950" y="0"/>
                </a:lnTo>
                <a:close/>
              </a:path>
            </a:pathLst>
          </a:custGeom>
          <a:solidFill>
            <a:srgbClr val="0097D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/>
          <p:cNvSpPr txBox="1"/>
          <p:nvPr/>
        </p:nvSpPr>
        <p:spPr>
          <a:xfrm>
            <a:off x="3748532" y="2265184"/>
            <a:ext cx="1647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5" dirty="0">
                <a:solidFill>
                  <a:srgbClr val="FFFFFF"/>
                </a:solidFill>
                <a:latin typeface="Trebuchet MS"/>
                <a:cs typeface="Trebuchet MS"/>
              </a:rPr>
              <a:t>Аптечный</a:t>
            </a:r>
            <a:r>
              <a:rPr sz="18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rebuchet MS"/>
                <a:cs typeface="Trebuchet MS"/>
              </a:rPr>
              <a:t>склад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11" name="object 9"/>
          <p:cNvGrpSpPr/>
          <p:nvPr/>
        </p:nvGrpSpPr>
        <p:grpSpPr>
          <a:xfrm>
            <a:off x="5645150" y="2636912"/>
            <a:ext cx="1602105" cy="1698625"/>
            <a:chOff x="5645150" y="3167126"/>
            <a:chExt cx="1602105" cy="1698625"/>
          </a:xfrm>
        </p:grpSpPr>
        <p:sp>
          <p:nvSpPr>
            <p:cNvPr id="12" name="object 10"/>
            <p:cNvSpPr/>
            <p:nvPr/>
          </p:nvSpPr>
          <p:spPr>
            <a:xfrm>
              <a:off x="5645150" y="3167126"/>
              <a:ext cx="1602105" cy="1698625"/>
            </a:xfrm>
            <a:custGeom>
              <a:avLst/>
              <a:gdLst/>
              <a:ahLst/>
              <a:cxnLst/>
              <a:rect l="l" t="t" r="r" b="b"/>
              <a:pathLst>
                <a:path w="1602104" h="1698625">
                  <a:moveTo>
                    <a:pt x="1601977" y="0"/>
                  </a:moveTo>
                  <a:lnTo>
                    <a:pt x="0" y="0"/>
                  </a:lnTo>
                  <a:lnTo>
                    <a:pt x="0" y="1698498"/>
                  </a:lnTo>
                  <a:lnTo>
                    <a:pt x="1601977" y="1698498"/>
                  </a:lnTo>
                  <a:lnTo>
                    <a:pt x="1601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1"/>
            <p:cNvSpPr/>
            <p:nvPr/>
          </p:nvSpPr>
          <p:spPr>
            <a:xfrm>
              <a:off x="5736589" y="3875786"/>
              <a:ext cx="126491" cy="10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2"/>
            <p:cNvSpPr/>
            <p:nvPr/>
          </p:nvSpPr>
          <p:spPr>
            <a:xfrm>
              <a:off x="5736589" y="4058666"/>
              <a:ext cx="126491" cy="10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3"/>
            <p:cNvSpPr/>
            <p:nvPr/>
          </p:nvSpPr>
          <p:spPr>
            <a:xfrm>
              <a:off x="5736589" y="4241546"/>
              <a:ext cx="126491" cy="10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4"/>
            <p:cNvSpPr/>
            <p:nvPr/>
          </p:nvSpPr>
          <p:spPr>
            <a:xfrm>
              <a:off x="5736589" y="4424426"/>
              <a:ext cx="126491" cy="10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5"/>
            <p:cNvSpPr/>
            <p:nvPr/>
          </p:nvSpPr>
          <p:spPr>
            <a:xfrm>
              <a:off x="5736589" y="4607306"/>
              <a:ext cx="126491" cy="10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6"/>
          <p:cNvSpPr txBox="1"/>
          <p:nvPr/>
        </p:nvSpPr>
        <p:spPr>
          <a:xfrm>
            <a:off x="5562464" y="2623562"/>
            <a:ext cx="1724400" cy="1749600"/>
          </a:xfrm>
          <a:prstGeom prst="rect">
            <a:avLst/>
          </a:prstGeom>
          <a:ln w="34925">
            <a:solidFill>
              <a:srgbClr val="00AFE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16230" marR="308610" indent="42545">
              <a:lnSpc>
                <a:spcPct val="100000"/>
              </a:lnSpc>
              <a:spcBef>
                <a:spcPts val="275"/>
              </a:spcBef>
            </a:pPr>
            <a:r>
              <a:rPr sz="1400" spc="-30" dirty="0">
                <a:solidFill>
                  <a:srgbClr val="003B69"/>
                </a:solidFill>
                <a:latin typeface="Arial"/>
                <a:cs typeface="Arial"/>
              </a:rPr>
              <a:t>Документы  </a:t>
            </a:r>
            <a:r>
              <a:rPr lang="ru-RU" sz="1400" spc="-70" dirty="0">
                <a:solidFill>
                  <a:srgbClr val="003B69"/>
                </a:solidFill>
                <a:latin typeface="Arial"/>
                <a:cs typeface="Arial"/>
              </a:rPr>
              <a:t>по</a:t>
            </a:r>
            <a:r>
              <a:rPr sz="1400" spc="-165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003B69"/>
                </a:solidFill>
                <a:latin typeface="Arial"/>
                <a:cs typeface="Arial"/>
              </a:rPr>
              <a:t>операци</a:t>
            </a:r>
            <a:r>
              <a:rPr lang="ru-RU" sz="1400" spc="-45" dirty="0">
                <a:solidFill>
                  <a:srgbClr val="003B69"/>
                </a:solidFill>
                <a:latin typeface="Arial"/>
                <a:cs typeface="Arial"/>
              </a:rPr>
              <a:t>ям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Arial"/>
              <a:cs typeface="Arial"/>
            </a:endParaRPr>
          </a:p>
          <a:p>
            <a:pPr marL="264160" marR="337185">
              <a:lnSpc>
                <a:spcPct val="100000"/>
              </a:lnSpc>
            </a:pPr>
            <a:r>
              <a:rPr sz="1200" spc="-40" dirty="0">
                <a:solidFill>
                  <a:srgbClr val="003B69"/>
                </a:solidFill>
                <a:latin typeface="Arial"/>
                <a:cs typeface="Arial"/>
              </a:rPr>
              <a:t>Отпуск;  </a:t>
            </a:r>
            <a:r>
              <a:rPr sz="1200" spc="-125" dirty="0">
                <a:solidFill>
                  <a:srgbClr val="003B69"/>
                </a:solidFill>
                <a:latin typeface="Arial"/>
                <a:cs typeface="Arial"/>
              </a:rPr>
              <a:t>П</a:t>
            </a:r>
            <a:r>
              <a:rPr sz="1200" spc="-60" dirty="0">
                <a:solidFill>
                  <a:srgbClr val="003B69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03B69"/>
                </a:solidFill>
                <a:latin typeface="Arial"/>
                <a:cs typeface="Arial"/>
              </a:rPr>
              <a:t>р</a:t>
            </a:r>
            <a:r>
              <a:rPr sz="1200" spc="-60" dirty="0">
                <a:solidFill>
                  <a:srgbClr val="003B69"/>
                </a:solidFill>
                <a:latin typeface="Arial"/>
                <a:cs typeface="Arial"/>
              </a:rPr>
              <a:t>е</a:t>
            </a:r>
            <a:r>
              <a:rPr sz="1200" spc="-15" dirty="0">
                <a:solidFill>
                  <a:srgbClr val="003B69"/>
                </a:solidFill>
                <a:latin typeface="Arial"/>
                <a:cs typeface="Arial"/>
              </a:rPr>
              <a:t>м</a:t>
            </a:r>
            <a:r>
              <a:rPr sz="1200" spc="-60" dirty="0">
                <a:solidFill>
                  <a:srgbClr val="003B69"/>
                </a:solidFill>
                <a:latin typeface="Arial"/>
                <a:cs typeface="Arial"/>
              </a:rPr>
              <a:t>е</a:t>
            </a:r>
            <a:r>
              <a:rPr sz="1200" spc="-35" dirty="0">
                <a:solidFill>
                  <a:srgbClr val="003B69"/>
                </a:solidFill>
                <a:latin typeface="Arial"/>
                <a:cs typeface="Arial"/>
              </a:rPr>
              <a:t>щ</a:t>
            </a:r>
            <a:r>
              <a:rPr sz="1200" spc="-60" dirty="0">
                <a:solidFill>
                  <a:srgbClr val="003B69"/>
                </a:solidFill>
                <a:latin typeface="Arial"/>
                <a:cs typeface="Arial"/>
              </a:rPr>
              <a:t>е</a:t>
            </a:r>
            <a:r>
              <a:rPr sz="1200" spc="-45" dirty="0">
                <a:solidFill>
                  <a:srgbClr val="003B69"/>
                </a:solidFill>
                <a:latin typeface="Arial"/>
                <a:cs typeface="Arial"/>
              </a:rPr>
              <a:t>ние</a:t>
            </a:r>
            <a:r>
              <a:rPr sz="1200" spc="-35" dirty="0">
                <a:solidFill>
                  <a:srgbClr val="003B69"/>
                </a:solidFill>
                <a:latin typeface="Arial"/>
                <a:cs typeface="Arial"/>
              </a:rPr>
              <a:t>;  </a:t>
            </a:r>
            <a:r>
              <a:rPr sz="1200" spc="-70" dirty="0">
                <a:solidFill>
                  <a:srgbClr val="003B69"/>
                </a:solidFill>
                <a:latin typeface="Arial"/>
                <a:cs typeface="Arial"/>
              </a:rPr>
              <a:t>Списание;</a:t>
            </a:r>
            <a:endParaRPr sz="1200" dirty="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  <a:spcBef>
                <a:spcPts val="5"/>
              </a:spcBef>
            </a:pPr>
            <a:r>
              <a:rPr sz="1200" spc="-35" dirty="0">
                <a:solidFill>
                  <a:srgbClr val="003B69"/>
                </a:solidFill>
                <a:latin typeface="Arial"/>
                <a:cs typeface="Arial"/>
              </a:rPr>
              <a:t>Изготовление;</a:t>
            </a:r>
            <a:endParaRPr sz="1200" dirty="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</a:pPr>
            <a:r>
              <a:rPr sz="1200" spc="-40" dirty="0">
                <a:solidFill>
                  <a:srgbClr val="003B69"/>
                </a:solidFill>
                <a:latin typeface="Arial"/>
                <a:cs typeface="Arial"/>
              </a:rPr>
              <a:t>Разукомплектация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4037544" y="5373217"/>
            <a:ext cx="568299" cy="47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2"/>
          <p:cNvSpPr txBox="1"/>
          <p:nvPr/>
        </p:nvSpPr>
        <p:spPr>
          <a:xfrm>
            <a:off x="1821982" y="2624336"/>
            <a:ext cx="1602105" cy="1698625"/>
          </a:xfrm>
          <a:prstGeom prst="rect">
            <a:avLst/>
          </a:prstGeom>
          <a:ln w="34925">
            <a:solidFill>
              <a:srgbClr val="00AFE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366395" marR="346710" indent="-12700">
              <a:lnSpc>
                <a:spcPct val="100000"/>
              </a:lnSpc>
              <a:spcBef>
                <a:spcPts val="275"/>
              </a:spcBef>
            </a:pPr>
            <a:r>
              <a:rPr sz="1400" spc="-35" dirty="0">
                <a:solidFill>
                  <a:srgbClr val="003B69"/>
                </a:solidFill>
                <a:latin typeface="Arial"/>
                <a:cs typeface="Arial"/>
              </a:rPr>
              <a:t>Прихо</a:t>
            </a:r>
            <a:r>
              <a:rPr sz="1400" spc="-50" dirty="0">
                <a:solidFill>
                  <a:srgbClr val="003B69"/>
                </a:solidFill>
                <a:latin typeface="Arial"/>
                <a:cs typeface="Arial"/>
              </a:rPr>
              <a:t>дные  </a:t>
            </a:r>
            <a:r>
              <a:rPr sz="1400" spc="-30" dirty="0">
                <a:solidFill>
                  <a:srgbClr val="003B69"/>
                </a:solidFill>
                <a:latin typeface="Arial"/>
                <a:cs typeface="Arial"/>
              </a:rPr>
              <a:t>документы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3"/>
          <p:cNvSpPr/>
          <p:nvPr/>
        </p:nvSpPr>
        <p:spPr>
          <a:xfrm>
            <a:off x="3771010" y="2636912"/>
            <a:ext cx="1602105" cy="1698625"/>
          </a:xfrm>
          <a:custGeom>
            <a:avLst/>
            <a:gdLst/>
            <a:ahLst/>
            <a:cxnLst/>
            <a:rect l="l" t="t" r="r" b="b"/>
            <a:pathLst>
              <a:path w="1602104" h="1698625">
                <a:moveTo>
                  <a:pt x="1601977" y="0"/>
                </a:moveTo>
                <a:lnTo>
                  <a:pt x="0" y="0"/>
                </a:lnTo>
                <a:lnTo>
                  <a:pt x="0" y="1698498"/>
                </a:lnTo>
                <a:lnTo>
                  <a:pt x="1601977" y="1698498"/>
                </a:lnTo>
                <a:lnTo>
                  <a:pt x="16019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4"/>
          <p:cNvSpPr txBox="1"/>
          <p:nvPr/>
        </p:nvSpPr>
        <p:spPr>
          <a:xfrm>
            <a:off x="3771010" y="2636912"/>
            <a:ext cx="1602105" cy="1698625"/>
          </a:xfrm>
          <a:prstGeom prst="rect">
            <a:avLst/>
          </a:prstGeom>
          <a:ln w="34925">
            <a:solidFill>
              <a:srgbClr val="00AFEF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497840" marR="386715" indent="-104139">
              <a:lnSpc>
                <a:spcPct val="100000"/>
              </a:lnSpc>
              <a:spcBef>
                <a:spcPts val="275"/>
              </a:spcBef>
            </a:pPr>
            <a:r>
              <a:rPr sz="1400" spc="-100" dirty="0">
                <a:solidFill>
                  <a:srgbClr val="003B69"/>
                </a:solidFill>
                <a:latin typeface="Arial"/>
                <a:cs typeface="Arial"/>
              </a:rPr>
              <a:t>Ск</a:t>
            </a:r>
            <a:r>
              <a:rPr sz="1400" spc="-110" dirty="0">
                <a:solidFill>
                  <a:srgbClr val="003B69"/>
                </a:solidFill>
                <a:latin typeface="Arial"/>
                <a:cs typeface="Arial"/>
              </a:rPr>
              <a:t>л</a:t>
            </a:r>
            <a:r>
              <a:rPr sz="1400" spc="-100" dirty="0">
                <a:solidFill>
                  <a:srgbClr val="003B69"/>
                </a:solidFill>
                <a:latin typeface="Arial"/>
                <a:cs typeface="Arial"/>
              </a:rPr>
              <a:t>а</a:t>
            </a:r>
            <a:r>
              <a:rPr sz="1400" spc="-25" dirty="0">
                <a:solidFill>
                  <a:srgbClr val="003B69"/>
                </a:solidFill>
                <a:latin typeface="Arial"/>
                <a:cs typeface="Arial"/>
              </a:rPr>
              <a:t>дские  остатки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7" name="object 25"/>
          <p:cNvGrpSpPr/>
          <p:nvPr/>
        </p:nvGrpSpPr>
        <p:grpSpPr>
          <a:xfrm>
            <a:off x="4827374" y="4965343"/>
            <a:ext cx="2534920" cy="291465"/>
            <a:chOff x="3304603" y="5255196"/>
            <a:chExt cx="2534920" cy="291465"/>
          </a:xfrm>
        </p:grpSpPr>
        <p:sp>
          <p:nvSpPr>
            <p:cNvPr id="28" name="object 26"/>
            <p:cNvSpPr/>
            <p:nvPr/>
          </p:nvSpPr>
          <p:spPr>
            <a:xfrm>
              <a:off x="3318890" y="5269484"/>
              <a:ext cx="2506345" cy="262890"/>
            </a:xfrm>
            <a:custGeom>
              <a:avLst/>
              <a:gdLst/>
              <a:ahLst/>
              <a:cxnLst/>
              <a:rect l="l" t="t" r="r" b="b"/>
              <a:pathLst>
                <a:path w="2506345" h="262889">
                  <a:moveTo>
                    <a:pt x="2462403" y="0"/>
                  </a:moveTo>
                  <a:lnTo>
                    <a:pt x="43814" y="0"/>
                  </a:lnTo>
                  <a:lnTo>
                    <a:pt x="26735" y="3434"/>
                  </a:lnTo>
                  <a:lnTo>
                    <a:pt x="12811" y="12811"/>
                  </a:lnTo>
                  <a:lnTo>
                    <a:pt x="3434" y="26735"/>
                  </a:lnTo>
                  <a:lnTo>
                    <a:pt x="0" y="43814"/>
                  </a:lnTo>
                  <a:lnTo>
                    <a:pt x="0" y="218947"/>
                  </a:lnTo>
                  <a:lnTo>
                    <a:pt x="3434" y="236027"/>
                  </a:lnTo>
                  <a:lnTo>
                    <a:pt x="12811" y="249951"/>
                  </a:lnTo>
                  <a:lnTo>
                    <a:pt x="26735" y="259328"/>
                  </a:lnTo>
                  <a:lnTo>
                    <a:pt x="43814" y="262762"/>
                  </a:lnTo>
                  <a:lnTo>
                    <a:pt x="2462403" y="262762"/>
                  </a:lnTo>
                  <a:lnTo>
                    <a:pt x="2479482" y="259328"/>
                  </a:lnTo>
                  <a:lnTo>
                    <a:pt x="2493406" y="249951"/>
                  </a:lnTo>
                  <a:lnTo>
                    <a:pt x="2502783" y="236027"/>
                  </a:lnTo>
                  <a:lnTo>
                    <a:pt x="2506218" y="218947"/>
                  </a:lnTo>
                  <a:lnTo>
                    <a:pt x="2506218" y="43814"/>
                  </a:lnTo>
                  <a:lnTo>
                    <a:pt x="2502783" y="26735"/>
                  </a:lnTo>
                  <a:lnTo>
                    <a:pt x="2493406" y="12811"/>
                  </a:lnTo>
                  <a:lnTo>
                    <a:pt x="2479482" y="3434"/>
                  </a:lnTo>
                  <a:lnTo>
                    <a:pt x="2462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7"/>
            <p:cNvSpPr/>
            <p:nvPr/>
          </p:nvSpPr>
          <p:spPr>
            <a:xfrm>
              <a:off x="3318890" y="5269484"/>
              <a:ext cx="2506345" cy="262890"/>
            </a:xfrm>
            <a:custGeom>
              <a:avLst/>
              <a:gdLst/>
              <a:ahLst/>
              <a:cxnLst/>
              <a:rect l="l" t="t" r="r" b="b"/>
              <a:pathLst>
                <a:path w="2506345" h="262889">
                  <a:moveTo>
                    <a:pt x="0" y="43814"/>
                  </a:moveTo>
                  <a:lnTo>
                    <a:pt x="3434" y="26735"/>
                  </a:lnTo>
                  <a:lnTo>
                    <a:pt x="12811" y="12811"/>
                  </a:lnTo>
                  <a:lnTo>
                    <a:pt x="26735" y="3434"/>
                  </a:lnTo>
                  <a:lnTo>
                    <a:pt x="43814" y="0"/>
                  </a:lnTo>
                  <a:lnTo>
                    <a:pt x="2462403" y="0"/>
                  </a:lnTo>
                  <a:lnTo>
                    <a:pt x="2479482" y="3434"/>
                  </a:lnTo>
                  <a:lnTo>
                    <a:pt x="2493406" y="12811"/>
                  </a:lnTo>
                  <a:lnTo>
                    <a:pt x="2502783" y="26735"/>
                  </a:lnTo>
                  <a:lnTo>
                    <a:pt x="2506218" y="43814"/>
                  </a:lnTo>
                  <a:lnTo>
                    <a:pt x="2506218" y="218947"/>
                  </a:lnTo>
                  <a:lnTo>
                    <a:pt x="2502783" y="236027"/>
                  </a:lnTo>
                  <a:lnTo>
                    <a:pt x="2493406" y="249951"/>
                  </a:lnTo>
                  <a:lnTo>
                    <a:pt x="2479482" y="259328"/>
                  </a:lnTo>
                  <a:lnTo>
                    <a:pt x="2462403" y="262762"/>
                  </a:lnTo>
                  <a:lnTo>
                    <a:pt x="43814" y="262762"/>
                  </a:lnTo>
                  <a:lnTo>
                    <a:pt x="26735" y="259328"/>
                  </a:lnTo>
                  <a:lnTo>
                    <a:pt x="12811" y="249951"/>
                  </a:lnTo>
                  <a:lnTo>
                    <a:pt x="3434" y="236027"/>
                  </a:lnTo>
                  <a:lnTo>
                    <a:pt x="0" y="218947"/>
                  </a:lnTo>
                  <a:lnTo>
                    <a:pt x="0" y="43814"/>
                  </a:lnTo>
                  <a:close/>
                </a:path>
              </a:pathLst>
            </a:custGeom>
            <a:ln w="28575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0" name="object 28"/>
          <p:cNvSpPr txBox="1"/>
          <p:nvPr/>
        </p:nvSpPr>
        <p:spPr>
          <a:xfrm>
            <a:off x="4932040" y="5013176"/>
            <a:ext cx="2320384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003B69"/>
                </a:solidFill>
                <a:latin typeface="Arial"/>
                <a:cs typeface="Arial"/>
              </a:rPr>
              <a:t>Обмен </a:t>
            </a:r>
            <a:r>
              <a:rPr sz="1100" spc="-20" dirty="0">
                <a:solidFill>
                  <a:srgbClr val="003B69"/>
                </a:solidFill>
                <a:latin typeface="Arial"/>
                <a:cs typeface="Arial"/>
              </a:rPr>
              <a:t>документами </a:t>
            </a:r>
            <a:r>
              <a:rPr sz="1100" spc="-55" dirty="0">
                <a:solidFill>
                  <a:srgbClr val="003B69"/>
                </a:solidFill>
                <a:latin typeface="Arial"/>
                <a:cs typeface="Arial"/>
              </a:rPr>
              <a:t>с</a:t>
            </a:r>
            <a:r>
              <a:rPr sz="1100" spc="-22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lang="ru-RU" sz="1100" spc="-220" dirty="0">
                <a:solidFill>
                  <a:srgbClr val="003B69"/>
                </a:solidFill>
                <a:latin typeface="Arial"/>
                <a:cs typeface="Arial"/>
              </a:rPr>
              <a:t>  </a:t>
            </a:r>
            <a:r>
              <a:rPr sz="1100" spc="-35" dirty="0">
                <a:solidFill>
                  <a:srgbClr val="003B69"/>
                </a:solidFill>
                <a:latin typeface="Arial"/>
                <a:cs typeface="Arial"/>
              </a:rPr>
              <a:t>отделением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1" name="object 29"/>
          <p:cNvSpPr txBox="1"/>
          <p:nvPr/>
        </p:nvSpPr>
        <p:spPr>
          <a:xfrm>
            <a:off x="2196464" y="1235876"/>
            <a:ext cx="4748530" cy="680956"/>
          </a:xfrm>
          <a:prstGeom prst="rect">
            <a:avLst/>
          </a:prstGeom>
          <a:ln w="34925">
            <a:solidFill>
              <a:srgbClr val="00AFE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198880">
              <a:lnSpc>
                <a:spcPct val="100000"/>
              </a:lnSpc>
              <a:spcBef>
                <a:spcPts val="270"/>
              </a:spcBef>
            </a:pPr>
            <a:br>
              <a:rPr lang="ru-RU" sz="1400" b="1" spc="-100" dirty="0">
                <a:solidFill>
                  <a:srgbClr val="003B69"/>
                </a:solidFill>
                <a:latin typeface="Trebuchet MS"/>
                <a:cs typeface="Trebuchet MS"/>
              </a:rPr>
            </a:br>
            <a:r>
              <a:rPr sz="1400" b="1" spc="-100" dirty="0">
                <a:solidFill>
                  <a:srgbClr val="003B69"/>
                </a:solidFill>
                <a:latin typeface="Trebuchet MS"/>
                <a:cs typeface="Trebuchet MS"/>
              </a:rPr>
              <a:t>Учёт </a:t>
            </a:r>
            <a:r>
              <a:rPr sz="1400" b="1" spc="-65" dirty="0">
                <a:solidFill>
                  <a:srgbClr val="003B69"/>
                </a:solidFill>
                <a:latin typeface="Trebuchet MS"/>
                <a:cs typeface="Trebuchet MS"/>
              </a:rPr>
              <a:t>маркированных</a:t>
            </a:r>
            <a:r>
              <a:rPr sz="1400" b="1" spc="-140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400" b="1" spc="-40" dirty="0">
                <a:solidFill>
                  <a:srgbClr val="003B69"/>
                </a:solidFill>
                <a:latin typeface="Trebuchet MS"/>
                <a:cs typeface="Trebuchet MS"/>
              </a:rPr>
              <a:t>товаров</a:t>
            </a:r>
            <a:br>
              <a:rPr lang="ru-RU" sz="1400" b="1" spc="-40" dirty="0">
                <a:solidFill>
                  <a:srgbClr val="003B69"/>
                </a:solidFill>
                <a:latin typeface="Trebuchet MS"/>
                <a:cs typeface="Trebuchet MS"/>
              </a:rPr>
            </a:b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32" name="object 30"/>
          <p:cNvGrpSpPr/>
          <p:nvPr/>
        </p:nvGrpSpPr>
        <p:grpSpPr>
          <a:xfrm>
            <a:off x="2309054" y="1910567"/>
            <a:ext cx="4306823" cy="850438"/>
            <a:chOff x="2196464" y="1897613"/>
            <a:chExt cx="4306823" cy="850438"/>
          </a:xfrm>
        </p:grpSpPr>
        <p:sp>
          <p:nvSpPr>
            <p:cNvPr id="33" name="object 31"/>
            <p:cNvSpPr/>
            <p:nvPr/>
          </p:nvSpPr>
          <p:spPr>
            <a:xfrm>
              <a:off x="2649219" y="1897613"/>
              <a:ext cx="45719" cy="7263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2"/>
            <p:cNvSpPr/>
            <p:nvPr/>
          </p:nvSpPr>
          <p:spPr>
            <a:xfrm>
              <a:off x="6457568" y="1903878"/>
              <a:ext cx="45719" cy="8441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3"/>
            <p:cNvSpPr/>
            <p:nvPr/>
          </p:nvSpPr>
          <p:spPr>
            <a:xfrm>
              <a:off x="2196464" y="2278761"/>
              <a:ext cx="997585" cy="262255"/>
            </a:xfrm>
            <a:custGeom>
              <a:avLst/>
              <a:gdLst/>
              <a:ahLst/>
              <a:cxnLst/>
              <a:rect l="l" t="t" r="r" b="b"/>
              <a:pathLst>
                <a:path w="997585" h="262255">
                  <a:moveTo>
                    <a:pt x="953389" y="0"/>
                  </a:moveTo>
                  <a:lnTo>
                    <a:pt x="43561" y="0"/>
                  </a:lnTo>
                  <a:lnTo>
                    <a:pt x="26628" y="3432"/>
                  </a:lnTo>
                  <a:lnTo>
                    <a:pt x="12779" y="12795"/>
                  </a:lnTo>
                  <a:lnTo>
                    <a:pt x="3430" y="26681"/>
                  </a:lnTo>
                  <a:lnTo>
                    <a:pt x="0" y="43687"/>
                  </a:lnTo>
                  <a:lnTo>
                    <a:pt x="0" y="218312"/>
                  </a:lnTo>
                  <a:lnTo>
                    <a:pt x="3430" y="235319"/>
                  </a:lnTo>
                  <a:lnTo>
                    <a:pt x="12779" y="249205"/>
                  </a:lnTo>
                  <a:lnTo>
                    <a:pt x="26628" y="258568"/>
                  </a:lnTo>
                  <a:lnTo>
                    <a:pt x="43561" y="262000"/>
                  </a:lnTo>
                  <a:lnTo>
                    <a:pt x="953389" y="262000"/>
                  </a:lnTo>
                  <a:lnTo>
                    <a:pt x="970395" y="258568"/>
                  </a:lnTo>
                  <a:lnTo>
                    <a:pt x="984281" y="249205"/>
                  </a:lnTo>
                  <a:lnTo>
                    <a:pt x="993644" y="235319"/>
                  </a:lnTo>
                  <a:lnTo>
                    <a:pt x="997077" y="218312"/>
                  </a:lnTo>
                  <a:lnTo>
                    <a:pt x="997077" y="43687"/>
                  </a:lnTo>
                  <a:lnTo>
                    <a:pt x="993644" y="26681"/>
                  </a:lnTo>
                  <a:lnTo>
                    <a:pt x="984281" y="12795"/>
                  </a:lnTo>
                  <a:lnTo>
                    <a:pt x="970395" y="3432"/>
                  </a:lnTo>
                  <a:lnTo>
                    <a:pt x="9533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4"/>
            <p:cNvSpPr/>
            <p:nvPr/>
          </p:nvSpPr>
          <p:spPr>
            <a:xfrm>
              <a:off x="2196464" y="2278761"/>
              <a:ext cx="997585" cy="262255"/>
            </a:xfrm>
            <a:custGeom>
              <a:avLst/>
              <a:gdLst/>
              <a:ahLst/>
              <a:cxnLst/>
              <a:rect l="l" t="t" r="r" b="b"/>
              <a:pathLst>
                <a:path w="997585" h="262255">
                  <a:moveTo>
                    <a:pt x="0" y="43687"/>
                  </a:moveTo>
                  <a:lnTo>
                    <a:pt x="3430" y="26681"/>
                  </a:lnTo>
                  <a:lnTo>
                    <a:pt x="12779" y="12795"/>
                  </a:lnTo>
                  <a:lnTo>
                    <a:pt x="26628" y="3432"/>
                  </a:lnTo>
                  <a:lnTo>
                    <a:pt x="43561" y="0"/>
                  </a:lnTo>
                  <a:lnTo>
                    <a:pt x="953389" y="0"/>
                  </a:lnTo>
                  <a:lnTo>
                    <a:pt x="970395" y="3432"/>
                  </a:lnTo>
                  <a:lnTo>
                    <a:pt x="984281" y="12795"/>
                  </a:lnTo>
                  <a:lnTo>
                    <a:pt x="993644" y="26681"/>
                  </a:lnTo>
                  <a:lnTo>
                    <a:pt x="997077" y="43687"/>
                  </a:lnTo>
                  <a:lnTo>
                    <a:pt x="997077" y="218312"/>
                  </a:lnTo>
                  <a:lnTo>
                    <a:pt x="993644" y="235319"/>
                  </a:lnTo>
                  <a:lnTo>
                    <a:pt x="984281" y="249205"/>
                  </a:lnTo>
                  <a:lnTo>
                    <a:pt x="970395" y="258568"/>
                  </a:lnTo>
                  <a:lnTo>
                    <a:pt x="953389" y="262000"/>
                  </a:lnTo>
                  <a:lnTo>
                    <a:pt x="43561" y="262000"/>
                  </a:lnTo>
                  <a:lnTo>
                    <a:pt x="26628" y="258568"/>
                  </a:lnTo>
                  <a:lnTo>
                    <a:pt x="12779" y="249205"/>
                  </a:lnTo>
                  <a:lnTo>
                    <a:pt x="3430" y="235319"/>
                  </a:lnTo>
                  <a:lnTo>
                    <a:pt x="0" y="218312"/>
                  </a:lnTo>
                  <a:lnTo>
                    <a:pt x="0" y="43687"/>
                  </a:lnTo>
                  <a:close/>
                </a:path>
              </a:pathLst>
            </a:custGeom>
            <a:ln w="28575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7" name="object 35"/>
          <p:cNvSpPr txBox="1"/>
          <p:nvPr/>
        </p:nvSpPr>
        <p:spPr>
          <a:xfrm>
            <a:off x="2409845" y="2276872"/>
            <a:ext cx="7219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003B69"/>
                </a:solidFill>
                <a:latin typeface="Arial"/>
                <a:cs typeface="Arial"/>
              </a:rPr>
              <a:t>Документы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8" name="object 36"/>
          <p:cNvGrpSpPr/>
          <p:nvPr/>
        </p:nvGrpSpPr>
        <p:grpSpPr>
          <a:xfrm>
            <a:off x="5933249" y="2264473"/>
            <a:ext cx="1026160" cy="290830"/>
            <a:chOff x="5933249" y="2264473"/>
            <a:chExt cx="1026160" cy="290830"/>
          </a:xfrm>
        </p:grpSpPr>
        <p:sp>
          <p:nvSpPr>
            <p:cNvPr id="39" name="object 37"/>
            <p:cNvSpPr/>
            <p:nvPr/>
          </p:nvSpPr>
          <p:spPr>
            <a:xfrm>
              <a:off x="5947536" y="2278760"/>
              <a:ext cx="997585" cy="262255"/>
            </a:xfrm>
            <a:custGeom>
              <a:avLst/>
              <a:gdLst/>
              <a:ahLst/>
              <a:cxnLst/>
              <a:rect l="l" t="t" r="r" b="b"/>
              <a:pathLst>
                <a:path w="997584" h="262255">
                  <a:moveTo>
                    <a:pt x="953388" y="0"/>
                  </a:moveTo>
                  <a:lnTo>
                    <a:pt x="43687" y="0"/>
                  </a:lnTo>
                  <a:lnTo>
                    <a:pt x="26681" y="3432"/>
                  </a:lnTo>
                  <a:lnTo>
                    <a:pt x="12795" y="12795"/>
                  </a:lnTo>
                  <a:lnTo>
                    <a:pt x="3432" y="26681"/>
                  </a:lnTo>
                  <a:lnTo>
                    <a:pt x="0" y="43687"/>
                  </a:lnTo>
                  <a:lnTo>
                    <a:pt x="0" y="218312"/>
                  </a:lnTo>
                  <a:lnTo>
                    <a:pt x="3432" y="235319"/>
                  </a:lnTo>
                  <a:lnTo>
                    <a:pt x="12795" y="249205"/>
                  </a:lnTo>
                  <a:lnTo>
                    <a:pt x="26681" y="258568"/>
                  </a:lnTo>
                  <a:lnTo>
                    <a:pt x="43687" y="262000"/>
                  </a:lnTo>
                  <a:lnTo>
                    <a:pt x="953388" y="262000"/>
                  </a:lnTo>
                  <a:lnTo>
                    <a:pt x="970395" y="258568"/>
                  </a:lnTo>
                  <a:lnTo>
                    <a:pt x="984281" y="249205"/>
                  </a:lnTo>
                  <a:lnTo>
                    <a:pt x="993644" y="235319"/>
                  </a:lnTo>
                  <a:lnTo>
                    <a:pt x="997077" y="218312"/>
                  </a:lnTo>
                  <a:lnTo>
                    <a:pt x="997077" y="43687"/>
                  </a:lnTo>
                  <a:lnTo>
                    <a:pt x="993644" y="26681"/>
                  </a:lnTo>
                  <a:lnTo>
                    <a:pt x="984281" y="12795"/>
                  </a:lnTo>
                  <a:lnTo>
                    <a:pt x="970395" y="3432"/>
                  </a:lnTo>
                  <a:lnTo>
                    <a:pt x="953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38"/>
            <p:cNvSpPr/>
            <p:nvPr/>
          </p:nvSpPr>
          <p:spPr>
            <a:xfrm>
              <a:off x="5947536" y="2278760"/>
              <a:ext cx="997585" cy="262255"/>
            </a:xfrm>
            <a:custGeom>
              <a:avLst/>
              <a:gdLst/>
              <a:ahLst/>
              <a:cxnLst/>
              <a:rect l="l" t="t" r="r" b="b"/>
              <a:pathLst>
                <a:path w="997584" h="262255">
                  <a:moveTo>
                    <a:pt x="0" y="43687"/>
                  </a:moveTo>
                  <a:lnTo>
                    <a:pt x="3432" y="26681"/>
                  </a:lnTo>
                  <a:lnTo>
                    <a:pt x="12795" y="12795"/>
                  </a:lnTo>
                  <a:lnTo>
                    <a:pt x="26681" y="3432"/>
                  </a:lnTo>
                  <a:lnTo>
                    <a:pt x="43687" y="0"/>
                  </a:lnTo>
                  <a:lnTo>
                    <a:pt x="953388" y="0"/>
                  </a:lnTo>
                  <a:lnTo>
                    <a:pt x="970395" y="3432"/>
                  </a:lnTo>
                  <a:lnTo>
                    <a:pt x="984281" y="12795"/>
                  </a:lnTo>
                  <a:lnTo>
                    <a:pt x="993644" y="26681"/>
                  </a:lnTo>
                  <a:lnTo>
                    <a:pt x="997077" y="43687"/>
                  </a:lnTo>
                  <a:lnTo>
                    <a:pt x="997077" y="218312"/>
                  </a:lnTo>
                  <a:lnTo>
                    <a:pt x="993644" y="235319"/>
                  </a:lnTo>
                  <a:lnTo>
                    <a:pt x="984281" y="249205"/>
                  </a:lnTo>
                  <a:lnTo>
                    <a:pt x="970395" y="258568"/>
                  </a:lnTo>
                  <a:lnTo>
                    <a:pt x="953388" y="262000"/>
                  </a:lnTo>
                  <a:lnTo>
                    <a:pt x="43687" y="262000"/>
                  </a:lnTo>
                  <a:lnTo>
                    <a:pt x="26681" y="258568"/>
                  </a:lnTo>
                  <a:lnTo>
                    <a:pt x="12795" y="249205"/>
                  </a:lnTo>
                  <a:lnTo>
                    <a:pt x="3432" y="235319"/>
                  </a:lnTo>
                  <a:lnTo>
                    <a:pt x="0" y="218312"/>
                  </a:lnTo>
                  <a:lnTo>
                    <a:pt x="0" y="43687"/>
                  </a:lnTo>
                  <a:close/>
                </a:path>
              </a:pathLst>
            </a:custGeom>
            <a:ln w="28575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1" name="object 39"/>
          <p:cNvSpPr txBox="1"/>
          <p:nvPr/>
        </p:nvSpPr>
        <p:spPr>
          <a:xfrm>
            <a:off x="6086347" y="2304669"/>
            <a:ext cx="7219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003B69"/>
                </a:solidFill>
                <a:latin typeface="Arial"/>
                <a:cs typeface="Arial"/>
              </a:rPr>
              <a:t>Документы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2" name="object 40"/>
          <p:cNvSpPr/>
          <p:nvPr/>
        </p:nvSpPr>
        <p:spPr>
          <a:xfrm>
            <a:off x="6066590" y="1290536"/>
            <a:ext cx="755557" cy="571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1"/>
          <p:cNvSpPr txBox="1"/>
          <p:nvPr/>
        </p:nvSpPr>
        <p:spPr>
          <a:xfrm>
            <a:off x="200610" y="1087500"/>
            <a:ext cx="1712412" cy="1400400"/>
          </a:xfrm>
          <a:prstGeom prst="rect">
            <a:avLst/>
          </a:prstGeom>
          <a:ln w="34925">
            <a:solidFill>
              <a:srgbClr val="00AFE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17475" marR="109220" indent="-1905" algn="ctr">
              <a:lnSpc>
                <a:spcPct val="100000"/>
              </a:lnSpc>
              <a:spcBef>
                <a:spcPts val="270"/>
              </a:spcBef>
            </a:pPr>
            <a:r>
              <a:rPr sz="1400" b="1" spc="-90" dirty="0">
                <a:solidFill>
                  <a:srgbClr val="003B69"/>
                </a:solidFill>
                <a:latin typeface="Trebuchet MS"/>
                <a:cs typeface="Trebuchet MS"/>
              </a:rPr>
              <a:t>Управление  </a:t>
            </a:r>
            <a:r>
              <a:rPr sz="1400" b="1" spc="-70" dirty="0">
                <a:solidFill>
                  <a:srgbClr val="003B69"/>
                </a:solidFill>
                <a:latin typeface="Trebuchet MS"/>
                <a:cs typeface="Trebuchet MS"/>
              </a:rPr>
              <a:t>гос</a:t>
            </a:r>
            <a:r>
              <a:rPr sz="1400" b="1" spc="-80" dirty="0">
                <a:solidFill>
                  <a:srgbClr val="003B69"/>
                </a:solidFill>
                <a:latin typeface="Trebuchet MS"/>
                <a:cs typeface="Trebuchet MS"/>
              </a:rPr>
              <a:t>у</a:t>
            </a:r>
            <a:r>
              <a:rPr sz="1400" b="1" spc="-70" dirty="0">
                <a:solidFill>
                  <a:srgbClr val="003B69"/>
                </a:solidFill>
                <a:latin typeface="Trebuchet MS"/>
                <a:cs typeface="Trebuchet MS"/>
              </a:rPr>
              <a:t>да</a:t>
            </a:r>
            <a:r>
              <a:rPr sz="1400" b="1" spc="-75" dirty="0">
                <a:solidFill>
                  <a:srgbClr val="003B69"/>
                </a:solidFill>
                <a:latin typeface="Trebuchet MS"/>
                <a:cs typeface="Trebuchet MS"/>
              </a:rPr>
              <a:t>рстве</a:t>
            </a:r>
            <a:r>
              <a:rPr sz="1400" b="1" spc="-80" dirty="0">
                <a:solidFill>
                  <a:srgbClr val="003B69"/>
                </a:solidFill>
                <a:latin typeface="Trebuchet MS"/>
                <a:cs typeface="Trebuchet MS"/>
              </a:rPr>
              <a:t>н</a:t>
            </a:r>
            <a:r>
              <a:rPr sz="1400" b="1" spc="-75" dirty="0">
                <a:solidFill>
                  <a:srgbClr val="003B69"/>
                </a:solidFill>
                <a:latin typeface="Trebuchet MS"/>
                <a:cs typeface="Trebuchet MS"/>
              </a:rPr>
              <a:t>н</a:t>
            </a:r>
            <a:r>
              <a:rPr sz="1400" b="1" spc="-130" dirty="0">
                <a:solidFill>
                  <a:srgbClr val="003B69"/>
                </a:solidFill>
                <a:latin typeface="Trebuchet MS"/>
                <a:cs typeface="Trebuchet MS"/>
              </a:rPr>
              <a:t>ы</a:t>
            </a:r>
            <a:r>
              <a:rPr sz="1400" b="1" spc="-55" dirty="0">
                <a:solidFill>
                  <a:srgbClr val="003B69"/>
                </a:solidFill>
                <a:latin typeface="Trebuchet MS"/>
                <a:cs typeface="Trebuchet MS"/>
              </a:rPr>
              <a:t>ми  </a:t>
            </a:r>
            <a:r>
              <a:rPr sz="1400" b="1" spc="-65" dirty="0">
                <a:solidFill>
                  <a:srgbClr val="003B69"/>
                </a:solidFill>
                <a:latin typeface="Trebuchet MS"/>
                <a:cs typeface="Trebuchet MS"/>
              </a:rPr>
              <a:t>закупками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6" name="object 42"/>
          <p:cNvSpPr/>
          <p:nvPr/>
        </p:nvSpPr>
        <p:spPr>
          <a:xfrm>
            <a:off x="780478" y="1854619"/>
            <a:ext cx="568794" cy="568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3"/>
          <p:cNvSpPr txBox="1"/>
          <p:nvPr/>
        </p:nvSpPr>
        <p:spPr>
          <a:xfrm>
            <a:off x="7176765" y="1086611"/>
            <a:ext cx="1782069" cy="1328400"/>
          </a:xfrm>
          <a:prstGeom prst="rect">
            <a:avLst/>
          </a:prstGeom>
          <a:ln w="34925">
            <a:solidFill>
              <a:srgbClr val="00AFE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91515" marR="269875" indent="-411480">
              <a:lnSpc>
                <a:spcPct val="100000"/>
              </a:lnSpc>
              <a:spcBef>
                <a:spcPts val="270"/>
              </a:spcBef>
            </a:pPr>
            <a:r>
              <a:rPr sz="1400" b="1" spc="-15" dirty="0">
                <a:solidFill>
                  <a:srgbClr val="003B69"/>
                </a:solidFill>
                <a:latin typeface="Trebuchet MS"/>
                <a:cs typeface="Trebuchet MS"/>
              </a:rPr>
              <a:t>Б</a:t>
            </a:r>
            <a:r>
              <a:rPr sz="1400" b="1" spc="-70" dirty="0">
                <a:solidFill>
                  <a:srgbClr val="003B69"/>
                </a:solidFill>
                <a:latin typeface="Trebuchet MS"/>
                <a:cs typeface="Trebuchet MS"/>
              </a:rPr>
              <a:t>у</a:t>
            </a:r>
            <a:r>
              <a:rPr sz="1400" b="1" spc="-80" dirty="0">
                <a:solidFill>
                  <a:srgbClr val="003B69"/>
                </a:solidFill>
                <a:latin typeface="Trebuchet MS"/>
                <a:cs typeface="Trebuchet MS"/>
              </a:rPr>
              <a:t>х</a:t>
            </a:r>
            <a:r>
              <a:rPr sz="1400" b="1" spc="-75" dirty="0">
                <a:solidFill>
                  <a:srgbClr val="003B69"/>
                </a:solidFill>
                <a:latin typeface="Trebuchet MS"/>
                <a:cs typeface="Trebuchet MS"/>
              </a:rPr>
              <a:t>галте</a:t>
            </a:r>
            <a:r>
              <a:rPr sz="1400" b="1" spc="-85" dirty="0">
                <a:solidFill>
                  <a:srgbClr val="003B69"/>
                </a:solidFill>
                <a:latin typeface="Trebuchet MS"/>
                <a:cs typeface="Trebuchet MS"/>
              </a:rPr>
              <a:t>р</a:t>
            </a:r>
            <a:r>
              <a:rPr sz="1400" b="1" spc="-75" dirty="0">
                <a:solidFill>
                  <a:srgbClr val="003B69"/>
                </a:solidFill>
                <a:latin typeface="Trebuchet MS"/>
                <a:cs typeface="Trebuchet MS"/>
              </a:rPr>
              <a:t>ский  </a:t>
            </a:r>
            <a:r>
              <a:rPr sz="1400" b="1" spc="-85" dirty="0">
                <a:solidFill>
                  <a:srgbClr val="003B69"/>
                </a:solidFill>
                <a:latin typeface="Trebuchet MS"/>
                <a:cs typeface="Trebuchet MS"/>
              </a:rPr>
              <a:t>учёт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48" name="object 44"/>
          <p:cNvGrpSpPr/>
          <p:nvPr/>
        </p:nvGrpSpPr>
        <p:grpSpPr>
          <a:xfrm>
            <a:off x="7419975" y="1910566"/>
            <a:ext cx="1187450" cy="2226310"/>
            <a:chOff x="7419975" y="1910566"/>
            <a:chExt cx="1187450" cy="2226310"/>
          </a:xfrm>
        </p:grpSpPr>
        <p:sp>
          <p:nvSpPr>
            <p:cNvPr id="49" name="object 45"/>
            <p:cNvSpPr/>
            <p:nvPr/>
          </p:nvSpPr>
          <p:spPr>
            <a:xfrm>
              <a:off x="7809611" y="1910566"/>
              <a:ext cx="568794" cy="456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46"/>
            <p:cNvSpPr/>
            <p:nvPr/>
          </p:nvSpPr>
          <p:spPr>
            <a:xfrm>
              <a:off x="7419975" y="2539872"/>
              <a:ext cx="731520" cy="1495425"/>
            </a:xfrm>
            <a:custGeom>
              <a:avLst/>
              <a:gdLst/>
              <a:ahLst/>
              <a:cxnLst/>
              <a:rect l="l" t="t" r="r" b="b"/>
              <a:pathLst>
                <a:path w="731520" h="1495425">
                  <a:moveTo>
                    <a:pt x="654939" y="1456944"/>
                  </a:moveTo>
                  <a:lnTo>
                    <a:pt x="0" y="1456944"/>
                  </a:lnTo>
                  <a:lnTo>
                    <a:pt x="0" y="1495044"/>
                  </a:lnTo>
                  <a:lnTo>
                    <a:pt x="673989" y="1495044"/>
                  </a:lnTo>
                  <a:lnTo>
                    <a:pt x="681412" y="1493549"/>
                  </a:lnTo>
                  <a:lnTo>
                    <a:pt x="687466" y="1489471"/>
                  </a:lnTo>
                  <a:lnTo>
                    <a:pt x="691544" y="1483417"/>
                  </a:lnTo>
                  <a:lnTo>
                    <a:pt x="693039" y="1475994"/>
                  </a:lnTo>
                  <a:lnTo>
                    <a:pt x="654939" y="1475994"/>
                  </a:lnTo>
                  <a:lnTo>
                    <a:pt x="654939" y="1456944"/>
                  </a:lnTo>
                  <a:close/>
                </a:path>
                <a:path w="731520" h="1495425">
                  <a:moveTo>
                    <a:pt x="693039" y="95250"/>
                  </a:moveTo>
                  <a:lnTo>
                    <a:pt x="654939" y="95250"/>
                  </a:lnTo>
                  <a:lnTo>
                    <a:pt x="654939" y="1475994"/>
                  </a:lnTo>
                  <a:lnTo>
                    <a:pt x="673989" y="1456944"/>
                  </a:lnTo>
                  <a:lnTo>
                    <a:pt x="693039" y="1456944"/>
                  </a:lnTo>
                  <a:lnTo>
                    <a:pt x="693039" y="95250"/>
                  </a:lnTo>
                  <a:close/>
                </a:path>
                <a:path w="731520" h="1495425">
                  <a:moveTo>
                    <a:pt x="693039" y="1456944"/>
                  </a:moveTo>
                  <a:lnTo>
                    <a:pt x="673989" y="1456944"/>
                  </a:lnTo>
                  <a:lnTo>
                    <a:pt x="654939" y="1475994"/>
                  </a:lnTo>
                  <a:lnTo>
                    <a:pt x="693039" y="1475994"/>
                  </a:lnTo>
                  <a:lnTo>
                    <a:pt x="693039" y="1456944"/>
                  </a:lnTo>
                  <a:close/>
                </a:path>
                <a:path w="731520" h="1495425">
                  <a:moveTo>
                    <a:pt x="673989" y="0"/>
                  </a:moveTo>
                  <a:lnTo>
                    <a:pt x="616839" y="114300"/>
                  </a:lnTo>
                  <a:lnTo>
                    <a:pt x="654939" y="114300"/>
                  </a:lnTo>
                  <a:lnTo>
                    <a:pt x="654939" y="95250"/>
                  </a:lnTo>
                  <a:lnTo>
                    <a:pt x="721614" y="95250"/>
                  </a:lnTo>
                  <a:lnTo>
                    <a:pt x="673989" y="0"/>
                  </a:lnTo>
                  <a:close/>
                </a:path>
                <a:path w="731520" h="1495425">
                  <a:moveTo>
                    <a:pt x="721614" y="95250"/>
                  </a:moveTo>
                  <a:lnTo>
                    <a:pt x="693039" y="95250"/>
                  </a:lnTo>
                  <a:lnTo>
                    <a:pt x="693039" y="114300"/>
                  </a:lnTo>
                  <a:lnTo>
                    <a:pt x="731139" y="114300"/>
                  </a:lnTo>
                  <a:lnTo>
                    <a:pt x="721614" y="95250"/>
                  </a:lnTo>
                  <a:close/>
                </a:path>
              </a:pathLst>
            </a:custGeom>
            <a:solidFill>
              <a:srgbClr val="0097D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47"/>
            <p:cNvSpPr/>
            <p:nvPr/>
          </p:nvSpPr>
          <p:spPr>
            <a:xfrm>
              <a:off x="7595362" y="3860545"/>
              <a:ext cx="997585" cy="262255"/>
            </a:xfrm>
            <a:custGeom>
              <a:avLst/>
              <a:gdLst/>
              <a:ahLst/>
              <a:cxnLst/>
              <a:rect l="l" t="t" r="r" b="b"/>
              <a:pathLst>
                <a:path w="997584" h="262254">
                  <a:moveTo>
                    <a:pt x="953516" y="0"/>
                  </a:moveTo>
                  <a:lnTo>
                    <a:pt x="43688" y="0"/>
                  </a:lnTo>
                  <a:lnTo>
                    <a:pt x="26681" y="3430"/>
                  </a:lnTo>
                  <a:lnTo>
                    <a:pt x="12795" y="12779"/>
                  </a:lnTo>
                  <a:lnTo>
                    <a:pt x="3432" y="26628"/>
                  </a:lnTo>
                  <a:lnTo>
                    <a:pt x="0" y="43560"/>
                  </a:lnTo>
                  <a:lnTo>
                    <a:pt x="0" y="218185"/>
                  </a:lnTo>
                  <a:lnTo>
                    <a:pt x="3432" y="235192"/>
                  </a:lnTo>
                  <a:lnTo>
                    <a:pt x="12795" y="249078"/>
                  </a:lnTo>
                  <a:lnTo>
                    <a:pt x="26681" y="258441"/>
                  </a:lnTo>
                  <a:lnTo>
                    <a:pt x="43688" y="261873"/>
                  </a:lnTo>
                  <a:lnTo>
                    <a:pt x="953516" y="261873"/>
                  </a:lnTo>
                  <a:lnTo>
                    <a:pt x="970522" y="258441"/>
                  </a:lnTo>
                  <a:lnTo>
                    <a:pt x="984408" y="249078"/>
                  </a:lnTo>
                  <a:lnTo>
                    <a:pt x="993771" y="235192"/>
                  </a:lnTo>
                  <a:lnTo>
                    <a:pt x="997204" y="218185"/>
                  </a:lnTo>
                  <a:lnTo>
                    <a:pt x="997204" y="43560"/>
                  </a:lnTo>
                  <a:lnTo>
                    <a:pt x="993771" y="26628"/>
                  </a:lnTo>
                  <a:lnTo>
                    <a:pt x="984408" y="12779"/>
                  </a:lnTo>
                  <a:lnTo>
                    <a:pt x="970522" y="3430"/>
                  </a:lnTo>
                  <a:lnTo>
                    <a:pt x="953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2" name="object 48"/>
            <p:cNvSpPr/>
            <p:nvPr/>
          </p:nvSpPr>
          <p:spPr>
            <a:xfrm>
              <a:off x="7595362" y="3860545"/>
              <a:ext cx="997585" cy="262255"/>
            </a:xfrm>
            <a:custGeom>
              <a:avLst/>
              <a:gdLst/>
              <a:ahLst/>
              <a:cxnLst/>
              <a:rect l="l" t="t" r="r" b="b"/>
              <a:pathLst>
                <a:path w="997584" h="262254">
                  <a:moveTo>
                    <a:pt x="0" y="43560"/>
                  </a:moveTo>
                  <a:lnTo>
                    <a:pt x="3432" y="26628"/>
                  </a:lnTo>
                  <a:lnTo>
                    <a:pt x="12795" y="12779"/>
                  </a:lnTo>
                  <a:lnTo>
                    <a:pt x="26681" y="3430"/>
                  </a:lnTo>
                  <a:lnTo>
                    <a:pt x="43688" y="0"/>
                  </a:lnTo>
                  <a:lnTo>
                    <a:pt x="953516" y="0"/>
                  </a:lnTo>
                  <a:lnTo>
                    <a:pt x="970522" y="3430"/>
                  </a:lnTo>
                  <a:lnTo>
                    <a:pt x="984408" y="12779"/>
                  </a:lnTo>
                  <a:lnTo>
                    <a:pt x="993771" y="26628"/>
                  </a:lnTo>
                  <a:lnTo>
                    <a:pt x="997204" y="43560"/>
                  </a:lnTo>
                  <a:lnTo>
                    <a:pt x="997204" y="218185"/>
                  </a:lnTo>
                  <a:lnTo>
                    <a:pt x="993771" y="235192"/>
                  </a:lnTo>
                  <a:lnTo>
                    <a:pt x="984408" y="249078"/>
                  </a:lnTo>
                  <a:lnTo>
                    <a:pt x="970522" y="258441"/>
                  </a:lnTo>
                  <a:lnTo>
                    <a:pt x="953516" y="261873"/>
                  </a:lnTo>
                  <a:lnTo>
                    <a:pt x="43688" y="261873"/>
                  </a:lnTo>
                  <a:lnTo>
                    <a:pt x="26681" y="258441"/>
                  </a:lnTo>
                  <a:lnTo>
                    <a:pt x="12795" y="249078"/>
                  </a:lnTo>
                  <a:lnTo>
                    <a:pt x="3432" y="235192"/>
                  </a:lnTo>
                  <a:lnTo>
                    <a:pt x="0" y="218185"/>
                  </a:lnTo>
                  <a:lnTo>
                    <a:pt x="0" y="43560"/>
                  </a:lnTo>
                  <a:close/>
                </a:path>
              </a:pathLst>
            </a:custGeom>
            <a:ln w="28575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9"/>
          <p:cNvSpPr txBox="1"/>
          <p:nvPr/>
        </p:nvSpPr>
        <p:spPr>
          <a:xfrm>
            <a:off x="7734681" y="3886961"/>
            <a:ext cx="7219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003B69"/>
                </a:solidFill>
                <a:latin typeface="Arial"/>
                <a:cs typeface="Arial"/>
              </a:rPr>
              <a:t>Документы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54" name="object 50"/>
          <p:cNvGrpSpPr/>
          <p:nvPr/>
        </p:nvGrpSpPr>
        <p:grpSpPr>
          <a:xfrm>
            <a:off x="552030" y="2540761"/>
            <a:ext cx="1342390" cy="1677670"/>
            <a:chOff x="552030" y="2540761"/>
            <a:chExt cx="1342390" cy="1677670"/>
          </a:xfrm>
        </p:grpSpPr>
        <p:sp>
          <p:nvSpPr>
            <p:cNvPr id="55" name="object 51"/>
            <p:cNvSpPr/>
            <p:nvPr/>
          </p:nvSpPr>
          <p:spPr>
            <a:xfrm>
              <a:off x="1007732" y="2540761"/>
              <a:ext cx="886218" cy="15327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2"/>
            <p:cNvSpPr/>
            <p:nvPr/>
          </p:nvSpPr>
          <p:spPr>
            <a:xfrm>
              <a:off x="566318" y="3778884"/>
              <a:ext cx="997585" cy="425450"/>
            </a:xfrm>
            <a:custGeom>
              <a:avLst/>
              <a:gdLst/>
              <a:ahLst/>
              <a:cxnLst/>
              <a:rect l="l" t="t" r="r" b="b"/>
              <a:pathLst>
                <a:path w="997585" h="425450">
                  <a:moveTo>
                    <a:pt x="926312" y="0"/>
                  </a:moveTo>
                  <a:lnTo>
                    <a:pt x="70853" y="0"/>
                  </a:lnTo>
                  <a:lnTo>
                    <a:pt x="43275" y="5572"/>
                  </a:lnTo>
                  <a:lnTo>
                    <a:pt x="20753" y="20764"/>
                  </a:lnTo>
                  <a:lnTo>
                    <a:pt x="5568" y="43291"/>
                  </a:lnTo>
                  <a:lnTo>
                    <a:pt x="0" y="70865"/>
                  </a:lnTo>
                  <a:lnTo>
                    <a:pt x="0" y="354329"/>
                  </a:lnTo>
                  <a:lnTo>
                    <a:pt x="5568" y="381885"/>
                  </a:lnTo>
                  <a:lnTo>
                    <a:pt x="20753" y="404368"/>
                  </a:lnTo>
                  <a:lnTo>
                    <a:pt x="43275" y="419516"/>
                  </a:lnTo>
                  <a:lnTo>
                    <a:pt x="70853" y="425069"/>
                  </a:lnTo>
                  <a:lnTo>
                    <a:pt x="926312" y="425069"/>
                  </a:lnTo>
                  <a:lnTo>
                    <a:pt x="953867" y="419516"/>
                  </a:lnTo>
                  <a:lnTo>
                    <a:pt x="976350" y="404368"/>
                  </a:lnTo>
                  <a:lnTo>
                    <a:pt x="991499" y="381885"/>
                  </a:lnTo>
                  <a:lnTo>
                    <a:pt x="997051" y="354329"/>
                  </a:lnTo>
                  <a:lnTo>
                    <a:pt x="997051" y="70865"/>
                  </a:lnTo>
                  <a:lnTo>
                    <a:pt x="991499" y="43291"/>
                  </a:lnTo>
                  <a:lnTo>
                    <a:pt x="976350" y="20764"/>
                  </a:lnTo>
                  <a:lnTo>
                    <a:pt x="953867" y="5572"/>
                  </a:lnTo>
                  <a:lnTo>
                    <a:pt x="926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3"/>
            <p:cNvSpPr/>
            <p:nvPr/>
          </p:nvSpPr>
          <p:spPr>
            <a:xfrm>
              <a:off x="566318" y="3778884"/>
              <a:ext cx="997585" cy="425450"/>
            </a:xfrm>
            <a:custGeom>
              <a:avLst/>
              <a:gdLst/>
              <a:ahLst/>
              <a:cxnLst/>
              <a:rect l="l" t="t" r="r" b="b"/>
              <a:pathLst>
                <a:path w="997585" h="425450">
                  <a:moveTo>
                    <a:pt x="0" y="70865"/>
                  </a:moveTo>
                  <a:lnTo>
                    <a:pt x="5568" y="43291"/>
                  </a:lnTo>
                  <a:lnTo>
                    <a:pt x="20753" y="20764"/>
                  </a:lnTo>
                  <a:lnTo>
                    <a:pt x="43275" y="5572"/>
                  </a:lnTo>
                  <a:lnTo>
                    <a:pt x="70853" y="0"/>
                  </a:lnTo>
                  <a:lnTo>
                    <a:pt x="926312" y="0"/>
                  </a:lnTo>
                  <a:lnTo>
                    <a:pt x="953867" y="5572"/>
                  </a:lnTo>
                  <a:lnTo>
                    <a:pt x="976350" y="20764"/>
                  </a:lnTo>
                  <a:lnTo>
                    <a:pt x="991499" y="43291"/>
                  </a:lnTo>
                  <a:lnTo>
                    <a:pt x="997051" y="70865"/>
                  </a:lnTo>
                  <a:lnTo>
                    <a:pt x="997051" y="354329"/>
                  </a:lnTo>
                  <a:lnTo>
                    <a:pt x="991499" y="381885"/>
                  </a:lnTo>
                  <a:lnTo>
                    <a:pt x="976350" y="404368"/>
                  </a:lnTo>
                  <a:lnTo>
                    <a:pt x="953867" y="419516"/>
                  </a:lnTo>
                  <a:lnTo>
                    <a:pt x="926312" y="425069"/>
                  </a:lnTo>
                  <a:lnTo>
                    <a:pt x="70853" y="425069"/>
                  </a:lnTo>
                  <a:lnTo>
                    <a:pt x="43275" y="419516"/>
                  </a:lnTo>
                  <a:lnTo>
                    <a:pt x="20753" y="404368"/>
                  </a:lnTo>
                  <a:lnTo>
                    <a:pt x="5568" y="381885"/>
                  </a:lnTo>
                  <a:lnTo>
                    <a:pt x="0" y="354329"/>
                  </a:lnTo>
                  <a:lnTo>
                    <a:pt x="0" y="70865"/>
                  </a:lnTo>
                  <a:close/>
                </a:path>
              </a:pathLst>
            </a:custGeom>
            <a:ln w="28575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8" name="object 54"/>
          <p:cNvSpPr txBox="1"/>
          <p:nvPr/>
        </p:nvSpPr>
        <p:spPr>
          <a:xfrm>
            <a:off x="605739" y="3802837"/>
            <a:ext cx="91884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spc="-60" dirty="0">
                <a:solidFill>
                  <a:srgbClr val="003B69"/>
                </a:solidFill>
                <a:latin typeface="Arial"/>
                <a:cs typeface="Arial"/>
              </a:rPr>
              <a:t>Спецификация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solidFill>
                  <a:srgbClr val="003B69"/>
                </a:solidFill>
                <a:latin typeface="Arial"/>
                <a:cs typeface="Arial"/>
              </a:rPr>
              <a:t>контракта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59" name="object 55"/>
          <p:cNvGrpSpPr/>
          <p:nvPr/>
        </p:nvGrpSpPr>
        <p:grpSpPr>
          <a:xfrm>
            <a:off x="2352801" y="3645024"/>
            <a:ext cx="2590165" cy="654685"/>
            <a:chOff x="2352801" y="3876712"/>
            <a:chExt cx="2590165" cy="654685"/>
          </a:xfrm>
        </p:grpSpPr>
        <p:sp>
          <p:nvSpPr>
            <p:cNvPr id="60" name="object 56"/>
            <p:cNvSpPr/>
            <p:nvPr/>
          </p:nvSpPr>
          <p:spPr>
            <a:xfrm>
              <a:off x="4287900" y="3876712"/>
              <a:ext cx="654646" cy="65464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57"/>
            <p:cNvSpPr/>
            <p:nvPr/>
          </p:nvSpPr>
          <p:spPr>
            <a:xfrm>
              <a:off x="2352801" y="3876712"/>
              <a:ext cx="654646" cy="6546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2" name="object 6"/>
          <p:cNvSpPr txBox="1"/>
          <p:nvPr/>
        </p:nvSpPr>
        <p:spPr>
          <a:xfrm>
            <a:off x="4802947" y="5397770"/>
            <a:ext cx="3945517" cy="466153"/>
          </a:xfrm>
          <a:prstGeom prst="rect">
            <a:avLst/>
          </a:prstGeom>
          <a:ln w="34925">
            <a:solidFill>
              <a:srgbClr val="00AF5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275"/>
              </a:spcBef>
            </a:pPr>
            <a:r>
              <a:rPr sz="1400" b="1" spc="-60" dirty="0">
                <a:solidFill>
                  <a:srgbClr val="003B69"/>
                </a:solidFill>
                <a:latin typeface="Trebuchet MS"/>
                <a:cs typeface="Trebuchet MS"/>
              </a:rPr>
              <a:t>Медицинская </a:t>
            </a:r>
            <a:r>
              <a:rPr sz="1400" b="1" spc="-70" dirty="0">
                <a:solidFill>
                  <a:srgbClr val="003B69"/>
                </a:solidFill>
                <a:latin typeface="Trebuchet MS"/>
                <a:cs typeface="Trebuchet MS"/>
              </a:rPr>
              <a:t>информационная</a:t>
            </a:r>
            <a:r>
              <a:rPr sz="1400" b="1" spc="-190" dirty="0">
                <a:solidFill>
                  <a:srgbClr val="003B69"/>
                </a:solidFill>
                <a:latin typeface="Trebuchet MS"/>
                <a:cs typeface="Trebuchet MS"/>
              </a:rPr>
              <a:t> </a:t>
            </a:r>
            <a:r>
              <a:rPr sz="1400" b="1" spc="-80" dirty="0">
                <a:solidFill>
                  <a:srgbClr val="003B69"/>
                </a:solidFill>
                <a:latin typeface="Trebuchet MS"/>
                <a:cs typeface="Trebuchet MS"/>
              </a:rPr>
              <a:t>система</a:t>
            </a:r>
            <a:br>
              <a:rPr lang="ru-RU" sz="1400" b="1" spc="-80" dirty="0">
                <a:solidFill>
                  <a:srgbClr val="003B69"/>
                </a:solidFill>
                <a:latin typeface="Trebuchet MS"/>
                <a:cs typeface="Trebuchet MS"/>
              </a:rPr>
            </a:b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3" name="object 17"/>
          <p:cNvSpPr/>
          <p:nvPr/>
        </p:nvSpPr>
        <p:spPr>
          <a:xfrm>
            <a:off x="8156923" y="5397771"/>
            <a:ext cx="568299" cy="479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20"/>
          <p:cNvSpPr/>
          <p:nvPr/>
        </p:nvSpPr>
        <p:spPr>
          <a:xfrm>
            <a:off x="3515206" y="4737938"/>
            <a:ext cx="192698" cy="635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20"/>
          <p:cNvSpPr/>
          <p:nvPr/>
        </p:nvSpPr>
        <p:spPr>
          <a:xfrm>
            <a:off x="7820237" y="4768029"/>
            <a:ext cx="192698" cy="6352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6" name="object 25"/>
          <p:cNvGrpSpPr/>
          <p:nvPr/>
        </p:nvGrpSpPr>
        <p:grpSpPr>
          <a:xfrm>
            <a:off x="935897" y="4956001"/>
            <a:ext cx="2534920" cy="291465"/>
            <a:chOff x="3304603" y="5255196"/>
            <a:chExt cx="2534920" cy="291465"/>
          </a:xfrm>
        </p:grpSpPr>
        <p:sp>
          <p:nvSpPr>
            <p:cNvPr id="67" name="object 26"/>
            <p:cNvSpPr/>
            <p:nvPr/>
          </p:nvSpPr>
          <p:spPr>
            <a:xfrm>
              <a:off x="3318890" y="5269484"/>
              <a:ext cx="2506345" cy="262890"/>
            </a:xfrm>
            <a:custGeom>
              <a:avLst/>
              <a:gdLst/>
              <a:ahLst/>
              <a:cxnLst/>
              <a:rect l="l" t="t" r="r" b="b"/>
              <a:pathLst>
                <a:path w="2506345" h="262889">
                  <a:moveTo>
                    <a:pt x="2462403" y="0"/>
                  </a:moveTo>
                  <a:lnTo>
                    <a:pt x="43814" y="0"/>
                  </a:lnTo>
                  <a:lnTo>
                    <a:pt x="26735" y="3434"/>
                  </a:lnTo>
                  <a:lnTo>
                    <a:pt x="12811" y="12811"/>
                  </a:lnTo>
                  <a:lnTo>
                    <a:pt x="3434" y="26735"/>
                  </a:lnTo>
                  <a:lnTo>
                    <a:pt x="0" y="43814"/>
                  </a:lnTo>
                  <a:lnTo>
                    <a:pt x="0" y="218947"/>
                  </a:lnTo>
                  <a:lnTo>
                    <a:pt x="3434" y="236027"/>
                  </a:lnTo>
                  <a:lnTo>
                    <a:pt x="12811" y="249951"/>
                  </a:lnTo>
                  <a:lnTo>
                    <a:pt x="26735" y="259328"/>
                  </a:lnTo>
                  <a:lnTo>
                    <a:pt x="43814" y="262762"/>
                  </a:lnTo>
                  <a:lnTo>
                    <a:pt x="2462403" y="262762"/>
                  </a:lnTo>
                  <a:lnTo>
                    <a:pt x="2479482" y="259328"/>
                  </a:lnTo>
                  <a:lnTo>
                    <a:pt x="2493406" y="249951"/>
                  </a:lnTo>
                  <a:lnTo>
                    <a:pt x="2502783" y="236027"/>
                  </a:lnTo>
                  <a:lnTo>
                    <a:pt x="2506218" y="218947"/>
                  </a:lnTo>
                  <a:lnTo>
                    <a:pt x="2506218" y="43814"/>
                  </a:lnTo>
                  <a:lnTo>
                    <a:pt x="2502783" y="26735"/>
                  </a:lnTo>
                  <a:lnTo>
                    <a:pt x="2493406" y="12811"/>
                  </a:lnTo>
                  <a:lnTo>
                    <a:pt x="2479482" y="3434"/>
                  </a:lnTo>
                  <a:lnTo>
                    <a:pt x="2462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27"/>
            <p:cNvSpPr/>
            <p:nvPr/>
          </p:nvSpPr>
          <p:spPr>
            <a:xfrm>
              <a:off x="3318890" y="5269484"/>
              <a:ext cx="2506345" cy="262890"/>
            </a:xfrm>
            <a:custGeom>
              <a:avLst/>
              <a:gdLst/>
              <a:ahLst/>
              <a:cxnLst/>
              <a:rect l="l" t="t" r="r" b="b"/>
              <a:pathLst>
                <a:path w="2506345" h="262889">
                  <a:moveTo>
                    <a:pt x="0" y="43814"/>
                  </a:moveTo>
                  <a:lnTo>
                    <a:pt x="3434" y="26735"/>
                  </a:lnTo>
                  <a:lnTo>
                    <a:pt x="12811" y="12811"/>
                  </a:lnTo>
                  <a:lnTo>
                    <a:pt x="26735" y="3434"/>
                  </a:lnTo>
                  <a:lnTo>
                    <a:pt x="43814" y="0"/>
                  </a:lnTo>
                  <a:lnTo>
                    <a:pt x="2462403" y="0"/>
                  </a:lnTo>
                  <a:lnTo>
                    <a:pt x="2479482" y="3434"/>
                  </a:lnTo>
                  <a:lnTo>
                    <a:pt x="2493406" y="12811"/>
                  </a:lnTo>
                  <a:lnTo>
                    <a:pt x="2502783" y="26735"/>
                  </a:lnTo>
                  <a:lnTo>
                    <a:pt x="2506218" y="43814"/>
                  </a:lnTo>
                  <a:lnTo>
                    <a:pt x="2506218" y="218947"/>
                  </a:lnTo>
                  <a:lnTo>
                    <a:pt x="2502783" y="236027"/>
                  </a:lnTo>
                  <a:lnTo>
                    <a:pt x="2493406" y="249951"/>
                  </a:lnTo>
                  <a:lnTo>
                    <a:pt x="2479482" y="259328"/>
                  </a:lnTo>
                  <a:lnTo>
                    <a:pt x="2462403" y="262762"/>
                  </a:lnTo>
                  <a:lnTo>
                    <a:pt x="43814" y="262762"/>
                  </a:lnTo>
                  <a:lnTo>
                    <a:pt x="26735" y="259328"/>
                  </a:lnTo>
                  <a:lnTo>
                    <a:pt x="12811" y="249951"/>
                  </a:lnTo>
                  <a:lnTo>
                    <a:pt x="3434" y="236027"/>
                  </a:lnTo>
                  <a:lnTo>
                    <a:pt x="0" y="218947"/>
                  </a:lnTo>
                  <a:lnTo>
                    <a:pt x="0" y="43814"/>
                  </a:lnTo>
                  <a:close/>
                </a:path>
              </a:pathLst>
            </a:custGeom>
            <a:ln w="28575">
              <a:solidFill>
                <a:srgbClr val="00AFE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2" name="object 28"/>
          <p:cNvSpPr txBox="1"/>
          <p:nvPr/>
        </p:nvSpPr>
        <p:spPr>
          <a:xfrm>
            <a:off x="1077344" y="5004896"/>
            <a:ext cx="21729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40" dirty="0">
                <a:solidFill>
                  <a:srgbClr val="003B69"/>
                </a:solidFill>
                <a:latin typeface="Arial"/>
                <a:cs typeface="Arial"/>
              </a:rPr>
              <a:t>Обмен </a:t>
            </a:r>
            <a:r>
              <a:rPr sz="1100" spc="-20" dirty="0">
                <a:solidFill>
                  <a:srgbClr val="003B69"/>
                </a:solidFill>
                <a:latin typeface="Arial"/>
                <a:cs typeface="Arial"/>
              </a:rPr>
              <a:t>документами </a:t>
            </a:r>
            <a:r>
              <a:rPr sz="1100" spc="-55" dirty="0">
                <a:solidFill>
                  <a:srgbClr val="003B69"/>
                </a:solidFill>
                <a:latin typeface="Arial"/>
                <a:cs typeface="Arial"/>
              </a:rPr>
              <a:t>с</a:t>
            </a:r>
            <a:r>
              <a:rPr sz="1100" spc="-220" dirty="0">
                <a:solidFill>
                  <a:srgbClr val="003B69"/>
                </a:solidFill>
                <a:latin typeface="Arial"/>
                <a:cs typeface="Arial"/>
              </a:rPr>
              <a:t> </a:t>
            </a:r>
            <a:r>
              <a:rPr lang="ru-RU" sz="1100" spc="-220" dirty="0">
                <a:solidFill>
                  <a:srgbClr val="003B69"/>
                </a:solidFill>
                <a:latin typeface="Arial"/>
                <a:cs typeface="Arial"/>
              </a:rPr>
              <a:t>  </a:t>
            </a:r>
            <a:r>
              <a:rPr sz="1100" spc="-35" dirty="0">
                <a:solidFill>
                  <a:srgbClr val="003B69"/>
                </a:solidFill>
                <a:latin typeface="Arial"/>
                <a:cs typeface="Arial"/>
              </a:rPr>
              <a:t>отделением</a:t>
            </a:r>
            <a:endParaRPr sz="11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94019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469018c263f5385f961b2a8695495c064aaf"/>
</p:tagLst>
</file>

<file path=ppt/theme/theme1.xml><?xml version="1.0" encoding="utf-8"?>
<a:theme xmlns:a="http://schemas.openxmlformats.org/drawingml/2006/main" name="2014-Хим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2014-Химки</Template>
  <TotalTime>7737</TotalTime>
  <Words>847</Words>
  <Application>Microsoft Office PowerPoint</Application>
  <PresentationFormat>Экран (4:3)</PresentationFormat>
  <Paragraphs>206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Cambria</vt:lpstr>
      <vt:lpstr>Roboto</vt:lpstr>
      <vt:lpstr>RobotoRegular</vt:lpstr>
      <vt:lpstr>Tahoma</vt:lpstr>
      <vt:lpstr>Trebuchet MS</vt:lpstr>
      <vt:lpstr>2014-Химки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Аптечный склад Формирование отчётности </vt:lpstr>
      <vt:lpstr>Презентация PowerPoint</vt:lpstr>
      <vt:lpstr>Результат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Набоких</dc:creator>
  <cp:lastModifiedBy>User</cp:lastModifiedBy>
  <cp:revision>812</cp:revision>
  <cp:lastPrinted>2021-08-23T12:02:48Z</cp:lastPrinted>
  <dcterms:created xsi:type="dcterms:W3CDTF">2014-03-13T13:14:00Z</dcterms:created>
  <dcterms:modified xsi:type="dcterms:W3CDTF">2021-09-08T07:11:05Z</dcterms:modified>
</cp:coreProperties>
</file>