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7" r:id="rId2"/>
    <p:sldId id="258" r:id="rId3"/>
    <p:sldId id="265" r:id="rId4"/>
    <p:sldId id="281" r:id="rId5"/>
    <p:sldId id="266" r:id="rId6"/>
    <p:sldId id="289" r:id="rId7"/>
    <p:sldId id="267" r:id="rId8"/>
    <p:sldId id="269" r:id="rId9"/>
    <p:sldId id="303" r:id="rId10"/>
    <p:sldId id="304" r:id="rId11"/>
    <p:sldId id="305" r:id="rId12"/>
    <p:sldId id="307" r:id="rId13"/>
    <p:sldId id="268" r:id="rId14"/>
    <p:sldId id="272" r:id="rId15"/>
    <p:sldId id="273" r:id="rId16"/>
    <p:sldId id="270" r:id="rId17"/>
    <p:sldId id="285" r:id="rId18"/>
    <p:sldId id="286" r:id="rId19"/>
    <p:sldId id="274" r:id="rId20"/>
    <p:sldId id="287" r:id="rId21"/>
    <p:sldId id="308" r:id="rId22"/>
    <p:sldId id="309" r:id="rId23"/>
    <p:sldId id="310" r:id="rId24"/>
    <p:sldId id="275" r:id="rId25"/>
    <p:sldId id="288" r:id="rId26"/>
    <p:sldId id="280" r:id="rId27"/>
    <p:sldId id="276" r:id="rId28"/>
    <p:sldId id="277" r:id="rId29"/>
    <p:sldId id="278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290" r:id="rId38"/>
    <p:sldId id="291" r:id="rId39"/>
    <p:sldId id="292" r:id="rId40"/>
    <p:sldId id="293" r:id="rId41"/>
    <p:sldId id="279" r:id="rId42"/>
    <p:sldId id="264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E25"/>
    <a:srgbClr val="E1CCF0"/>
    <a:srgbClr val="CFAFE7"/>
    <a:srgbClr val="934BC9"/>
    <a:srgbClr val="F6F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3" autoAdjust="0"/>
    <p:restoredTop sz="94705" autoAdjust="0"/>
  </p:normalViewPr>
  <p:slideViewPr>
    <p:cSldViewPr snapToGrid="0">
      <p:cViewPr varScale="1">
        <p:scale>
          <a:sx n="78" d="100"/>
          <a:sy n="78" d="100"/>
        </p:scale>
        <p:origin x="619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рисков</c:v>
                </c:pt>
              </c:strCache>
            </c:strRef>
          </c:tx>
          <c:explosion val="13"/>
          <c:dPt>
            <c:idx val="0"/>
            <c:bubble3D val="0"/>
            <c:explosion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E13-4454-A817-F582A8DDD494}"/>
              </c:ext>
            </c:extLst>
          </c:dPt>
          <c:dPt>
            <c:idx val="1"/>
            <c:bubble3D val="0"/>
            <c:explosion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E13-4454-A817-F582A8DDD49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E13-4454-A817-F582A8DDD494}"/>
              </c:ext>
            </c:extLst>
          </c:dPt>
          <c:dPt>
            <c:idx val="3"/>
            <c:bubble3D val="0"/>
            <c:explosion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E13-4454-A817-F582A8DDD494}"/>
              </c:ext>
            </c:extLst>
          </c:dPt>
          <c:dPt>
            <c:idx val="4"/>
            <c:bubble3D val="0"/>
            <c:explosion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E13-4454-A817-F582A8DDD4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Утечка работодателю или в банк</c:v>
                </c:pt>
                <c:pt idx="1">
                  <c:v>Хранение и передача по публичным каналам связи</c:v>
                </c:pt>
                <c:pt idx="2">
                  <c:v>Просмотр данных родственниками</c:v>
                </c:pt>
                <c:pt idx="3">
                  <c:v>Недобросовестность сотрудников</c:v>
                </c:pt>
                <c:pt idx="4">
                  <c:v>Кража база данных на черный рынок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0.12</c:v>
                </c:pt>
                <c:pt idx="1">
                  <c:v>0.15</c:v>
                </c:pt>
                <c:pt idx="2">
                  <c:v>7.0000000000000007E-2</c:v>
                </c:pt>
                <c:pt idx="3">
                  <c:v>0.27</c:v>
                </c:pt>
                <c:pt idx="4">
                  <c:v>0.39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EE13-4454-A817-F582A8DDD4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AF7BF-06D0-4EF2-AA0D-D5F36A89BDB6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66448-60D1-4321-BC0D-3968D09D8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08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01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83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68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37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6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46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2496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681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5194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66448-60D1-4321-BC0D-3968D09D8073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049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91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75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66448-60D1-4321-BC0D-3968D09D807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584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975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76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75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467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2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0663-F51C-43C2-84D6-1C0E7213C4B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F3C-4F24-4EB4-B2FB-3BED68AAF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28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0663-F51C-43C2-84D6-1C0E7213C4B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F3C-4F24-4EB4-B2FB-3BED68AAF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50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0663-F51C-43C2-84D6-1C0E7213C4B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F3C-4F24-4EB4-B2FB-3BED68AAF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695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0663-F51C-43C2-84D6-1C0E7213C4B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F3C-4F24-4EB4-B2FB-3BED68AAF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278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0663-F51C-43C2-84D6-1C0E7213C4B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F3C-4F24-4EB4-B2FB-3BED68AAF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860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0663-F51C-43C2-84D6-1C0E7213C4B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F3C-4F24-4EB4-B2FB-3BED68AAF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86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0663-F51C-43C2-84D6-1C0E7213C4B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F3C-4F24-4EB4-B2FB-3BED68AAF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066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0663-F51C-43C2-84D6-1C0E7213C4B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F3C-4F24-4EB4-B2FB-3BED68AAF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9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0663-F51C-43C2-84D6-1C0E7213C4B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F3C-4F24-4EB4-B2FB-3BED68AAF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068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0663-F51C-43C2-84D6-1C0E7213C4B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F3C-4F24-4EB4-B2FB-3BED68AAF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32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0663-F51C-43C2-84D6-1C0E7213C4B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EF3C-4F24-4EB4-B2FB-3BED68AAF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96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60663-F51C-43C2-84D6-1C0E7213C4B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3EF3C-4F24-4EB4-B2FB-3BED68AAF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55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13.png"/><Relationship Id="rId5" Type="http://schemas.openxmlformats.org/officeDocument/2006/relationships/image" Target="../media/image2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emf"/><Relationship Id="rId18" Type="http://schemas.openxmlformats.org/officeDocument/2006/relationships/image" Target="../media/image103.png"/><Relationship Id="rId3" Type="http://schemas.openxmlformats.org/officeDocument/2006/relationships/image" Target="../media/image4.png"/><Relationship Id="rId21" Type="http://schemas.openxmlformats.org/officeDocument/2006/relationships/image" Target="../media/image106.jpeg"/><Relationship Id="rId7" Type="http://schemas.openxmlformats.org/officeDocument/2006/relationships/image" Target="../media/image92.jp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1.emf"/><Relationship Id="rId20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jpg"/><Relationship Id="rId5" Type="http://schemas.openxmlformats.org/officeDocument/2006/relationships/image" Target="../media/image90.png"/><Relationship Id="rId15" Type="http://schemas.openxmlformats.org/officeDocument/2006/relationships/image" Target="../media/image100.emf"/><Relationship Id="rId10" Type="http://schemas.openxmlformats.org/officeDocument/2006/relationships/image" Target="../media/image95.emf"/><Relationship Id="rId19" Type="http://schemas.openxmlformats.org/officeDocument/2006/relationships/image" Target="../media/image104.png"/><Relationship Id="rId4" Type="http://schemas.openxmlformats.org/officeDocument/2006/relationships/image" Target="../media/image89.gif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alexey.bogdanov@reshenie-soft.ru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71F24FC2-D8C5-45FB-B1F7-A4835B4E7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03" t="-1" r="3628" b="53"/>
          <a:stretch/>
        </p:blipFill>
        <p:spPr>
          <a:xfrm>
            <a:off x="-200024" y="0"/>
            <a:ext cx="935355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070" y="1454944"/>
            <a:ext cx="7655859" cy="2314182"/>
          </a:xfrm>
        </p:spPr>
        <p:txBody>
          <a:bodyPr>
            <a:normAutofit/>
          </a:bodyPr>
          <a:lstStyle/>
          <a:p>
            <a:pPr>
              <a:lnSpc>
                <a:spcPts val="4800"/>
              </a:lnSpc>
              <a:spcAft>
                <a:spcPts val="1200"/>
              </a:spcAft>
            </a:pPr>
            <a:r>
              <a:rPr lang="ru-RU" b="1" dirty="0" smtClean="0">
                <a:solidFill>
                  <a:srgbClr val="7030A0"/>
                </a:solidFill>
              </a:rPr>
              <a:t>Медицинская информационная система. Обязательная и произвольная программа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4070" y="5429548"/>
            <a:ext cx="7297271" cy="94150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ru-RU" sz="2400" dirty="0" smtClean="0"/>
              <a:t>Алексей Богданов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Исполнительный директор ООО «Решение»</a:t>
            </a:r>
            <a:endParaRPr lang="ru-RU" sz="2400" dirty="0"/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2077331" y="738845"/>
            <a:ext cx="5543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E31E25"/>
                </a:solidFill>
                <a:latin typeface="Calibri" charset="0"/>
              </a:rPr>
              <a:t>МЕДИЦИНСКИЕ ИНФОРМАЦИОННЫЕ СИСТЕМЫ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8199" y="3625652"/>
            <a:ext cx="1998019" cy="19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3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1303534"/>
            <a:ext cx="7481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Интеграция с сервисом «Электронный клинический фармаколог</a:t>
            </a:r>
            <a:r>
              <a:rPr lang="ru-RU" sz="1600" dirty="0" smtClean="0"/>
              <a:t>»</a:t>
            </a:r>
            <a:endParaRPr lang="en-US" sz="1600" dirty="0" smtClean="0"/>
          </a:p>
          <a:p>
            <a:r>
              <a:rPr lang="en-US" sz="1600" dirty="0" smtClean="0"/>
              <a:t>(</a:t>
            </a:r>
            <a:r>
              <a:rPr lang="ru-RU" sz="1600" dirty="0" smtClean="0"/>
              <a:t>оценка рисков применения, наличие противопоказаний, несовместимости и т.д. )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92" y="1349107"/>
            <a:ext cx="676208" cy="493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92" y="2071108"/>
            <a:ext cx="6395613" cy="4524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87" y="2507630"/>
            <a:ext cx="2233199" cy="3513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173" y="2042986"/>
            <a:ext cx="1972999" cy="4649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22108" y="272171"/>
            <a:ext cx="6791535" cy="7395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7030A0"/>
                </a:solidFill>
              </a:rPr>
              <a:t>Интеграция с системами поддержки принятия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287519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0" y="0"/>
            <a:ext cx="9139944" cy="6858000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15916"/>
          <a:stretch/>
        </p:blipFill>
        <p:spPr bwMode="auto">
          <a:xfrm>
            <a:off x="170629" y="1738956"/>
            <a:ext cx="3994173" cy="291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81327" y="247483"/>
            <a:ext cx="7153537" cy="1128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7030A0"/>
                </a:solidFill>
              </a:rPr>
              <a:t>Применение комбинированной технологии ЭЦП и планшетов электронной подписи для сбора информации от пациентов</a:t>
            </a:r>
          </a:p>
        </p:txBody>
      </p:sp>
      <p:pic>
        <p:nvPicPr>
          <p:cNvPr id="8" name="Рисунок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85" y="2181183"/>
            <a:ext cx="3700676" cy="317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4487162" y="1738956"/>
            <a:ext cx="456257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</a:rPr>
              <a:t>ЭП содержит графическое представление </a:t>
            </a:r>
            <a:br>
              <a:rPr lang="ru-RU" sz="1600" dirty="0">
                <a:latin typeface="Calibri" panose="020F0502020204030204" pitchFamily="34" charset="0"/>
              </a:rPr>
            </a:br>
            <a:r>
              <a:rPr lang="ru-RU" sz="1600" dirty="0">
                <a:latin typeface="Calibri" panose="020F0502020204030204" pitchFamily="34" charset="0"/>
              </a:rPr>
              <a:t>самой подписи, которое можно вывести как на </a:t>
            </a:r>
            <a:br>
              <a:rPr lang="ru-RU" sz="1600" dirty="0">
                <a:latin typeface="Calibri" panose="020F0502020204030204" pitchFamily="34" charset="0"/>
              </a:rPr>
            </a:br>
            <a:r>
              <a:rPr lang="ru-RU" sz="1600" dirty="0">
                <a:latin typeface="Calibri" panose="020F0502020204030204" pitchFamily="34" charset="0"/>
              </a:rPr>
              <a:t>экран и распечатать вместе с протоколом осмотра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sz="16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</a:rPr>
              <a:t>ЭП привязана ко времени и к контрольной сумме</a:t>
            </a:r>
            <a:br>
              <a:rPr lang="ru-RU" sz="1600" dirty="0">
                <a:latin typeface="Calibri" panose="020F0502020204030204" pitchFamily="34" charset="0"/>
              </a:rPr>
            </a:br>
            <a:r>
              <a:rPr lang="ru-RU" sz="1600" dirty="0">
                <a:latin typeface="Calibri" panose="020F0502020204030204" pitchFamily="34" charset="0"/>
              </a:rPr>
              <a:t>врачебного протокола с применением алгоритма </a:t>
            </a:r>
            <a:r>
              <a:rPr lang="en-US" sz="1600" dirty="0">
                <a:latin typeface="Calibri" panose="020F0502020204030204" pitchFamily="34" charset="0"/>
              </a:rPr>
              <a:t>MD5</a:t>
            </a:r>
            <a:endParaRPr lang="ru-RU" sz="16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sz="16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</a:rPr>
              <a:t>Одно устройство на рабочее место без </a:t>
            </a:r>
            <a:r>
              <a:rPr lang="ru-RU" sz="1600" dirty="0" smtClean="0">
                <a:latin typeface="Calibri" panose="020F0502020204030204" pitchFamily="34" charset="0"/>
              </a:rPr>
              <a:t>ограничения по </a:t>
            </a:r>
            <a:r>
              <a:rPr lang="ru-RU" sz="1600" dirty="0">
                <a:latin typeface="Calibri" panose="020F0502020204030204" pitchFamily="34" charset="0"/>
              </a:rPr>
              <a:t>количеству использующих его </a:t>
            </a:r>
            <a:r>
              <a:rPr lang="ru-RU" sz="1600" dirty="0" smtClean="0">
                <a:latin typeface="Calibri" panose="020F0502020204030204" pitchFamily="34" charset="0"/>
              </a:rPr>
              <a:t>сотрудников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sz="1600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</a:rPr>
              <a:t>ЭП содержит не только графическое представление, но и математическую модель подписи, в </a:t>
            </a:r>
            <a:r>
              <a:rPr lang="ru-RU" sz="1600" dirty="0" err="1" smtClean="0">
                <a:latin typeface="Calibri" panose="020F0502020204030204" pitchFamily="34" charset="0"/>
              </a:rPr>
              <a:t>т.ч</a:t>
            </a:r>
            <a:r>
              <a:rPr lang="ru-RU" sz="1600" dirty="0" smtClean="0">
                <a:latin typeface="Calibri" panose="020F0502020204030204" pitchFamily="34" charset="0"/>
              </a:rPr>
              <a:t>. направление пера и силу нажатия</a:t>
            </a:r>
            <a:endParaRPr lang="ru-RU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91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0" y="0"/>
            <a:ext cx="9139944" cy="6858000"/>
          </a:xfrm>
          <a:prstGeom prst="rect">
            <a:avLst/>
          </a:prstGeom>
        </p:spPr>
      </p:pic>
      <p:sp>
        <p:nvSpPr>
          <p:cNvPr id="19462" name="TextBox 2"/>
          <p:cNvSpPr txBox="1">
            <a:spLocks noChangeArrowheads="1"/>
          </p:cNvSpPr>
          <p:nvPr/>
        </p:nvSpPr>
        <p:spPr bwMode="auto">
          <a:xfrm>
            <a:off x="1221445" y="1492577"/>
            <a:ext cx="65877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b="1" dirty="0">
                <a:latin typeface="Calibri" panose="020F0502020204030204" pitchFamily="34" charset="0"/>
              </a:rPr>
              <a:t>Возможные сферы применения ЭП в </a:t>
            </a:r>
            <a:r>
              <a:rPr lang="ru-RU" b="1" dirty="0" smtClean="0">
                <a:latin typeface="Calibri" panose="020F0502020204030204" pitchFamily="34" charset="0"/>
              </a:rPr>
              <a:t>МО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9124" y="2134364"/>
            <a:ext cx="4905095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Электронная медицинская </a:t>
            </a:r>
            <a:r>
              <a:rPr lang="ru-RU" sz="1600" dirty="0"/>
              <a:t>карта и история болезни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600" dirty="0"/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Сбор подписей пациентов </a:t>
            </a:r>
            <a:r>
              <a:rPr lang="ru-RU" sz="1600" dirty="0"/>
              <a:t>на информированных согласиях, согласиях </a:t>
            </a:r>
            <a:r>
              <a:rPr lang="ru-RU" sz="1600" dirty="0"/>
              <a:t>на обработку персональных данных, отказах </a:t>
            </a:r>
            <a:r>
              <a:rPr lang="ru-RU" sz="1600" dirty="0"/>
              <a:t>получения медицинской помощи и </a:t>
            </a:r>
            <a:r>
              <a:rPr lang="ru-RU" sz="1600" dirty="0"/>
              <a:t>т.д.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600" dirty="0"/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Движение материальных ценностей в аптеках, складах с привлечением МОЛ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600" dirty="0"/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Иные сценарии применения</a:t>
            </a:r>
            <a:endParaRPr lang="ru-RU" sz="1600" dirty="0"/>
          </a:p>
          <a:p>
            <a:pPr>
              <a:defRPr/>
            </a:pPr>
            <a:endParaRPr lang="ru-RU" sz="1600" dirty="0"/>
          </a:p>
          <a:p>
            <a:pPr>
              <a:defRPr/>
            </a:pP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526" y="2132411"/>
            <a:ext cx="3726414" cy="3260612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84000"/>
              </a:srgbClr>
            </a:outerShdw>
            <a:softEdge rad="152400"/>
          </a:effectLst>
        </p:spPr>
      </p:pic>
      <p:sp>
        <p:nvSpPr>
          <p:cNvPr id="2" name="TextBox 1"/>
          <p:cNvSpPr txBox="1"/>
          <p:nvPr/>
        </p:nvSpPr>
        <p:spPr>
          <a:xfrm>
            <a:off x="305526" y="5425620"/>
            <a:ext cx="8684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После подписания документов пациентом, на них </a:t>
            </a:r>
            <a:r>
              <a:rPr lang="ru-RU" sz="1600" b="1" dirty="0" smtClean="0">
                <a:solidFill>
                  <a:srgbClr val="C00000"/>
                </a:solidFill>
              </a:rPr>
              <a:t>накладывается ЭЦП </a:t>
            </a:r>
            <a:r>
              <a:rPr lang="ru-RU" sz="1600" b="1" dirty="0">
                <a:solidFill>
                  <a:srgbClr val="C00000"/>
                </a:solidFill>
              </a:rPr>
              <a:t>сотрудника </a:t>
            </a:r>
            <a:r>
              <a:rPr lang="ru-RU" sz="1600" b="1" dirty="0" smtClean="0">
                <a:solidFill>
                  <a:srgbClr val="C00000"/>
                </a:solidFill>
              </a:rPr>
              <a:t>МО </a:t>
            </a:r>
            <a:r>
              <a:rPr lang="ru-RU" sz="1600" b="1" dirty="0">
                <a:solidFill>
                  <a:srgbClr val="C00000"/>
                </a:solidFill>
              </a:rPr>
              <a:t>и копия документа сохраняется в специальный архив в базе данных МИС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81327" y="247483"/>
            <a:ext cx="7153537" cy="1128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7030A0"/>
                </a:solidFill>
              </a:rPr>
              <a:t>Применение комбинированной технологии ЭЦП и планшетов электронной подписи для сбора информации от пациентов</a:t>
            </a:r>
          </a:p>
        </p:txBody>
      </p:sp>
    </p:spTree>
    <p:extLst>
      <p:ext uri="{BB962C8B-B14F-4D97-AF65-F5344CB8AC3E}">
        <p14:creationId xmlns:p14="http://schemas.microsoft.com/office/powerpoint/2010/main" val="32545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4559" y="1246091"/>
            <a:ext cx="57394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Неуклонно </a:t>
            </a:r>
            <a:r>
              <a:rPr lang="ru-RU" dirty="0"/>
              <a:t>р</a:t>
            </a:r>
            <a:r>
              <a:rPr lang="ru-RU" dirty="0" smtClean="0"/>
              <a:t>астет </a:t>
            </a:r>
            <a:r>
              <a:rPr lang="ru-RU" dirty="0"/>
              <a:t>количество подключаемого </a:t>
            </a:r>
            <a:r>
              <a:rPr lang="ru-RU" dirty="0" smtClean="0"/>
              <a:t>медицинского оборудования </a:t>
            </a:r>
            <a:r>
              <a:rPr lang="ru-RU" dirty="0"/>
              <a:t>за счёт применения </a:t>
            </a:r>
            <a:r>
              <a:rPr lang="ru-RU" dirty="0" smtClean="0"/>
              <a:t>программно-аппаратного комплекса </a:t>
            </a:r>
            <a:r>
              <a:rPr lang="en-US" dirty="0" smtClean="0"/>
              <a:t>PANDORA BOX, </a:t>
            </a:r>
            <a:r>
              <a:rPr lang="ru-RU" dirty="0" smtClean="0"/>
              <a:t>входящего в состав </a:t>
            </a:r>
            <a:r>
              <a:rPr lang="ru-RU" dirty="0"/>
              <a:t>МИС «АРИАДНА</a:t>
            </a:r>
            <a:r>
              <a:rPr lang="ru-RU" dirty="0" smtClean="0"/>
              <a:t>»</a:t>
            </a:r>
            <a:endParaRPr lang="ru-RU" dirty="0"/>
          </a:p>
          <a:p>
            <a:endParaRPr lang="ru-RU" dirty="0"/>
          </a:p>
          <a:p>
            <a:r>
              <a:rPr lang="ru-RU" dirty="0"/>
              <a:t>Теперь мы можем подключать не только оборудование, работающее на стандартах </a:t>
            </a:r>
            <a:r>
              <a:rPr lang="en-US" dirty="0"/>
              <a:t>(HL7, ASTM, DICOM), </a:t>
            </a:r>
            <a:r>
              <a:rPr lang="ru-RU" dirty="0"/>
              <a:t>но и </a:t>
            </a:r>
            <a:r>
              <a:rPr lang="ru-RU" dirty="0" smtClean="0"/>
              <a:t>практически </a:t>
            </a:r>
            <a:r>
              <a:rPr lang="ru-RU" dirty="0"/>
              <a:t>любое другое, поддерживающее обмен через </a:t>
            </a:r>
            <a:r>
              <a:rPr lang="en-US" dirty="0"/>
              <a:t>CSV, DBF, XML, JSON </a:t>
            </a:r>
            <a:r>
              <a:rPr lang="ru-RU" dirty="0"/>
              <a:t>и т.д.</a:t>
            </a:r>
          </a:p>
          <a:p>
            <a:endParaRPr lang="ru-RU" dirty="0"/>
          </a:p>
          <a:p>
            <a:r>
              <a:rPr lang="ru-RU" dirty="0"/>
              <a:t>Для подключения нового оборудования достаточно иметь сервисную инструкцию и описание форматов обмена</a:t>
            </a:r>
          </a:p>
          <a:p>
            <a:endParaRPr lang="ru-RU" dirty="0"/>
          </a:p>
          <a:p>
            <a:r>
              <a:rPr lang="ru-RU" dirty="0"/>
              <a:t>Уже подключены сотни </a:t>
            </a:r>
            <a:r>
              <a:rPr lang="ru-RU" dirty="0" err="1"/>
              <a:t>лаб.анализаторов</a:t>
            </a:r>
            <a:r>
              <a:rPr lang="ru-RU" dirty="0"/>
              <a:t>, комплексы ЭКГ, ФД и многое другое.</a:t>
            </a:r>
          </a:p>
        </p:txBody>
      </p:sp>
      <p:pic>
        <p:nvPicPr>
          <p:cNvPr id="7172" name="Рисунок 717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7" b="98340" l="3266" r="98198">
                        <a14:foregroundMark x1="61599" y1="19922" x2="61599" y2="19922"/>
                        <a14:foregroundMark x1="62950" y1="30566" x2="62950" y2="30566"/>
                        <a14:foregroundMark x1="69932" y1="29980" x2="69932" y2="29980"/>
                        <a14:foregroundMark x1="17005" y1="5176" x2="17005" y2="5176"/>
                        <a14:foregroundMark x1="11036" y1="8203" x2="11036" y2="8203"/>
                        <a14:backgroundMark x1="14752" y1="11133" x2="14752" y2="11133"/>
                        <a14:backgroundMark x1="12613" y1="11719" x2="12613" y2="11719"/>
                        <a14:backgroundMark x1="10586" y1="13672" x2="10586" y2="13672"/>
                        <a14:backgroundMark x1="10473" y1="15234" x2="10473" y2="15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58" y="5584752"/>
            <a:ext cx="1022791" cy="1179435"/>
          </a:xfrm>
          <a:prstGeom prst="rect">
            <a:avLst/>
          </a:prstGeom>
        </p:spPr>
      </p:pic>
      <p:pic>
        <p:nvPicPr>
          <p:cNvPr id="7173" name="Рисунок 717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84" y="5642601"/>
            <a:ext cx="1308643" cy="1063739"/>
          </a:xfrm>
          <a:prstGeom prst="rect">
            <a:avLst/>
          </a:prstGeom>
        </p:spPr>
      </p:pic>
      <p:pic>
        <p:nvPicPr>
          <p:cNvPr id="7174" name="Рисунок 717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4" b="89920" l="5417" r="95250">
                        <a14:foregroundMark x1="45000" y1="14362" x2="9333" y2="53880"/>
                        <a14:foregroundMark x1="24417" y1="14808" x2="19583" y2="28814"/>
                        <a14:foregroundMark x1="27083" y1="19269" x2="32333" y2="28100"/>
                        <a14:foregroundMark x1="22500" y1="15522" x2="43250" y2="14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22" y="5584753"/>
            <a:ext cx="1231013" cy="11499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327" y="247484"/>
            <a:ext cx="7153537" cy="89305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Предоставление инструментов для гибкой и</a:t>
            </a:r>
            <a:r>
              <a:rPr lang="ru-RU" sz="2400" b="1" dirty="0" smtClean="0">
                <a:solidFill>
                  <a:srgbClr val="7030A0"/>
                </a:solidFill>
              </a:rPr>
              <a:t>нтеграции и </a:t>
            </a:r>
            <a:r>
              <a:rPr lang="ru-RU" sz="2400" b="1" dirty="0" smtClean="0">
                <a:solidFill>
                  <a:srgbClr val="7030A0"/>
                </a:solidFill>
              </a:rPr>
              <a:t>подключения </a:t>
            </a:r>
            <a:r>
              <a:rPr lang="ru-RU" sz="2400" b="1" dirty="0">
                <a:solidFill>
                  <a:srgbClr val="7030A0"/>
                </a:solidFill>
              </a:rPr>
              <a:t>различного медоборудования</a:t>
            </a:r>
          </a:p>
        </p:txBody>
      </p:sp>
      <p:pic>
        <p:nvPicPr>
          <p:cNvPr id="7168" name="Рисунок 716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66" b="97914" l="1769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4" y="2308567"/>
            <a:ext cx="3232162" cy="2232126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620"/>
          <a:stretch/>
        </p:blipFill>
        <p:spPr>
          <a:xfrm>
            <a:off x="1212362" y="3686352"/>
            <a:ext cx="2047306" cy="361745"/>
          </a:xfrm>
          <a:prstGeom prst="rect">
            <a:avLst/>
          </a:prstGeom>
          <a:scene3d>
            <a:camera prst="isometricRightUp">
              <a:rot lat="600000" lon="18899998" rev="0"/>
            </a:camera>
            <a:lightRig rig="threePt" dir="t"/>
          </a:scene3d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823"/>
          <a:stretch/>
        </p:blipFill>
        <p:spPr>
          <a:xfrm>
            <a:off x="0" y="3424628"/>
            <a:ext cx="1581111" cy="638795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sp>
        <p:nvSpPr>
          <p:cNvPr id="7169" name="Прямоугольник 7168"/>
          <p:cNvSpPr/>
          <p:nvPr/>
        </p:nvSpPr>
        <p:spPr>
          <a:xfrm>
            <a:off x="550884" y="2307920"/>
            <a:ext cx="2476053" cy="1200329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PANDORA</a:t>
            </a:r>
          </a:p>
          <a:p>
            <a:pPr algn="ctr"/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BOX</a:t>
            </a:r>
            <a:endParaRPr lang="ru-RU" sz="36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886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L 3.05556E-6 3.7037E-7 C 0.00018 -0.00232 0.00156 -0.01945 0.00191 -0.02246 C 0.00208 -0.02361 0.00261 -0.025 0.00295 -0.02616 C 0.00469 -0.04051 0.00295 -0.02894 0.00486 -0.03797 C 0.00521 -0.03982 0.00538 -0.04167 0.0059 -0.04329 C 0.00643 -0.04514 0.00729 -0.04676 0.00781 -0.04838 C 0.00886 -0.05185 0.00903 -0.05394 0.00972 -0.05764 C 0.01268 -0.07084 0.01094 -0.06019 0.01268 -0.07199 C 0.01354 -0.09422 0.01476 -0.11829 0.01476 -0.14005 C 0.01476 -0.16181 0.01424 -0.18357 0.01372 -0.20533 C 0.01354 -0.21019 0.01233 -0.22107 0.01181 -0.22639 C 0.0099 -0.24491 0.01181 -0.23009 0.00972 -0.2419 C 0.00851 -0.24931 0.0092 -0.24861 0.00677 -0.25648 C 0.00625 -0.2581 0.00556 -0.25996 0.00486 -0.26158 C 0.00452 -0.2632 0.00365 -0.26898 0.00295 -0.27084 C 0.00243 -0.27222 0.00156 -0.27338 0.00104 -0.27477 C 0.00018 -0.27639 -0.00035 -0.27824 -0.00104 -0.27986 C -0.00139 -0.28218 -0.00139 -0.28426 -0.00191 -0.28634 C -0.00226 -0.28773 -0.00677 -0.29537 -0.00694 -0.2956 C -0.00764 -0.29908 -0.00868 -0.30301 -0.00989 -0.30602 C -0.01059 -0.3081 -0.01389 -0.31389 -0.01476 -0.31528 C -0.01788 -0.32107 -0.01528 -0.31736 -0.01857 -0.32176 C -0.01892 -0.32315 -0.0191 -0.32454 -0.01962 -0.3257 C -0.02118 -0.32871 -0.02326 -0.33033 -0.02552 -0.33218 C -0.02621 -0.33403 -0.02656 -0.33588 -0.02743 -0.3375 C -0.02847 -0.33935 -0.03003 -0.34097 -0.03142 -0.34259 L -0.03333 -0.34537 C -0.03403 -0.34607 -0.03472 -0.34676 -0.03524 -0.34792 C -0.0368 -0.35116 -0.03715 -0.35209 -0.03923 -0.3544 C -0.04045 -0.35579 -0.04184 -0.35695 -0.04305 -0.35834 C -0.04479 -0.36042 -0.0467 -0.36227 -0.04809 -0.36482 C -0.04913 -0.3669 -0.05017 -0.36991 -0.05191 -0.37153 C -0.05312 -0.37246 -0.05451 -0.37315 -0.0559 -0.37408 C -0.05642 -0.37523 -0.05712 -0.37662 -0.05781 -0.37801 C -0.05989 -0.38148 -0.06302 -0.38334 -0.06562 -0.38588 C -0.06667 -0.38658 -0.06753 -0.38797 -0.06857 -0.38843 L -0.07743 -0.39236 L -0.08628 -0.3963 L -0.08906 -0.39746 " pathEditMode="relative" ptsTypes="AAAAAAAAAAAAAAAAAAAAAAAAAAAAAAAAAAAAAAAA">
                                      <p:cBhvr>
                                        <p:cTn id="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-2.77778E-6 3.33333E-6 C 0.00261 -0.01482 0.00243 -0.01158 0.00295 -0.02894 C 0.00365 -0.04838 0.00278 -0.06065 0.00504 -0.07732 C 0.00521 -0.07894 0.00556 -0.08079 0.00591 -0.08241 C 0.00608 -0.08334 0.00625 -0.0956 0.00799 -0.09954 C 0.00834 -0.10046 0.0092 -0.10116 0.0099 -0.10209 C 0.01216 -0.12315 0.01198 -0.11875 0.0099 -0.1544 C 0.00973 -0.15625 0.00851 -0.15787 0.00799 -0.15972 C 0.00764 -0.16574 0.00747 -0.17176 0.00695 -0.17801 C 0.00695 -0.17871 0.00486 -0.1956 0.004 -0.20023 C 0.00382 -0.20139 0.0033 -0.20278 0.00295 -0.20417 C 0.00261 -0.20579 0.00243 -0.20764 0.00209 -0.20926 C 0.00174 -0.21065 0.00139 -0.21181 0.00104 -0.2132 C 0.0007 -0.21459 -0.00017 -0.2206 -0.00087 -0.22246 C -0.00208 -0.22523 -0.00382 -0.22732 -0.00486 -0.23033 C -0.00555 -0.23195 -0.00625 -0.23357 -0.00677 -0.23542 C -0.00885 -0.24167 -0.00642 -0.23727 -0.00972 -0.24468 C -0.01093 -0.24722 -0.01163 -0.2507 -0.01371 -0.25255 L -0.01666 -0.25509 C -0.01684 -0.25648 -0.01736 -0.25764 -0.01753 -0.25903 C -0.01805 -0.26111 -0.01788 -0.26343 -0.01857 -0.26551 C -0.01909 -0.26713 -0.02066 -0.26806 -0.02152 -0.26945 C -0.02257 -0.27107 -0.02343 -0.27292 -0.02448 -0.27477 C -0.02691 -0.29144 -0.02309 -0.27384 -0.0283 -0.2838 C -0.03055 -0.2882 -0.03159 -0.29421 -0.0342 -0.29815 C -0.0342 -0.29815 -0.03975 -0.30556 -0.04114 -0.30741 C -0.04236 -0.30903 -0.04357 -0.31111 -0.04496 -0.3125 C -0.046 -0.31343 -0.04705 -0.31412 -0.04791 -0.31528 C -0.05347 -0.3213 -0.04878 -0.31667 -0.05295 -0.32315 C -0.05989 -0.3338 -0.05521 -0.32639 -0.06076 -0.33218 C -0.06146 -0.33287 -0.0618 -0.33426 -0.06267 -0.33472 C -0.06389 -0.33565 -0.06527 -0.33565 -0.06666 -0.33611 C -0.06753 -0.33658 -0.06857 -0.33704 -0.06962 -0.3375 C -0.07465 -0.34769 -0.06805 -0.33634 -0.07448 -0.34259 C -0.07621 -0.34445 -0.07777 -0.34699 -0.07934 -0.34931 C -0.08003 -0.35 -0.08055 -0.35116 -0.08125 -0.35185 C -0.08298 -0.35347 -0.08611 -0.35671 -0.08819 -0.35834 C -0.08941 -0.35926 -0.09097 -0.35972 -0.09201 -0.36088 C -0.09323 -0.36204 -0.09392 -0.36389 -0.09496 -0.36482 C -0.09618 -0.36597 -0.09774 -0.36644 -0.09896 -0.36759 C -0.09965 -0.36829 -0.10017 -0.36945 -0.10087 -0.37014 C -0.10364 -0.37292 -0.10364 -0.37269 -0.10677 -0.37408 C -0.10746 -0.375 -0.10798 -0.37616 -0.10885 -0.37662 C -0.11059 -0.37778 -0.11267 -0.37847 -0.11458 -0.37917 C -0.11979 -0.38148 -0.11649 -0.38033 -0.12448 -0.38195 C -0.13281 -0.38565 -0.11944 -0.37986 -0.13333 -0.38449 C -0.13524 -0.38519 -0.13923 -0.38704 -0.13923 -0.38704 C -0.13975 -0.38796 -0.14027 -0.39028 -0.14114 -0.38982 C -0.14271 -0.38843 -0.14288 -0.38519 -0.14409 -0.3831 C -0.14462 -0.38218 -0.14531 -0.38148 -0.146 -0.38056 L -0.15191 -0.3831 C -0.15295 -0.38357 -0.15382 -0.38426 -0.15486 -0.38449 C -0.15746 -0.38542 -0.16007 -0.38588 -0.16267 -0.38704 C -0.16371 -0.3875 -0.16458 -0.38796 -0.16562 -0.38843 C -0.16823 -0.38935 -0.17343 -0.39097 -0.17343 -0.39097 C -0.17656 -0.39514 -0.17465 -0.39352 -0.18038 -0.39491 C -0.1842 -0.39584 -0.18819 -0.39653 -0.19218 -0.39746 C -0.1993 -0.39954 -0.20034 -0.4 -0.20972 -0.40023 C -0.23455 -0.40046 -0.25937 -0.40023 -0.2842 -0.40023 " pathEditMode="relative" ptsTypes="AAAAAAAAAAAAAAAAAAAAAAAAAAAAAAAAAAAAAAAAAAAAAAAAAAAAAAAAAAAA">
                                      <p:cBhvr>
                                        <p:cTn id="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-1.48148E-6 L -6.38889E-6 -1.48148E-6 C -0.00174 -0.0412 -0.00122 -0.01852 -6.38889E-6 -0.07986 C 0.00086 -0.12268 0.00051 -0.11041 0.00208 -0.1412 C 0.00173 -0.15972 0.00155 -0.17801 0.00103 -0.19629 C 0.00103 -0.19768 0.00017 -0.19884 -6.38889E-6 -0.20023 C -0.00053 -0.20416 -0.00053 -0.20926 -0.00192 -0.21319 C -0.00244 -0.21458 -0.00331 -0.21574 -0.00383 -0.21713 C -0.00713 -0.23032 -0.00209 -0.20995 -0.00591 -0.22639 C -0.00643 -0.22893 -0.00661 -0.23194 -0.00782 -0.23426 L -0.01181 -0.2419 C -0.01442 -0.25578 -0.01077 -0.23958 -0.01477 -0.25115 C -0.01581 -0.25416 -0.01667 -0.26111 -0.01858 -0.26412 C -0.01928 -0.26551 -0.02049 -0.26597 -0.02154 -0.2669 C -0.02188 -0.26898 -0.02171 -0.27152 -0.02258 -0.27338 C -0.02345 -0.27523 -0.02536 -0.27569 -0.0264 -0.27731 C -0.02727 -0.27847 -0.02761 -0.28009 -0.02848 -0.28125 C -0.03369 -0.28981 -0.02883 -0.28032 -0.03525 -0.28912 C -0.03612 -0.29027 -0.03647 -0.29166 -0.03716 -0.29305 C -0.03786 -0.29398 -0.03855 -0.29467 -0.03924 -0.2956 C -0.04098 -0.30254 -0.03907 -0.29699 -0.04306 -0.30347 C -0.04393 -0.30463 -0.04411 -0.30648 -0.04515 -0.3074 C -0.04688 -0.30879 -0.05105 -0.30995 -0.05105 -0.30995 C -0.05695 -0.31782 -0.05383 -0.31504 -0.05973 -0.31921 C -0.06077 -0.32037 -0.06164 -0.32199 -0.06268 -0.32315 C -0.06598 -0.32615 -0.06633 -0.32523 -0.06963 -0.32708 C -0.07102 -0.32777 -0.07223 -0.32893 -0.07345 -0.32963 C -0.07692 -0.33148 -0.07622 -0.32986 -0.07935 -0.33356 C -0.08074 -0.33518 -0.08161 -0.33796 -0.08334 -0.33865 L -0.08924 -0.34143 C -0.09758 -0.34884 -0.08699 -0.33981 -0.09515 -0.34537 C -0.09619 -0.34606 -0.09688 -0.34722 -0.0981 -0.34791 C -0.10001 -0.34907 -0.104 -0.35046 -0.104 -0.35046 C -0.10487 -0.35139 -0.10574 -0.35254 -0.10678 -0.35324 C -0.10869 -0.35416 -0.11268 -0.35578 -0.11268 -0.35578 C -0.11563 -0.35949 -0.11459 -0.35902 -0.11963 -0.36088 C -0.12223 -0.36203 -0.12744 -0.36365 -0.12744 -0.36365 C -0.12883 -0.36435 -0.13004 -0.36551 -0.13143 -0.3662 C -0.1323 -0.36666 -0.13334 -0.3669 -0.13438 -0.36759 C -0.13542 -0.36828 -0.13629 -0.36944 -0.13733 -0.37014 C -0.1382 -0.37083 -0.13924 -0.37083 -0.14029 -0.37152 C -0.14411 -0.37361 -0.14341 -0.37407 -0.14706 -0.37546 C -0.15261 -0.37708 -0.15539 -0.37708 -0.16181 -0.37801 C -0.16477 -0.37847 -0.16772 -0.3787 -0.17067 -0.37916 C -0.18473 -0.38194 -0.16511 -0.37893 -0.18143 -0.3831 C -0.19324 -0.38634 -0.18786 -0.38518 -0.19706 -0.38703 L -0.20591 -0.39097 C -0.20695 -0.39143 -0.20782 -0.39213 -0.20886 -0.39236 C -0.21181 -0.39328 -0.21477 -0.39444 -0.21772 -0.3949 C -0.2356 -0.39884 -0.22015 -0.39421 -0.23438 -0.39768 C -0.2356 -0.39791 -0.23699 -0.39861 -0.2382 -0.39884 C -0.2415 -0.39953 -0.2448 -0.39953 -0.2481 -0.40023 C -0.25001 -0.40046 -0.25192 -0.40115 -0.254 -0.40139 C -0.25782 -0.40208 -0.26181 -0.40231 -0.26581 -0.40277 C -0.26772 -0.40301 -0.26963 -0.4037 -0.27154 -0.40416 C -0.27414 -0.40463 -0.27692 -0.40509 -0.27952 -0.40532 C -0.28369 -0.40602 -0.28803 -0.40625 -0.2922 -0.40671 C -0.29376 -0.40717 -0.29549 -0.4074 -0.29706 -0.4081 C -0.29914 -0.40879 -0.30105 -0.40972 -0.30296 -0.41065 C -0.304 -0.41111 -0.30504 -0.41134 -0.30591 -0.41203 C -0.30765 -0.41273 -0.30921 -0.41389 -0.31077 -0.41458 C -0.31216 -0.41504 -0.31338 -0.41551 -0.31477 -0.41597 C -0.31858 -0.42106 -0.31459 -0.41643 -0.31963 -0.4199 C -0.3264 -0.4243 -0.31841 -0.42106 -0.32657 -0.42361 C -0.3415 -0.42315 -0.37345 -0.42245 -0.39133 -0.42106 C -0.39949 -0.42037 -0.41581 -0.41852 -0.41581 -0.41852 C -0.41841 -0.41759 -0.42102 -0.41713 -0.42362 -0.41597 C -0.42466 -0.41551 -0.42553 -0.41481 -0.42657 -0.41458 C -0.42917 -0.41389 -0.43178 -0.41365 -0.43438 -0.41319 C -0.43629 -0.4125 -0.4389 -0.4125 -0.44029 -0.41065 C -0.44098 -0.40972 -0.4415 -0.40856 -0.4422 -0.4081 C -0.44376 -0.40694 -0.44775 -0.40602 -0.44914 -0.40532 C -0.44949 -0.40509 -0.44983 -0.40463 -0.45001 -0.40416 " pathEditMode="relative" ptsTypes="AAAAAAAAAAAAAAAAAAAAAAAAAAAAAAAAAAAAAAAAAAAAAAAAAAAAAAAAAAAAAAAAAAAAAAAAA">
                                      <p:cBhvr>
                                        <p:cTn id="1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565" y="241148"/>
            <a:ext cx="6964514" cy="85417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Контроль доступа не территорию медицинской организации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68860" y="1593220"/>
            <a:ext cx="4966448" cy="407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FF0000"/>
                </a:solidFill>
              </a:rPr>
              <a:t>Интеграция МИС и СКУД решает целый спектр задач:</a:t>
            </a:r>
          </a:p>
          <a:p>
            <a:pPr algn="just"/>
            <a:endParaRPr lang="ru-RU" sz="1600" dirty="0"/>
          </a:p>
          <a:p>
            <a:pPr marL="285744" indent="-285744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Ограничение количества праздношатающихся людей в МО, не получающих непосредственно медицинскую помощь</a:t>
            </a:r>
          </a:p>
          <a:p>
            <a:pPr marL="285744" indent="-285744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Обеспечение прохода нужных пациентов в нужные подразделения МО</a:t>
            </a:r>
          </a:p>
          <a:p>
            <a:pPr marL="285744" indent="-285744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Контроль длительности нахождения пациента, а также получение трассировки маршрута</a:t>
            </a:r>
          </a:p>
          <a:p>
            <a:pPr marL="285744" indent="-285744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Повышение безопасности</a:t>
            </a:r>
          </a:p>
          <a:p>
            <a:pPr marL="285744" indent="-285744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Выдача и регистрация разовых пропусков с привязкой к электронной медкарте пациента</a:t>
            </a:r>
          </a:p>
          <a:p>
            <a:pPr marL="285744" indent="-285744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4" y="1608843"/>
            <a:ext cx="3585686" cy="2388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37564" y="5697730"/>
            <a:ext cx="8668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 текущий момент поддерживаются СКУД </a:t>
            </a:r>
            <a:r>
              <a:rPr lang="en-US" sz="1600" dirty="0"/>
              <a:t>Gate, Parsec</a:t>
            </a:r>
            <a:r>
              <a:rPr lang="ru-RU" sz="1600" dirty="0"/>
              <a:t>. </a:t>
            </a:r>
            <a:r>
              <a:rPr lang="ru-RU" sz="1600" dirty="0" smtClean="0"/>
              <a:t>Имеется встроенная возможность </a:t>
            </a:r>
            <a:r>
              <a:rPr lang="ru-RU" sz="1600" dirty="0"/>
              <a:t>подключать и других </a:t>
            </a:r>
            <a:r>
              <a:rPr lang="ru-RU" sz="1600" dirty="0" err="1"/>
              <a:t>вендоров</a:t>
            </a:r>
            <a:r>
              <a:rPr lang="ru-RU" sz="1600" dirty="0"/>
              <a:t> </a:t>
            </a:r>
            <a:r>
              <a:rPr lang="ru-RU" sz="1600" dirty="0" smtClean="0"/>
              <a:t>СКУД, предоставляющих доступ к своим ресурсам.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1278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573" y="387165"/>
            <a:ext cx="7390284" cy="58737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Интеграции с кассовым и банковским оборудованием</a:t>
            </a:r>
          </a:p>
        </p:txBody>
      </p:sp>
      <p:pic>
        <p:nvPicPr>
          <p:cNvPr id="8" name="Picture 2" descr="&amp;Kcy;&amp;acy;&amp;rcy;&amp;tcy;&amp;icy;&amp;ncy;&amp;kcy;&amp;icy; &amp;pcy;&amp;ocy; &amp;zcy;&amp;acy;&amp;pcy;&amp;rcy;&amp;ocy;&amp;scy;&amp;ucy; &amp;pcy;&amp;iecy;&amp;rcy;&amp;icy;&amp;fcy;&amp;iecy;&amp;rcy;&amp;icy;&amp;yacy; &amp;shcy;&amp;tcy;&amp;rcy;&amp;icy;&amp;kh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12" y="4587489"/>
            <a:ext cx="1223409" cy="95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3" y="1512590"/>
            <a:ext cx="1166095" cy="1166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7062" y="1260930"/>
            <a:ext cx="3885104" cy="5121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Полная интеграция кассового и банковского оборудования для соответствия ФЗ-54</a:t>
            </a:r>
          </a:p>
          <a:p>
            <a:endParaRPr lang="ru-RU" sz="1600" dirty="0"/>
          </a:p>
          <a:p>
            <a:r>
              <a:rPr lang="ru-RU" sz="1600" dirty="0"/>
              <a:t>Поддержка кассовых аппаратов: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АТОЛ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ШТРИХ</a:t>
            </a:r>
          </a:p>
          <a:p>
            <a:endParaRPr lang="ru-RU" sz="1200" dirty="0"/>
          </a:p>
          <a:p>
            <a:r>
              <a:rPr lang="ru-RU" sz="1600" dirty="0"/>
              <a:t>Поддержка банковских терминалов с помощью: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 err="1"/>
              <a:t>Бибилиотеки</a:t>
            </a:r>
            <a:r>
              <a:rPr lang="ru-RU" sz="1600" dirty="0"/>
              <a:t> </a:t>
            </a:r>
            <a:r>
              <a:rPr lang="en-US" sz="1600" dirty="0"/>
              <a:t>C</a:t>
            </a:r>
            <a:r>
              <a:rPr lang="ru-RU" sz="1600" dirty="0" err="1"/>
              <a:t>бербанка</a:t>
            </a:r>
            <a:r>
              <a:rPr lang="ru-RU" sz="1600" dirty="0"/>
              <a:t> (</a:t>
            </a:r>
            <a:r>
              <a:rPr lang="en-US" sz="1600" dirty="0"/>
              <a:t>SBRFCOM)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Ingenico</a:t>
            </a:r>
            <a:r>
              <a:rPr lang="en-US" sz="1600" dirty="0"/>
              <a:t> ARCUS II (</a:t>
            </a:r>
            <a:r>
              <a:rPr lang="ru-RU" sz="1600" dirty="0"/>
              <a:t>устройства </a:t>
            </a:r>
            <a:r>
              <a:rPr lang="en-US" sz="1600" dirty="0" err="1"/>
              <a:t>Ingenico</a:t>
            </a:r>
            <a:r>
              <a:rPr lang="en-US" sz="1600" dirty="0"/>
              <a:t>)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INPAS (</a:t>
            </a:r>
            <a:r>
              <a:rPr lang="ru-RU" sz="1600" dirty="0"/>
              <a:t>прочие устройства и банки)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ru-RU" sz="1200" dirty="0"/>
          </a:p>
          <a:p>
            <a:pPr>
              <a:lnSpc>
                <a:spcPct val="130000"/>
              </a:lnSpc>
            </a:pPr>
            <a:r>
              <a:rPr lang="ru-RU" sz="1600" dirty="0"/>
              <a:t>Поддержка операций прихода, расхода, авансирования, гашения авансов, частичной оплаты, смешанной оплаты, оплаты бонусами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942" y="1673879"/>
            <a:ext cx="1605101" cy="7394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1" y="3358282"/>
            <a:ext cx="1605102" cy="5576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415" y="4110732"/>
            <a:ext cx="1829842" cy="3786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27" y="2811238"/>
            <a:ext cx="1612094" cy="4288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61" y="4940940"/>
            <a:ext cx="1013692" cy="83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694" y="1155699"/>
            <a:ext cx="6215908" cy="58737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Курс на бережливую поликлинику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3"/>
          <a:stretch/>
        </p:blipFill>
        <p:spPr>
          <a:xfrm>
            <a:off x="163247" y="1831318"/>
            <a:ext cx="2657741" cy="2472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11"/>
          <p:cNvSpPr txBox="1"/>
          <p:nvPr/>
        </p:nvSpPr>
        <p:spPr>
          <a:xfrm>
            <a:off x="2946494" y="2254234"/>
            <a:ext cx="5838918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44" indent="-28574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latin typeface="Calibri" panose="020F0502020204030204" pitchFamily="34" charset="0"/>
              </a:rPr>
              <a:t>техническое переоснащение медучреждений (ТВ-панели, </a:t>
            </a:r>
            <a:r>
              <a:rPr lang="ru-RU" sz="1400" dirty="0" err="1">
                <a:latin typeface="Calibri" panose="020F0502020204030204" pitchFamily="34" charset="0"/>
              </a:rPr>
              <a:t>инфоматы</a:t>
            </a:r>
            <a:r>
              <a:rPr lang="ru-RU" sz="1400" dirty="0">
                <a:latin typeface="Calibri" panose="020F0502020204030204" pitchFamily="34" charset="0"/>
              </a:rPr>
              <a:t>, </a:t>
            </a:r>
            <a:r>
              <a:rPr lang="ru-RU" sz="1400" dirty="0" err="1">
                <a:latin typeface="Calibri" panose="020F0502020204030204" pitchFamily="34" charset="0"/>
              </a:rPr>
              <a:t>микротерминалы</a:t>
            </a:r>
            <a:r>
              <a:rPr lang="ru-RU" sz="1400" dirty="0">
                <a:latin typeface="Calibri" panose="020F0502020204030204" pitchFamily="34" charset="0"/>
              </a:rPr>
              <a:t>)</a:t>
            </a:r>
          </a:p>
          <a:p>
            <a:pPr marL="285744" indent="-28574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latin typeface="Calibri" panose="020F0502020204030204" pitchFamily="34" charset="0"/>
              </a:rPr>
              <a:t>перераспределение потоков пациентов</a:t>
            </a:r>
          </a:p>
          <a:p>
            <a:pPr marL="285744" indent="-28574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latin typeface="Calibri" panose="020F0502020204030204" pitchFamily="34" charset="0"/>
              </a:rPr>
              <a:t>организация дистанционной записи на прием</a:t>
            </a:r>
          </a:p>
          <a:p>
            <a:pPr marL="285744" indent="-28574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latin typeface="Calibri" panose="020F0502020204030204" pitchFamily="34" charset="0"/>
              </a:rPr>
              <a:t>исключение повторного обращения в регистратуру</a:t>
            </a:r>
          </a:p>
          <a:p>
            <a:pPr marL="285744" indent="-28574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latin typeface="Calibri" panose="020F0502020204030204" pitchFamily="34" charset="0"/>
              </a:rPr>
              <a:t>забор анализов без очередей, увеличение пропускной способности кабинетов</a:t>
            </a:r>
          </a:p>
          <a:p>
            <a:pPr marL="285744" indent="-28574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latin typeface="Calibri" panose="020F0502020204030204" pitchFamily="34" charset="0"/>
              </a:rPr>
              <a:t>организация </a:t>
            </a:r>
            <a:r>
              <a:rPr lang="ru-RU" sz="1400" dirty="0" err="1">
                <a:latin typeface="Calibri" panose="020F0502020204030204" pitchFamily="34" charset="0"/>
              </a:rPr>
              <a:t>картохранилищ</a:t>
            </a:r>
            <a:r>
              <a:rPr lang="ru-RU" sz="1400" dirty="0">
                <a:latin typeface="Calibri" panose="020F0502020204030204" pitchFamily="34" charset="0"/>
              </a:rPr>
              <a:t> и «реанимация» должности «</a:t>
            </a:r>
            <a:r>
              <a:rPr lang="ru-RU" sz="1400" dirty="0" err="1">
                <a:latin typeface="Calibri" panose="020F0502020204030204" pitchFamily="34" charset="0"/>
              </a:rPr>
              <a:t>картоноша</a:t>
            </a:r>
            <a:r>
              <a:rPr lang="ru-RU" sz="1400" dirty="0">
                <a:latin typeface="Calibri" panose="020F0502020204030204" pitchFamily="34" charset="0"/>
              </a:rPr>
              <a:t>»</a:t>
            </a:r>
          </a:p>
          <a:p>
            <a:pPr marL="285744" indent="-28574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latin typeface="Calibri" panose="020F0502020204030204" pitchFamily="34" charset="0"/>
              </a:rPr>
              <a:t>изменение принципов работы с медкартами, за счет ведения ЭМК</a:t>
            </a:r>
          </a:p>
          <a:p>
            <a:pPr marL="285744" indent="-28574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latin typeface="Calibri" panose="020F0502020204030204" pitchFamily="34" charset="0"/>
              </a:rPr>
              <a:t>упрощение интерфейсов информационных систем (в </a:t>
            </a:r>
            <a:r>
              <a:rPr lang="ru-RU" sz="1400" dirty="0" err="1">
                <a:latin typeface="Calibri" panose="020F0502020204030204" pitchFamily="34" charset="0"/>
              </a:rPr>
              <a:t>т.ч</a:t>
            </a:r>
            <a:r>
              <a:rPr lang="ru-RU" sz="1400" dirty="0">
                <a:latin typeface="Calibri" panose="020F0502020204030204" pitchFamily="34" charset="0"/>
              </a:rPr>
              <a:t>. </a:t>
            </a:r>
            <a:r>
              <a:rPr lang="ru-RU" sz="1400" dirty="0" err="1">
                <a:latin typeface="Calibri" panose="020F0502020204030204" pitchFamily="34" charset="0"/>
              </a:rPr>
              <a:t>самозаписи</a:t>
            </a:r>
            <a:r>
              <a:rPr lang="ru-RU" sz="1400" dirty="0">
                <a:latin typeface="Calibri" panose="020F0502020204030204" pitchFamily="34" charset="0"/>
              </a:rPr>
              <a:t>)</a:t>
            </a:r>
          </a:p>
          <a:p>
            <a:pPr marL="285744" indent="-28574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 err="1">
                <a:latin typeface="Calibri" panose="020F0502020204030204" pitchFamily="34" charset="0"/>
              </a:rPr>
              <a:t>унифицирование</a:t>
            </a:r>
            <a:r>
              <a:rPr lang="ru-RU" sz="1400" dirty="0">
                <a:latin typeface="Calibri" panose="020F0502020204030204" pitchFamily="34" charset="0"/>
              </a:rPr>
              <a:t> бланков</a:t>
            </a:r>
          </a:p>
          <a:p>
            <a:pPr marL="285744" indent="-28574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latin typeface="Calibri" panose="020F0502020204030204" pitchFamily="34" charset="0"/>
              </a:rPr>
              <a:t>введение стандартов качества обслуживания пациентов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81751" y="1831318"/>
            <a:ext cx="516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Перечень мероприятий для реализации проекта:</a:t>
            </a:r>
          </a:p>
        </p:txBody>
      </p:sp>
    </p:spTree>
    <p:extLst>
      <p:ext uri="{BB962C8B-B14F-4D97-AF65-F5344CB8AC3E}">
        <p14:creationId xmlns:p14="http://schemas.microsoft.com/office/powerpoint/2010/main" val="2935477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222" y="1159933"/>
            <a:ext cx="5911108" cy="58737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Курс на бережливую поликлинику</a:t>
            </a:r>
          </a:p>
        </p:txBody>
      </p:sp>
      <p:pic>
        <p:nvPicPr>
          <p:cNvPr id="9" name="Рисунок 8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14" y="2457974"/>
            <a:ext cx="2036723" cy="3510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/>
          </p:cNvPr>
          <p:cNvPicPr>
            <a:picLocks noChangeAspect="1"/>
          </p:cNvPicPr>
          <p:nvPr/>
        </p:nvPicPr>
        <p:blipFill rotWithShape="1">
          <a:blip r:embed="rId4"/>
          <a:srcRect t="23330" r="29396" b="38305"/>
          <a:stretch/>
        </p:blipFill>
        <p:spPr>
          <a:xfrm>
            <a:off x="2299040" y="2469616"/>
            <a:ext cx="3123942" cy="1273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10000"/>
                    </a14:imgEffect>
                    <a14:imgEffect>
                      <a14:brightnessContrast bright="40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5" t="19266" r="17915"/>
          <a:stretch/>
        </p:blipFill>
        <p:spPr>
          <a:xfrm>
            <a:off x="2334053" y="3913900"/>
            <a:ext cx="3053917" cy="2054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5222" y="1673221"/>
            <a:ext cx="666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«Суповой набор» участника проекта «бережливая поликлиника» </a:t>
            </a:r>
          </a:p>
        </p:txBody>
      </p:sp>
      <p:pic>
        <p:nvPicPr>
          <p:cNvPr id="13" name="Рисунок 12">
            <a:extLst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3153" r="24324"/>
          <a:stretch/>
        </p:blipFill>
        <p:spPr>
          <a:xfrm>
            <a:off x="5556398" y="2469616"/>
            <a:ext cx="3663574" cy="3296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457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2" y="2327852"/>
            <a:ext cx="3734272" cy="3734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194" y="1155700"/>
            <a:ext cx="11658600" cy="58737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Курс на бережливую поликлинику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46104" y="2327852"/>
            <a:ext cx="47192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solidFill>
                  <a:srgbClr val="FF0000"/>
                </a:solidFill>
              </a:rPr>
              <a:t>Мы точно можем:</a:t>
            </a:r>
          </a:p>
          <a:p>
            <a:pPr marL="285744" indent="-285744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Узнать, сколько времени тратит в среднем пациент в очереди</a:t>
            </a:r>
          </a:p>
          <a:p>
            <a:pPr marL="285744" indent="-285744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Узнать, сколько времени уходит на обслуживание одного пациента и какие операторы наиболее эффективны</a:t>
            </a:r>
          </a:p>
          <a:p>
            <a:pPr marL="285744" indent="-285744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Автоматически управлять приоритетами очереди – «продвигать» инвалидов, льготников, ветеранов и т.д.</a:t>
            </a:r>
          </a:p>
          <a:p>
            <a:pPr marL="285744" indent="-285744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Точно знать, кто из пациентов пришел в МО и ожидает приёма за дверью кабинета врача</a:t>
            </a:r>
          </a:p>
          <a:p>
            <a:pPr marL="285744" indent="-285744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Знать и управлять таким параметром как «</a:t>
            </a:r>
            <a:r>
              <a:rPr lang="ru-RU" sz="1400" dirty="0" err="1"/>
              <a:t>недоход</a:t>
            </a:r>
            <a:r>
              <a:rPr lang="ru-RU" sz="1400" dirty="0"/>
              <a:t>» пациентов, принимать соответствующие меры по его снижению.</a:t>
            </a:r>
          </a:p>
          <a:p>
            <a:pPr marL="285744" indent="-285744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Решать конфликтные ситуации в случае «терроризма» пациентами</a:t>
            </a:r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3194" y="1740477"/>
            <a:ext cx="9897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Что даёт встроенная в МИС система управления потоками и маршрутизации пациента?</a:t>
            </a:r>
          </a:p>
        </p:txBody>
      </p:sp>
    </p:spTree>
    <p:extLst>
      <p:ext uri="{BB962C8B-B14F-4D97-AF65-F5344CB8AC3E}">
        <p14:creationId xmlns:p14="http://schemas.microsoft.com/office/powerpoint/2010/main" val="2759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009" y="1152105"/>
            <a:ext cx="5337366" cy="58737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Рабочее место врача в кармане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" y="1971724"/>
            <a:ext cx="4367933" cy="27358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93415" y="1878246"/>
            <a:ext cx="45760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</a:rPr>
              <a:t>Мобильное приложение для участковых врачей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3414" y="2308638"/>
            <a:ext cx="4378868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Доступ к электронной медицинской карте пациентов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Поступление и обработка квартирных вызовов 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Отображение точек вызовов на </a:t>
            </a:r>
            <a:r>
              <a:rPr lang="ru-RU" sz="1400" dirty="0" err="1"/>
              <a:t>Яндекс.Картах</a:t>
            </a:r>
            <a:endParaRPr lang="ru-RU" sz="1400" dirty="0"/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Заполнение протоколов осмотра прямо на месте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Запись на повторную явку в удобное для пациента время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Поиск медикаментов по справочнику РЛС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Прикрепление фото с планшета прямо в медкарту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Доступ к базе медицинских справочников, «</a:t>
            </a:r>
            <a:r>
              <a:rPr lang="ru-RU" sz="1400" dirty="0" err="1"/>
              <a:t>нормативке</a:t>
            </a:r>
            <a:r>
              <a:rPr lang="ru-RU" sz="1400" dirty="0"/>
              <a:t>», протоколам действий при оказании экстренной медицинской </a:t>
            </a:r>
            <a:r>
              <a:rPr lang="ru-RU" sz="1400" dirty="0" smtClean="0"/>
              <a:t>помощи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 smtClean="0"/>
              <a:t>Отправка заполненных протоколов на электронную почту пациента, МО, страховой компании</a:t>
            </a:r>
            <a:endParaRPr lang="ru-RU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9" y="2147426"/>
            <a:ext cx="4345607" cy="27219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0" y="2308639"/>
            <a:ext cx="4341053" cy="27190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27742" y="6440169"/>
            <a:ext cx="64597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FF0000"/>
                </a:solidFill>
              </a:rPr>
              <a:t>Все электронные медицинские карты под рукой, где бы врач не находился</a:t>
            </a:r>
            <a:endParaRPr lang="ru-RU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34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4C0D14AB-6138-4188-9367-FA7E769B9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0"/>
          <a:stretch/>
        </p:blipFill>
        <p:spPr>
          <a:xfrm>
            <a:off x="-9427" y="516"/>
            <a:ext cx="9153428" cy="6870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646" y="1192159"/>
            <a:ext cx="875011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>
                <a:solidFill>
                  <a:srgbClr val="FF0000"/>
                </a:solidFill>
              </a:rPr>
              <a:t>1960-</a:t>
            </a:r>
            <a:r>
              <a:rPr lang="ru-RU" sz="1500" dirty="0">
                <a:solidFill>
                  <a:srgbClr val="FF0000"/>
                </a:solidFill>
              </a:rPr>
              <a:t>е.</a:t>
            </a:r>
            <a:r>
              <a:rPr lang="ru-RU" sz="1500" dirty="0"/>
              <a:t>  Подготовительный этап. США и западная Европа на этапе осмысления роли ЭВМ в здравоохранении. Основные видимые задачи – автоматизация нужд финансовых отделов. СССР пока крепко спит.</a:t>
            </a:r>
          </a:p>
          <a:p>
            <a:pPr algn="just"/>
            <a:endParaRPr lang="ru-RU" sz="1500" dirty="0"/>
          </a:p>
          <a:p>
            <a:pPr algn="just"/>
            <a:r>
              <a:rPr lang="ru-RU" sz="1500" dirty="0">
                <a:solidFill>
                  <a:srgbClr val="FF0000"/>
                </a:solidFill>
              </a:rPr>
              <a:t>1970-е.</a:t>
            </a:r>
            <a:r>
              <a:rPr lang="ru-RU" sz="1500" dirty="0"/>
              <a:t> Сильное влияние оказывает появление персональных компьютеров. Крупные разработчики запада создают первое программное обеспечение, реализующее нужды клинических отделений, оно неуклюжее, неповоротливое, без удобных интерфейсов и полностью изолированное от внешних информационных систем.</a:t>
            </a:r>
          </a:p>
          <a:p>
            <a:pPr algn="just"/>
            <a:r>
              <a:rPr lang="ru-RU" sz="1500" dirty="0"/>
              <a:t>СССР приоткрывает глаза и делает первые попытки совершить шаг в направлении использования вычислительных систем. Создана межведомственная комиссия «Медицинская кибернетика». В виду больших размеров ЭВМ, разработка и внедрение МИС в повседневную практику откладывается.</a:t>
            </a:r>
          </a:p>
          <a:p>
            <a:pPr algn="just"/>
            <a:endParaRPr lang="ru-RU" sz="1500" dirty="0"/>
          </a:p>
          <a:p>
            <a:pPr algn="just"/>
            <a:r>
              <a:rPr lang="ru-RU" sz="1500" dirty="0">
                <a:solidFill>
                  <a:srgbClr val="FF0000"/>
                </a:solidFill>
              </a:rPr>
              <a:t>1980-е.</a:t>
            </a:r>
            <a:r>
              <a:rPr lang="ru-RU" sz="1500" dirty="0"/>
              <a:t> ПК дешевеют, становятся компактнее и мощнее. Западный рынок ИС для медицины демонстрирует значительный рост. Всё больше аспектов деятельности МО охватывается ими. Системы учатся «дружить» друг с другом и обмениваться информацией. Появляются первые отраслевые стандарты, а также появляется классификация систем на медицинские, лабораторные, радиологические. В этот период закладываются основы разработки ЭИБ и выделение их среди прочих направлений развития медицинских информационных систем.</a:t>
            </a:r>
          </a:p>
          <a:p>
            <a:pPr algn="just"/>
            <a:r>
              <a:rPr lang="ru-RU" sz="1500" dirty="0"/>
              <a:t>СССР проснулся, но походка еще вялая. В стране формируется свой рынок разрабатываемых информационных систем, не опираясь на зарубежный опыт. Создаются первые уникальные для каждой МО продукты, плохо тиражируемые в другие организации. 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47646" y="384003"/>
            <a:ext cx="8510872" cy="587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7030A0"/>
                </a:solidFill>
              </a:rPr>
              <a:t>Краткие этапы развития МИС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9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681" y="1149776"/>
            <a:ext cx="5731813" cy="587375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7030A0"/>
                </a:solidFill>
              </a:rPr>
              <a:t>Рабочее место врача в кармане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38243" y="1831427"/>
            <a:ext cx="337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Мобильное приложение для врачей стационара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38243" y="2351800"/>
            <a:ext cx="3299569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Поиск ЭИБ пациентов по </a:t>
            </a:r>
            <a:r>
              <a:rPr lang="en-US" sz="1400" dirty="0"/>
              <a:t>QR-</a:t>
            </a:r>
            <a:r>
              <a:rPr lang="ru-RU" sz="1400" dirty="0"/>
              <a:t>коду с браслета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Доступ к ЭИБ пациентов на отделении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Просмотр сведений о пациентах, особые отметки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Просмотр всех событий ИБ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Возможность назначать и просматривать лабораторные</a:t>
            </a:r>
            <a:r>
              <a:rPr lang="en-US" sz="1400" dirty="0"/>
              <a:t>/</a:t>
            </a:r>
            <a:r>
              <a:rPr lang="ru-RU" sz="1400" dirty="0"/>
              <a:t>диагностические исследования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Ведение назначений </a:t>
            </a:r>
            <a:r>
              <a:rPr lang="ru-RU" sz="1400" dirty="0" err="1" smtClean="0"/>
              <a:t>фармтерапии</a:t>
            </a:r>
            <a:endParaRPr lang="ru-RU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b="15034"/>
          <a:stretch/>
        </p:blipFill>
        <p:spPr>
          <a:xfrm>
            <a:off x="116086" y="2041204"/>
            <a:ext cx="5371046" cy="3276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40" y="2351800"/>
            <a:ext cx="5371046" cy="30112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b="7301"/>
          <a:stretch/>
        </p:blipFill>
        <p:spPr>
          <a:xfrm>
            <a:off x="108303" y="2050126"/>
            <a:ext cx="5378828" cy="3287811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1" y="1936014"/>
            <a:ext cx="5386613" cy="2530773"/>
          </a:xfrm>
          <a:prstGeom prst="rect">
            <a:avLst/>
          </a:prstGeom>
          <a:noFill/>
          <a:ln w="9525" cmpd="sng">
            <a:solidFill>
              <a:srgbClr val="376092"/>
            </a:solidFill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50681" y="5754557"/>
            <a:ext cx="8525767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Ведение дневников, осмотров, консилиумов и т.д.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Планирование операций и отслеживание их статусов, подготовка предоперационных эпикризов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Ведение диагнозов по МКБ-10 (поступления, клинические, выписные</a:t>
            </a:r>
            <a:r>
              <a:rPr lang="ru-RU" sz="1400" dirty="0" smtClean="0"/>
              <a:t>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5003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826" y="0"/>
            <a:ext cx="935736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1850" y="2736714"/>
            <a:ext cx="5076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Дополнительные возможности по планированию и учету деятельности медицинской организации</a:t>
            </a:r>
            <a:endParaRPr lang="ru-RU" sz="24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5" y="2008883"/>
            <a:ext cx="2889647" cy="34096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9939" y="943814"/>
            <a:ext cx="42120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prstClr val="white"/>
                </a:solidFill>
                <a:latin typeface="Calibri" panose="020F0502020204030204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94471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99761" y="1924614"/>
            <a:ext cx="58320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lnSpc>
                <a:spcPct val="150000"/>
              </a:lnSpc>
              <a:buFontTx/>
              <a:buChar char="-"/>
            </a:pPr>
            <a:r>
              <a:rPr lang="ru-RU" sz="1600" dirty="0"/>
              <a:t>Основана на приказе №203н от 10.05.2017;</a:t>
            </a:r>
          </a:p>
          <a:p>
            <a:pPr marL="257175" indent="-257175" algn="just">
              <a:lnSpc>
                <a:spcPct val="150000"/>
              </a:lnSpc>
              <a:buFontTx/>
              <a:buChar char="-"/>
            </a:pPr>
            <a:r>
              <a:rPr lang="ru-RU" sz="1600" dirty="0"/>
              <a:t>Использует подготовленные формализованные протоколы первичного и повторного осмотра;</a:t>
            </a:r>
          </a:p>
          <a:p>
            <a:pPr marL="257175" indent="-257175" algn="just">
              <a:lnSpc>
                <a:spcPct val="150000"/>
              </a:lnSpc>
              <a:buFontTx/>
              <a:buChar char="-"/>
            </a:pPr>
            <a:r>
              <a:rPr lang="ru-RU" sz="1600" dirty="0"/>
              <a:t>Предоставляет сводные отчеты для руководителей МО об основных показателях заполнения медицинской документации;</a:t>
            </a:r>
          </a:p>
          <a:p>
            <a:pPr marL="257175" indent="-257175" algn="just">
              <a:lnSpc>
                <a:spcPct val="150000"/>
              </a:lnSpc>
              <a:buFontTx/>
              <a:buChar char="-"/>
            </a:pPr>
            <a:r>
              <a:rPr lang="ru-RU" sz="1600" dirty="0"/>
              <a:t>Предоставляет развернутую расшифровку об ошибках в оформлении документации по каждому обращению или посещению;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100000" l="67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4" y="2063590"/>
            <a:ext cx="2401941" cy="159838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37565" y="241148"/>
            <a:ext cx="6964514" cy="8541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7030A0"/>
                </a:solidFill>
              </a:rPr>
              <a:t>Система оценки качества медицинской помощи</a:t>
            </a:r>
          </a:p>
        </p:txBody>
      </p:sp>
    </p:spTree>
    <p:extLst>
      <p:ext uri="{BB962C8B-B14F-4D97-AF65-F5344CB8AC3E}">
        <p14:creationId xmlns:p14="http://schemas.microsoft.com/office/powerpoint/2010/main" val="79484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37565" y="241148"/>
            <a:ext cx="6964514" cy="8541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7030A0"/>
                </a:solidFill>
              </a:rPr>
              <a:t>Система оценки качества медицинской помощи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51" y="1336472"/>
            <a:ext cx="8706297" cy="3738900"/>
          </a:xfrm>
          <a:prstGeom prst="rect">
            <a:avLst/>
          </a:prstGeom>
          <a:ln>
            <a:solidFill>
              <a:srgbClr val="415968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90121" y="5381910"/>
            <a:ext cx="7963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Меньше ошибок на этапе первичного внутреннего контроля – меньше финансовых потерь при проведении экспертиз СМО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9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55" y="327406"/>
            <a:ext cx="6579249" cy="58737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Экономика учреждения. Внимание к «мелочам» в мире больших денег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310974893"/>
              </p:ext>
            </p:extLst>
          </p:nvPr>
        </p:nvGraphicFramePr>
        <p:xfrm>
          <a:off x="232901" y="1063078"/>
          <a:ext cx="3658904" cy="2439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55" y="1471672"/>
            <a:ext cx="6157005" cy="39329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63" y="2187898"/>
            <a:ext cx="5500818" cy="140930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43" y="2433063"/>
            <a:ext cx="5552082" cy="143020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r="4793"/>
          <a:stretch/>
        </p:blipFill>
        <p:spPr>
          <a:xfrm>
            <a:off x="569708" y="2644424"/>
            <a:ext cx="5637133" cy="132429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332880" y="1394675"/>
            <a:ext cx="2746056" cy="457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Встроенная подсистема расчета себестоимости услуг</a:t>
            </a:r>
          </a:p>
          <a:p>
            <a:endParaRPr lang="ru-RU" sz="1600" b="1" dirty="0">
              <a:solidFill>
                <a:srgbClr val="FF0000"/>
              </a:solidFill>
            </a:endParaRPr>
          </a:p>
          <a:p>
            <a:r>
              <a:rPr lang="ru-RU" sz="1600" dirty="0"/>
              <a:t>Обоснуем любую цену с помощью точных подсчетов затрат по: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Медикаментам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Расходным материалам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Оборудованию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Персоналу</a:t>
            </a:r>
          </a:p>
          <a:p>
            <a:endParaRPr lang="ru-RU" sz="1600" dirty="0"/>
          </a:p>
          <a:p>
            <a:r>
              <a:rPr lang="ru-RU" sz="1600" dirty="0"/>
              <a:t>Сформируем прейскурант на основе расчетов и </a:t>
            </a:r>
            <a:r>
              <a:rPr lang="ru-RU" sz="1600" dirty="0" err="1"/>
              <a:t>коэф-тов</a:t>
            </a:r>
            <a:r>
              <a:rPr lang="ru-RU" sz="1600" dirty="0"/>
              <a:t> прибыли, автоматически округляя до нужных порядков.  Распечатаем подробную калькуляцию</a:t>
            </a:r>
          </a:p>
        </p:txBody>
      </p:sp>
    </p:spTree>
    <p:extLst>
      <p:ext uri="{BB962C8B-B14F-4D97-AF65-F5344CB8AC3E}">
        <p14:creationId xmlns:p14="http://schemas.microsoft.com/office/powerpoint/2010/main" val="842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832461165"/>
              </p:ext>
            </p:extLst>
          </p:nvPr>
        </p:nvGraphicFramePr>
        <p:xfrm>
          <a:off x="56667" y="1038154"/>
          <a:ext cx="4015761" cy="2677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55" y="1522197"/>
            <a:ext cx="6135442" cy="42443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342124" y="1428547"/>
            <a:ext cx="2746056" cy="457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Встроенная подсистема расчета себестоимости услуг</a:t>
            </a:r>
          </a:p>
          <a:p>
            <a:endParaRPr lang="ru-RU" sz="1600" b="1" dirty="0">
              <a:solidFill>
                <a:srgbClr val="FF0000"/>
              </a:solidFill>
            </a:endParaRPr>
          </a:p>
          <a:p>
            <a:r>
              <a:rPr lang="ru-RU" sz="1600" dirty="0"/>
              <a:t>Обоснуем любую цену с помощью точных подсчетов затрат по: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Медикаментам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Расходным материалам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Оборудованию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Персоналу</a:t>
            </a:r>
          </a:p>
          <a:p>
            <a:endParaRPr lang="ru-RU" sz="1600" dirty="0"/>
          </a:p>
          <a:p>
            <a:r>
              <a:rPr lang="ru-RU" sz="1600" dirty="0"/>
              <a:t>Сформируем прейскурант на основе расчетов и </a:t>
            </a:r>
            <a:r>
              <a:rPr lang="ru-RU" sz="1600" dirty="0" err="1"/>
              <a:t>коэф-тов</a:t>
            </a:r>
            <a:r>
              <a:rPr lang="ru-RU" sz="1600" dirty="0"/>
              <a:t> прибыли, автоматически округляя до нужных порядков.  Распечатаем подробную калькуляцию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04355" y="327406"/>
            <a:ext cx="6579249" cy="587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smtClean="0">
                <a:solidFill>
                  <a:srgbClr val="7030A0"/>
                </a:solidFill>
              </a:rPr>
              <a:t>Экономика учреждения. Внимание к «мелочам» в мире больших денег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7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398" y="358041"/>
            <a:ext cx="6425084" cy="58737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Считаем всё! От килограммов до миллилитров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8" y="1185500"/>
            <a:ext cx="5238149" cy="37447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389547" y="1017982"/>
            <a:ext cx="3650758" cy="5084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Встроенный аптечный модуль с поддержкой </a:t>
            </a:r>
            <a:r>
              <a:rPr lang="ru-RU" dirty="0" smtClean="0">
                <a:solidFill>
                  <a:srgbClr val="FF0000"/>
                </a:solidFill>
              </a:rPr>
              <a:t>национальной </a:t>
            </a:r>
            <a:r>
              <a:rPr lang="ru-RU" dirty="0">
                <a:solidFill>
                  <a:srgbClr val="FF0000"/>
                </a:solidFill>
              </a:rPr>
              <a:t>платформы «Честный знак»</a:t>
            </a:r>
          </a:p>
          <a:p>
            <a:pPr marL="84138" indent="-8413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 smtClean="0"/>
              <a:t>Полный </a:t>
            </a:r>
            <a:r>
              <a:rPr lang="ru-RU" sz="1600" dirty="0"/>
              <a:t>контроль за поступление и оборотом медикаментов внутри МО</a:t>
            </a:r>
          </a:p>
          <a:p>
            <a:pPr marL="84138" indent="-8413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Интеграция с регистраторами выбытия</a:t>
            </a:r>
          </a:p>
          <a:p>
            <a:pPr marL="84138" indent="-8413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Планирование закупок с отслеживанием лимитов финансирования </a:t>
            </a:r>
          </a:p>
          <a:p>
            <a:pPr marL="84138" indent="-8413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Формирование заявок на аукцион</a:t>
            </a:r>
          </a:p>
          <a:p>
            <a:pPr marL="84138" indent="-8413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Ведение тендеров, контроль и отслеживание поставок</a:t>
            </a:r>
          </a:p>
          <a:p>
            <a:pPr marL="84138" indent="-8413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Прозрачная история каждой партии</a:t>
            </a:r>
          </a:p>
          <a:p>
            <a:pPr marL="84138" indent="-8413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Контроль неснижаемых остатков</a:t>
            </a:r>
          </a:p>
          <a:p>
            <a:pPr marL="84138" indent="-8413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Работа с </a:t>
            </a:r>
            <a:r>
              <a:rPr lang="ru-RU" sz="1600" dirty="0" err="1"/>
              <a:t>экстемпоральной</a:t>
            </a:r>
            <a:r>
              <a:rPr lang="ru-RU" sz="1600" dirty="0"/>
              <a:t> рецептурой</a:t>
            </a:r>
          </a:p>
          <a:p>
            <a:pPr marL="84138" indent="-8413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Учет реагентов для КДЛ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8" y="1303458"/>
            <a:ext cx="4886401" cy="366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1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30"/>
            <a:ext cx="91399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04" y="357437"/>
            <a:ext cx="7114848" cy="58737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«Покушение» на кадровую систему и расчеты зарплат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96420" y="1302249"/>
            <a:ext cx="32519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Производственный календарь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Рабочие календари 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Штатное расписание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Различные доплаты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Нормы по количеству </a:t>
            </a:r>
            <a:r>
              <a:rPr lang="ru-RU" sz="1600" dirty="0" smtClean="0"/>
              <a:t>абонементов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ru-RU" sz="800" dirty="0"/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 smtClean="0"/>
              <a:t>Автоматическое </a:t>
            </a:r>
            <a:r>
              <a:rPr lang="ru-RU" sz="1600" dirty="0"/>
              <a:t>заполнение ячеек с отработанными часами 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Автоматический расчет всех итоговых цифр – отработанные часы за месяц, включая сверхурочные, ночные, выходные.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«Закрытие» табеля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r="16618"/>
          <a:stretch/>
        </p:blipFill>
        <p:spPr>
          <a:xfrm>
            <a:off x="97294" y="1608505"/>
            <a:ext cx="5512054" cy="33196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18"/>
          <a:stretch/>
        </p:blipFill>
        <p:spPr>
          <a:xfrm>
            <a:off x="213564" y="1819030"/>
            <a:ext cx="5482856" cy="28333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8"/>
          <a:stretch/>
        </p:blipFill>
        <p:spPr bwMode="auto">
          <a:xfrm>
            <a:off x="333083" y="2104114"/>
            <a:ext cx="5276265" cy="2961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Рисунок 13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8" b="13819"/>
          <a:stretch/>
        </p:blipFill>
        <p:spPr bwMode="auto">
          <a:xfrm>
            <a:off x="492872" y="2373236"/>
            <a:ext cx="5203548" cy="28648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04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999" y="318804"/>
            <a:ext cx="6864970" cy="587375"/>
          </a:xfrm>
        </p:spPr>
        <p:txBody>
          <a:bodyPr>
            <a:noAutofit/>
          </a:bodyPr>
          <a:lstStyle/>
          <a:p>
            <a:r>
              <a:rPr lang="ru-RU" sz="2400" b="1" dirty="0" err="1">
                <a:solidFill>
                  <a:srgbClr val="7030A0"/>
                </a:solidFill>
              </a:rPr>
              <a:t>Букинг</a:t>
            </a:r>
            <a:r>
              <a:rPr lang="ru-RU" sz="2400" b="1" dirty="0">
                <a:solidFill>
                  <a:srgbClr val="7030A0"/>
                </a:solidFill>
              </a:rPr>
              <a:t>-система для санаториев и профилактических </a:t>
            </a:r>
            <a:r>
              <a:rPr lang="ru-RU" sz="2400" b="1" dirty="0" smtClean="0">
                <a:solidFill>
                  <a:srgbClr val="7030A0"/>
                </a:solidFill>
              </a:rPr>
              <a:t>медицинских организаций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 descr="C:\Users\antonova.LOCAL\YandexDisk\Скриншоты\02-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00" y="1981331"/>
            <a:ext cx="5262790" cy="2797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Рисунок 8" descr="C:\Users\antonova.LOCAL\YandexDisk\Скриншоты\03-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2" y="2266595"/>
            <a:ext cx="5310600" cy="3110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71" y="2343648"/>
            <a:ext cx="5252811" cy="25256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Рисунок 10" descr="C:\Users\antonova.LOCAL\YandexDisk\Бронирование\09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69"/>
          <a:stretch/>
        </p:blipFill>
        <p:spPr bwMode="auto">
          <a:xfrm>
            <a:off x="645676" y="2664175"/>
            <a:ext cx="5208370" cy="29919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909142" y="1111505"/>
            <a:ext cx="3180414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Основные возможности системы </a:t>
            </a:r>
            <a:r>
              <a:rPr lang="ru-RU" sz="1600" b="1" dirty="0" smtClean="0">
                <a:solidFill>
                  <a:srgbClr val="FF0000"/>
                </a:solidFill>
              </a:rPr>
              <a:t>бронирования</a:t>
            </a:r>
            <a:r>
              <a:rPr lang="ru-RU" sz="1600" b="1" dirty="0">
                <a:solidFill>
                  <a:srgbClr val="FF0000"/>
                </a:solidFill>
              </a:rPr>
              <a:t>:</a:t>
            </a:r>
          </a:p>
          <a:p>
            <a:endParaRPr lang="ru-RU" sz="1600" dirty="0"/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Заведение брони с указанием периода бронирования,  категории номера, текущего статуса занятости номера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Ведение информации по путевкам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Взаиморасчеты с контрагентами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Регистрация заезда</a:t>
            </a:r>
            <a:r>
              <a:rPr lang="en-US" sz="1400" dirty="0"/>
              <a:t>/</a:t>
            </a:r>
            <a:r>
              <a:rPr lang="ru-RU" sz="1400" dirty="0"/>
              <a:t>выбытия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Печать анкеты УФМС, диагностического минимума, актов списания бланков строгой отчетности, аннулирования заездов и т.д.</a:t>
            </a:r>
          </a:p>
          <a:p>
            <a:pPr marL="285744" indent="-285744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Просмотр графика занятости коечного фонда и просмотра предварительных бронирований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4557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05" y="1527969"/>
            <a:ext cx="5393465" cy="29591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Рисунок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44" y="1572629"/>
            <a:ext cx="5415054" cy="2489530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003" y="355718"/>
            <a:ext cx="8519837" cy="58737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Подсистема «Архив МО». Без пыли и неразберихи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6" y="1746715"/>
            <a:ext cx="4668988" cy="1564943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Рисунок 9"/>
          <p:cNvPicPr/>
          <p:nvPr/>
        </p:nvPicPr>
        <p:blipFill>
          <a:blip r:embed="rId6"/>
          <a:stretch>
            <a:fillRect/>
          </a:stretch>
        </p:blipFill>
        <p:spPr>
          <a:xfrm>
            <a:off x="285766" y="1589011"/>
            <a:ext cx="4668988" cy="17484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35" y="2115876"/>
            <a:ext cx="2728900" cy="36826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056175" y="1211751"/>
            <a:ext cx="290278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Основные возможности Архива МО:</a:t>
            </a:r>
          </a:p>
          <a:p>
            <a:endParaRPr lang="ru-RU" sz="1600" dirty="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1600" dirty="0"/>
              <a:t>Учет поступления и выбытия медицинских карт и историй болезни в архиве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1600" dirty="0"/>
              <a:t>Регистрация событий движения историй болезни и медкарт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1600" dirty="0"/>
              <a:t>Использование штрих-кодирования для быстроты поиска информации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1600" dirty="0"/>
              <a:t>Цветовые статусы-индикаторы для упрощения восприятия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1600" dirty="0"/>
              <a:t>Контроль сроков поступления в архив из отделений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1600" dirty="0"/>
              <a:t>Контроль сроков возврата</a:t>
            </a:r>
          </a:p>
        </p:txBody>
      </p:sp>
    </p:spTree>
    <p:extLst>
      <p:ext uri="{BB962C8B-B14F-4D97-AF65-F5344CB8AC3E}">
        <p14:creationId xmlns:p14="http://schemas.microsoft.com/office/powerpoint/2010/main" val="196014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1399" y="1358043"/>
            <a:ext cx="8681201" cy="4949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>
                <a:solidFill>
                  <a:srgbClr val="FF0000"/>
                </a:solidFill>
              </a:rPr>
              <a:t>19</a:t>
            </a:r>
            <a:r>
              <a:rPr lang="ru-RU" sz="1500" dirty="0">
                <a:solidFill>
                  <a:srgbClr val="FF0000"/>
                </a:solidFill>
              </a:rPr>
              <a:t>90</a:t>
            </a:r>
            <a:r>
              <a:rPr lang="en-US" sz="1500" dirty="0">
                <a:solidFill>
                  <a:srgbClr val="FF0000"/>
                </a:solidFill>
              </a:rPr>
              <a:t>-</a:t>
            </a:r>
            <a:r>
              <a:rPr lang="ru-RU" sz="1500" dirty="0">
                <a:solidFill>
                  <a:srgbClr val="FF0000"/>
                </a:solidFill>
              </a:rPr>
              <a:t>е.</a:t>
            </a:r>
            <a:r>
              <a:rPr lang="ru-RU" sz="1500" dirty="0"/>
              <a:t> Одним из основных приоритетов в МИС в США и Европе становится именно разработка систем электронных историй болезни, они начинают активно распространяться по лечебным учреждениям. К концу десятилетия в США 10 процентов госпиталей и 15 процентов частнопрактикующих врачей уже активно их используют.</a:t>
            </a:r>
          </a:p>
          <a:p>
            <a:pPr algn="just"/>
            <a:r>
              <a:rPr lang="ru-RU" sz="1500" dirty="0"/>
              <a:t>В России же, вместе с началом массового распространения персональных компьютеров, процесс компьютеризации больниц и других лечебных учреждений приобретает неуправляемый характер. Такими же неконтролируемыми стали разработка и внедрение специализированных автоматизированных рабочих мест врачей и других медицинских информационных систем, которые, в большинстве своем, не могли друг с другом взаимодействовать и даже не имели такой возможности. На рынке МИС царит полная неразбериха. </a:t>
            </a:r>
          </a:p>
          <a:p>
            <a:pPr algn="just"/>
            <a:endParaRPr lang="ru-RU" sz="1500" dirty="0"/>
          </a:p>
          <a:p>
            <a:pPr algn="just"/>
            <a:r>
              <a:rPr lang="ru-RU" sz="1500" dirty="0">
                <a:solidFill>
                  <a:srgbClr val="FF0000"/>
                </a:solidFill>
              </a:rPr>
              <a:t>2000-е.</a:t>
            </a:r>
            <a:r>
              <a:rPr lang="ru-RU" sz="1500" dirty="0"/>
              <a:t> Всё актуальнее становится централизованный подход к автоматизации и унификации бизнес-процессов. Принципиальными отличиями являются: развитые механизмы обмена информацией, масштабирование, появление более удобных графических интерфейсов, соответствие мировым стандартам, преемственность информации и т.д. Стремительными темпами наращиваются функции системы и объемы хранимой информации. Неуправляемый хаос в разработке МИС отмирает. </a:t>
            </a:r>
            <a:r>
              <a:rPr lang="ru-RU" sz="1500" dirty="0" err="1"/>
              <a:t>МИСы</a:t>
            </a:r>
            <a:r>
              <a:rPr lang="ru-RU" sz="1500" dirty="0"/>
              <a:t> становятся более похожими друг на друга и отличаются уже не столь разительно друг от друга. Внедряются первые прообразы телемедицины.</a:t>
            </a:r>
          </a:p>
          <a:p>
            <a:pPr algn="just"/>
            <a:endParaRPr lang="ru-RU" sz="1500" dirty="0"/>
          </a:p>
          <a:p>
            <a:pPr algn="just"/>
            <a:endParaRPr lang="ru-RU" sz="1500" dirty="0"/>
          </a:p>
          <a:p>
            <a:pPr algn="just"/>
            <a:endParaRPr lang="ru-RU" sz="15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47646" y="385334"/>
            <a:ext cx="8510872" cy="587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7030A0"/>
                </a:solidFill>
              </a:rPr>
              <a:t>Краткие этапы развития МИС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4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826" y="0"/>
            <a:ext cx="935736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1850" y="2736714"/>
            <a:ext cx="5076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Дополнительные возможности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по мониторингу и управлению ресурсами медицинской организации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17" y="2402887"/>
            <a:ext cx="2668811" cy="17064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9939" y="943814"/>
            <a:ext cx="42120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prstClr val="white"/>
                </a:solidFill>
                <a:latin typeface="Calibri" panose="020F0502020204030204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81154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78641" y="1175842"/>
            <a:ext cx="7621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Сводка по состоянию коечного фонда и заполняемости </a:t>
            </a:r>
            <a:r>
              <a:rPr lang="ru-RU" b="1" dirty="0" smtClean="0">
                <a:solidFill>
                  <a:prstClr val="black"/>
                </a:solidFill>
                <a:latin typeface="Calibri" panose="020F0502020204030204"/>
              </a:rPr>
              <a:t>отделений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Calibri" panose="020F0502020204030204"/>
              </a:rPr>
              <a:t>(дежурная служба, администрация МО)</a:t>
            </a:r>
            <a:endParaRPr lang="ru-RU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7"/>
          <a:stretch/>
        </p:blipFill>
        <p:spPr>
          <a:xfrm>
            <a:off x="322003" y="1935297"/>
            <a:ext cx="8534660" cy="4276969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445966" y="248830"/>
            <a:ext cx="8449324" cy="587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7030A0"/>
                </a:solidFill>
              </a:rPr>
              <a:t>Сеть информационных табло внутри подразделений МО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6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0169" y="1120537"/>
            <a:ext cx="8743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Контроль исполнения назначений </a:t>
            </a:r>
            <a:r>
              <a:rPr lang="ru-RU" b="1" dirty="0" smtClean="0">
                <a:solidFill>
                  <a:prstClr val="black"/>
                </a:solidFill>
                <a:latin typeface="Calibri" panose="020F0502020204030204"/>
              </a:rPr>
              <a:t>на 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примере экстренных </a:t>
            </a:r>
            <a:r>
              <a:rPr lang="ru-RU" b="1" dirty="0" smtClean="0">
                <a:solidFill>
                  <a:prstClr val="black"/>
                </a:solidFill>
                <a:latin typeface="Calibri" panose="020F0502020204030204"/>
              </a:rPr>
              <a:t>госпитализаций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Calibri" panose="020F0502020204030204"/>
              </a:rPr>
              <a:t>(приемное отделение)</a:t>
            </a:r>
            <a:endParaRPr lang="ru-RU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27" y="1831903"/>
            <a:ext cx="8319453" cy="4679692"/>
          </a:xfrm>
          <a:prstGeom prst="rect">
            <a:avLst/>
          </a:prstGeom>
          <a:ln>
            <a:solidFill>
              <a:srgbClr val="415968"/>
            </a:solidFill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445966" y="248830"/>
            <a:ext cx="8449324" cy="587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7030A0"/>
                </a:solidFill>
              </a:rPr>
              <a:t>Сеть информационных табло внутри подразделений МО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3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6061" y="1085035"/>
            <a:ext cx="8836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Контроль 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выполнения и соблюдения сроков при проведении лаб. </a:t>
            </a:r>
            <a:r>
              <a:rPr lang="ru-RU" b="1" dirty="0" smtClean="0">
                <a:solidFill>
                  <a:prstClr val="black"/>
                </a:solidFill>
                <a:latin typeface="Calibri" panose="020F0502020204030204"/>
              </a:rPr>
              <a:t>Исследований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Calibri" panose="020F0502020204030204"/>
              </a:rPr>
              <a:t>(приемное отделение, посты)</a:t>
            </a:r>
            <a:endParaRPr lang="ru-RU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13" y="1742793"/>
            <a:ext cx="8308633" cy="467817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445966" y="248830"/>
            <a:ext cx="8449324" cy="587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7030A0"/>
                </a:solidFill>
              </a:rPr>
              <a:t>Сеть информационных табло внутри подразделений МО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3673" y="1105908"/>
            <a:ext cx="8296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Контроль 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состояния пациентов и проводимых </a:t>
            </a:r>
            <a:r>
              <a:rPr lang="ru-RU" b="1" dirty="0" smtClean="0">
                <a:solidFill>
                  <a:prstClr val="black"/>
                </a:solidFill>
                <a:latin typeface="Calibri" panose="020F0502020204030204"/>
              </a:rPr>
              <a:t>исследований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Calibri" panose="020F0502020204030204"/>
              </a:rPr>
              <a:t>(посты, ординаторские)</a:t>
            </a:r>
            <a:endParaRPr lang="ru-RU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5" y="1753943"/>
            <a:ext cx="8570029" cy="482535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445966" y="248830"/>
            <a:ext cx="8449324" cy="587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7030A0"/>
                </a:solidFill>
              </a:rPr>
              <a:t>Сеть информационных табло внутри подразделений МО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9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38359" y="1182313"/>
            <a:ext cx="71827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Оценки тяжести состояния пациентов по шкалам (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NEWS2 + COVID19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lang="ru-RU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ru-RU" b="1" dirty="0">
                <a:solidFill>
                  <a:prstClr val="black"/>
                </a:solidFill>
              </a:rPr>
              <a:t>(посты, ординаторские)</a:t>
            </a:r>
          </a:p>
          <a:p>
            <a:pPr algn="ctr"/>
            <a:endParaRPr lang="ru-RU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7"/>
          <a:stretch/>
        </p:blipFill>
        <p:spPr>
          <a:xfrm>
            <a:off x="737574" y="1916833"/>
            <a:ext cx="7984368" cy="400120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445966" y="248830"/>
            <a:ext cx="8449324" cy="587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7030A0"/>
                </a:solidFill>
              </a:rPr>
              <a:t>Сеть информационных табло внутри подразделений МО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6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92861" y="1690652"/>
            <a:ext cx="805113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Calibri" panose="020F0502020204030204"/>
              </a:rPr>
              <a:t>-</a:t>
            </a:r>
            <a:endParaRPr lang="ru-RU" sz="15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47" y="1150071"/>
            <a:ext cx="7204236" cy="47621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5223" y="1176847"/>
            <a:ext cx="7432289" cy="4912869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-445966" y="248830"/>
            <a:ext cx="8449324" cy="778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7030A0"/>
                </a:solidFill>
              </a:rPr>
              <a:t>Планирование хирургической деятельности, 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r>
              <a:rPr lang="ru-RU" sz="2400" b="1" dirty="0" smtClean="0">
                <a:solidFill>
                  <a:srgbClr val="7030A0"/>
                </a:solidFill>
              </a:rPr>
              <a:t>ресурсов </a:t>
            </a:r>
            <a:r>
              <a:rPr lang="ru-RU" sz="2400" b="1" dirty="0">
                <a:solidFill>
                  <a:srgbClr val="7030A0"/>
                </a:solidFill>
              </a:rPr>
              <a:t>клиники</a:t>
            </a:r>
          </a:p>
        </p:txBody>
      </p:sp>
    </p:spTree>
    <p:extLst>
      <p:ext uri="{BB962C8B-B14F-4D97-AF65-F5344CB8AC3E}">
        <p14:creationId xmlns:p14="http://schemas.microsoft.com/office/powerpoint/2010/main" val="321731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361" y="0"/>
            <a:ext cx="9357361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2349" y="2678617"/>
            <a:ext cx="54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Статистика и </a:t>
            </a:r>
            <a:r>
              <a:rPr lang="ru-RU" sz="32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аналитика,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витрины данных</a:t>
            </a:r>
            <a:endParaRPr lang="ru-RU" sz="32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698470507"/>
              </p:ext>
            </p:extLst>
          </p:nvPr>
        </p:nvGraphicFramePr>
        <p:xfrm>
          <a:off x="-213361" y="1699511"/>
          <a:ext cx="4392889" cy="3035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3357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39" y="1510197"/>
            <a:ext cx="8898522" cy="4057522"/>
          </a:xfrm>
          <a:prstGeom prst="rect">
            <a:avLst/>
          </a:prstGeom>
          <a:ln>
            <a:solidFill>
              <a:srgbClr val="2D3E49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871" y="2644441"/>
            <a:ext cx="5642799" cy="25992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280313" y="230615"/>
            <a:ext cx="6959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Статистика и аналитика с возможностью построения произвольных </a:t>
            </a:r>
            <a:r>
              <a:rPr lang="ru-RU" sz="2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запросов, в </a:t>
            </a:r>
            <a:r>
              <a:rPr lang="ru-RU" sz="24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т.ч</a:t>
            </a:r>
            <a:r>
              <a:rPr lang="ru-RU" sz="2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. в виде графиков</a:t>
            </a:r>
            <a:endParaRPr lang="ru-RU" sz="24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2407" y="5752354"/>
            <a:ext cx="71827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Calibri" panose="020F0502020204030204"/>
              </a:rPr>
              <a:t>Цифрам и показателям не обязательно быть скучными :)</a:t>
            </a:r>
            <a:endParaRPr lang="ru-RU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802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313" y="230615"/>
            <a:ext cx="6959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Статистика и аналитика с возможностью построения произвольных </a:t>
            </a:r>
            <a:r>
              <a:rPr lang="ru-RU" sz="2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запросов, в </a:t>
            </a:r>
            <a:r>
              <a:rPr lang="ru-RU" sz="2400" b="1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т.ч</a:t>
            </a:r>
            <a:r>
              <a:rPr lang="ru-RU" sz="24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. в виде графиков</a:t>
            </a:r>
            <a:endParaRPr lang="ru-RU" sz="24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13" y="1470301"/>
            <a:ext cx="8903174" cy="3917396"/>
          </a:xfrm>
          <a:prstGeom prst="rect">
            <a:avLst/>
          </a:prstGeom>
          <a:ln w="6350">
            <a:solidFill>
              <a:srgbClr val="2D3E49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042407" y="5752354"/>
            <a:ext cx="71827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Calibri" panose="020F0502020204030204"/>
              </a:rPr>
              <a:t>Цифрам и показателям не обязательно быть скучными :)</a:t>
            </a:r>
            <a:endParaRPr lang="ru-RU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00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1058" y="1117481"/>
            <a:ext cx="8761883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solidFill>
                  <a:srgbClr val="FF0000"/>
                </a:solidFill>
              </a:rPr>
              <a:t>2010-е…  наступление новой эры МИС. Вымирание «динозавров</a:t>
            </a:r>
            <a:r>
              <a:rPr lang="ru-RU" sz="1500" dirty="0" smtClean="0">
                <a:solidFill>
                  <a:srgbClr val="FF0000"/>
                </a:solidFill>
              </a:rPr>
              <a:t>» и появление «выскочек»…</a:t>
            </a:r>
            <a:endParaRPr lang="ru-RU" sz="1500" dirty="0">
              <a:solidFill>
                <a:srgbClr val="FF0000"/>
              </a:solidFill>
            </a:endParaRPr>
          </a:p>
          <a:p>
            <a:pPr algn="just"/>
            <a:endParaRPr lang="ru-RU" sz="300" dirty="0"/>
          </a:p>
          <a:p>
            <a:pPr algn="just"/>
            <a:r>
              <a:rPr lang="ru-RU" sz="1500" dirty="0"/>
              <a:t>«Новейшая история» в развитии МИС обязана пересмотру требований как со стороны самих пользователей, так и со стороны регулирующих органов. Медицинские организации предъявляют все более и более обширные требования к МИС, ожидая функционального расширения возможностей, а Министерство здравоохранения РФ пытается это упорядочить, издавая Приказ №364 «Об утверждении Концепции создания единой государственной информационной системы в сфере здравоохранения» (от 28.04.2011), затем формируя методические рекомендации по обеспечению функциональных возможностей МИС МО (утв. 01.02.2016г.) и далее издавая Приказ №911н «Об утверждении Требований к государственным информационным системам в сфере здравоохранения субъектов Российской Федерации, медицинским информационным системам медицинских организаций и информационным системам фармацевтических организаций» (от 24.12.2018).</a:t>
            </a:r>
          </a:p>
          <a:p>
            <a:pPr algn="just"/>
            <a:endParaRPr lang="ru-RU" sz="500" dirty="0"/>
          </a:p>
          <a:p>
            <a:pPr algn="just"/>
            <a:r>
              <a:rPr lang="ru-RU" sz="1500" dirty="0" smtClean="0"/>
              <a:t>К середине 2010-х МИС </a:t>
            </a:r>
            <a:r>
              <a:rPr lang="ru-RU" sz="1500" dirty="0"/>
              <a:t>в МО – это </a:t>
            </a:r>
            <a:r>
              <a:rPr lang="ru-RU" sz="1500" dirty="0" smtClean="0"/>
              <a:t>уже не просто какая-то </a:t>
            </a:r>
            <a:r>
              <a:rPr lang="ru-RU" sz="1500" dirty="0"/>
              <a:t>«</a:t>
            </a:r>
            <a:r>
              <a:rPr lang="ru-RU" sz="1500" dirty="0" err="1"/>
              <a:t>колотилка</a:t>
            </a:r>
            <a:r>
              <a:rPr lang="ru-RU" sz="1500" dirty="0"/>
              <a:t>» </a:t>
            </a:r>
            <a:r>
              <a:rPr lang="ru-RU" sz="1500" dirty="0" err="1"/>
              <a:t>статталонов</a:t>
            </a:r>
            <a:r>
              <a:rPr lang="ru-RU" sz="1500" dirty="0"/>
              <a:t> и </a:t>
            </a:r>
            <a:r>
              <a:rPr lang="ru-RU" sz="1500" dirty="0" smtClean="0"/>
              <a:t>банальная картотека </a:t>
            </a:r>
            <a:r>
              <a:rPr lang="ru-RU" sz="1500" dirty="0"/>
              <a:t>ведения учета поступления пациентов и печати простейших отчетов и форм. </a:t>
            </a:r>
            <a:r>
              <a:rPr lang="ru-RU" sz="1500" dirty="0" smtClean="0"/>
              <a:t>Новые требования всё жестче определяют, что же такое МИС и какие задачи она </a:t>
            </a:r>
            <a:r>
              <a:rPr lang="ru-RU" sz="1500" b="1" dirty="0" smtClean="0"/>
              <a:t>обязана </a:t>
            </a:r>
            <a:r>
              <a:rPr lang="ru-RU" sz="1500" dirty="0" smtClean="0"/>
              <a:t>решать. На фоне этого, количество действующих участников </a:t>
            </a:r>
            <a:r>
              <a:rPr lang="ru-RU" sz="1500" dirty="0"/>
              <a:t>рынка «</a:t>
            </a:r>
            <a:r>
              <a:rPr lang="ru-RU" sz="1500" dirty="0" err="1"/>
              <a:t>схлопывается</a:t>
            </a:r>
            <a:r>
              <a:rPr lang="ru-RU" sz="1500" dirty="0"/>
              <a:t>» более чем в 3 </a:t>
            </a:r>
            <a:r>
              <a:rPr lang="ru-RU" sz="1500" dirty="0" smtClean="0"/>
              <a:t>раза, что отчетливо видно по активным участникам профильных мероприятий. </a:t>
            </a:r>
            <a:r>
              <a:rPr lang="ru-RU" sz="1500" dirty="0"/>
              <a:t>В</a:t>
            </a:r>
            <a:r>
              <a:rPr lang="ru-RU" sz="1500" dirty="0" smtClean="0"/>
              <a:t> то же время всё больше появляется на рынке систем, едва покрывающих нужды небольших МО и частных клиник, но гордо называющих себя </a:t>
            </a:r>
            <a:r>
              <a:rPr lang="ru-RU" sz="1500" dirty="0" err="1" smtClean="0"/>
              <a:t>МИСами</a:t>
            </a:r>
            <a:r>
              <a:rPr lang="ru-RU" sz="1500" dirty="0" smtClean="0"/>
              <a:t>. Профессиональные МИС в это время расширяют свои функциональные возможности и проникают в множество смежных подразделений МО и их инфраструктуры. </a:t>
            </a:r>
          </a:p>
          <a:p>
            <a:pPr algn="ctr"/>
            <a:endParaRPr lang="ru-RU" sz="1500" dirty="0" smtClean="0">
              <a:solidFill>
                <a:srgbClr val="FF0000"/>
              </a:solidFill>
            </a:endParaRPr>
          </a:p>
          <a:p>
            <a:pPr algn="ctr"/>
            <a:r>
              <a:rPr lang="ru-RU" sz="1500" dirty="0" smtClean="0">
                <a:solidFill>
                  <a:srgbClr val="FF0000"/>
                </a:solidFill>
              </a:rPr>
              <a:t>2020-е… Профильные </a:t>
            </a:r>
            <a:r>
              <a:rPr lang="ru-RU" sz="1500" dirty="0" smtClean="0">
                <a:solidFill>
                  <a:srgbClr val="FF0000"/>
                </a:solidFill>
              </a:rPr>
              <a:t>МИС становятся сердцем </a:t>
            </a:r>
            <a:r>
              <a:rPr lang="en-US" sz="1500" dirty="0" smtClean="0">
                <a:solidFill>
                  <a:srgbClr val="FF0000"/>
                </a:solidFill>
              </a:rPr>
              <a:t>IT-</a:t>
            </a:r>
            <a:r>
              <a:rPr lang="ru-RU" sz="1500" dirty="0" smtClean="0">
                <a:solidFill>
                  <a:srgbClr val="FF0000"/>
                </a:solidFill>
              </a:rPr>
              <a:t>инфраструктуры медицинской организации</a:t>
            </a:r>
            <a:r>
              <a:rPr lang="ru-RU" sz="1500" dirty="0" smtClean="0"/>
              <a:t> </a:t>
            </a:r>
            <a:endParaRPr lang="ru-RU" sz="15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47646" y="412284"/>
            <a:ext cx="8510872" cy="587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7030A0"/>
                </a:solidFill>
              </a:rPr>
              <a:t>Краткие этапы развития МИС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313" y="230615"/>
            <a:ext cx="6959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Витрина данных для оперативного принятия </a:t>
            </a:r>
            <a:r>
              <a:rPr lang="ru-RU" sz="24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управленческих решений</a:t>
            </a:r>
            <a:endParaRPr lang="ru-RU" sz="24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14" y="1292227"/>
            <a:ext cx="8431181" cy="474253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58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17" y="1109814"/>
            <a:ext cx="8729410" cy="58737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Всё? Вовсе нет, у меня просто закончилось отведенное время </a:t>
            </a:r>
            <a:r>
              <a:rPr lang="ru-RU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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145506" y="6447804"/>
            <a:ext cx="11435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Выбирая МИС, Вы выбираете не программу - Вы выбираете свою будущую </a:t>
            </a:r>
            <a:r>
              <a:rPr lang="en-US" b="1" dirty="0">
                <a:solidFill>
                  <a:srgbClr val="C00000"/>
                </a:solidFill>
              </a:rPr>
              <a:t>IT-</a:t>
            </a:r>
            <a:r>
              <a:rPr lang="ru-RU" b="1" dirty="0">
                <a:solidFill>
                  <a:srgbClr val="C00000"/>
                </a:solidFill>
              </a:rPr>
              <a:t>экосистему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241446" y="3700154"/>
            <a:ext cx="7442023" cy="618800"/>
            <a:chOff x="184731" y="3459755"/>
            <a:chExt cx="9269516" cy="825066"/>
          </a:xfrm>
        </p:grpSpPr>
        <p:sp>
          <p:nvSpPr>
            <p:cNvPr id="10" name="TextBox 9"/>
            <p:cNvSpPr txBox="1"/>
            <p:nvPr/>
          </p:nvSpPr>
          <p:spPr>
            <a:xfrm>
              <a:off x="184731" y="3676960"/>
              <a:ext cx="8707748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68" indent="-257168">
                <a:buFont typeface="Arial" panose="020B0604020202020204" pitchFamily="34" charset="0"/>
                <a:buChar char="•"/>
              </a:pPr>
              <a:r>
                <a:rPr lang="ru-RU" sz="1600" dirty="0"/>
                <a:t>Поддержка ЭЦП для подписания протоколов через Крипто-Про и </a:t>
              </a:r>
              <a:r>
                <a:rPr lang="en-US" sz="1600" dirty="0" err="1"/>
                <a:t>VipNet</a:t>
              </a:r>
              <a:endParaRPr lang="ru-RU" sz="1600" dirty="0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9181" y="3459755"/>
              <a:ext cx="825066" cy="825066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266492" y="4335309"/>
            <a:ext cx="6530812" cy="338554"/>
            <a:chOff x="218125" y="4941168"/>
            <a:chExt cx="8707749" cy="451406"/>
          </a:xfrm>
        </p:grpSpPr>
        <p:sp>
          <p:nvSpPr>
            <p:cNvPr id="17" name="TextBox 16"/>
            <p:cNvSpPr txBox="1"/>
            <p:nvPr/>
          </p:nvSpPr>
          <p:spPr>
            <a:xfrm>
              <a:off x="218125" y="4941168"/>
              <a:ext cx="8707749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68" indent="-257168">
                <a:buFont typeface="Arial" panose="020B0604020202020204" pitchFamily="34" charset="0"/>
                <a:buChar char="•"/>
              </a:pPr>
              <a:r>
                <a:rPr lang="ru-RU" sz="1600" dirty="0"/>
                <a:t>Интеграция с реанимационной системой </a:t>
              </a: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7586" y="4955568"/>
              <a:ext cx="1704763" cy="400000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241447" y="3166907"/>
            <a:ext cx="6530812" cy="659045"/>
            <a:chOff x="356168" y="2581948"/>
            <a:chExt cx="6530812" cy="659045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356168" y="2736370"/>
              <a:ext cx="6530812" cy="404606"/>
              <a:chOff x="184731" y="3068960"/>
              <a:chExt cx="8707749" cy="539474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84731" y="3068960"/>
                <a:ext cx="8707749" cy="451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68" indent="-257168">
                  <a:buFont typeface="Arial" panose="020B0604020202020204" pitchFamily="34" charset="0"/>
                  <a:buChar char="•"/>
                </a:pPr>
                <a:r>
                  <a:rPr lang="ru-RU" sz="1600" dirty="0"/>
                  <a:t>Поддержка смарт-карт на основе стандарта</a:t>
                </a:r>
              </a:p>
            </p:txBody>
          </p:sp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5519" y="3074041"/>
                <a:ext cx="778715" cy="534393"/>
              </a:xfrm>
              <a:prstGeom prst="rect">
                <a:avLst/>
              </a:prstGeom>
            </p:spPr>
          </p:pic>
        </p:grp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007" y="2581948"/>
              <a:ext cx="708650" cy="659045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248645" y="2213754"/>
            <a:ext cx="8745141" cy="420374"/>
            <a:chOff x="363363" y="1628800"/>
            <a:chExt cx="8745141" cy="420374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363363" y="1666387"/>
              <a:ext cx="6642738" cy="345675"/>
              <a:chOff x="184731" y="1308709"/>
              <a:chExt cx="8856984" cy="46090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84731" y="1318204"/>
                <a:ext cx="8856984" cy="451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68" indent="-257168">
                  <a:buFont typeface="Arial" panose="020B0604020202020204" pitchFamily="34" charset="0"/>
                  <a:buChar char="•"/>
                </a:pPr>
                <a:r>
                  <a:rPr lang="ru-RU" sz="1600" dirty="0"/>
                  <a:t>Интеграция с </a:t>
                </a:r>
                <a:r>
                  <a:rPr lang="en-US" sz="1600" dirty="0"/>
                  <a:t>IP</a:t>
                </a:r>
                <a:r>
                  <a:rPr lang="ru-RU" sz="1600" dirty="0"/>
                  <a:t>-телефонией на базе                               </a:t>
                </a:r>
              </a:p>
            </p:txBody>
          </p:sp>
          <p:pic>
            <p:nvPicPr>
              <p:cNvPr id="34" name="Рисунок 3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80246" y="1316762"/>
                <a:ext cx="1152128" cy="4196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Рисунок 3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26124" y="1308709"/>
                <a:ext cx="1562100" cy="419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98189" y="1628800"/>
              <a:ext cx="1310315" cy="420374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3842" y="1673508"/>
              <a:ext cx="1444517" cy="303754"/>
            </a:xfrm>
            <a:prstGeom prst="rect">
              <a:avLst/>
            </a:prstGeom>
          </p:spPr>
        </p:pic>
      </p:grpSp>
      <p:grpSp>
        <p:nvGrpSpPr>
          <p:cNvPr id="36" name="Группа 35"/>
          <p:cNvGrpSpPr/>
          <p:nvPr/>
        </p:nvGrpSpPr>
        <p:grpSpPr>
          <a:xfrm>
            <a:off x="271993" y="4839369"/>
            <a:ext cx="6530812" cy="432056"/>
            <a:chOff x="386714" y="5013179"/>
            <a:chExt cx="6530812" cy="432057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386714" y="5013179"/>
              <a:ext cx="6530812" cy="432057"/>
              <a:chOff x="225459" y="5043003"/>
              <a:chExt cx="8707749" cy="576074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225459" y="5167673"/>
                <a:ext cx="8707749" cy="451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68" indent="-257168">
                  <a:buFont typeface="Arial" panose="020B0604020202020204" pitchFamily="34" charset="0"/>
                  <a:buChar char="•"/>
                </a:pPr>
                <a:r>
                  <a:rPr lang="ru-RU" sz="1600" dirty="0"/>
                  <a:t>Интеграция с системами ФД </a:t>
                </a:r>
              </a:p>
            </p:txBody>
          </p:sp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50116" y="5043003"/>
                <a:ext cx="2523809" cy="504761"/>
              </a:xfrm>
              <a:prstGeom prst="rect">
                <a:avLst/>
              </a:prstGeom>
            </p:spPr>
          </p:pic>
        </p:grp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10006" y="5031741"/>
              <a:ext cx="1078218" cy="381592"/>
            </a:xfrm>
            <a:prstGeom prst="rect">
              <a:avLst/>
            </a:prstGeom>
          </p:spPr>
        </p:pic>
      </p:grpSp>
      <p:grpSp>
        <p:nvGrpSpPr>
          <p:cNvPr id="41" name="Группа 40"/>
          <p:cNvGrpSpPr/>
          <p:nvPr/>
        </p:nvGrpSpPr>
        <p:grpSpPr>
          <a:xfrm>
            <a:off x="266496" y="5377991"/>
            <a:ext cx="7201855" cy="489661"/>
            <a:chOff x="381213" y="5551797"/>
            <a:chExt cx="7201855" cy="489661"/>
          </a:xfrm>
        </p:grpSpPr>
        <p:sp>
          <p:nvSpPr>
            <p:cNvPr id="42" name="TextBox 41"/>
            <p:cNvSpPr txBox="1"/>
            <p:nvPr/>
          </p:nvSpPr>
          <p:spPr>
            <a:xfrm>
              <a:off x="381213" y="5623388"/>
              <a:ext cx="6530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68" indent="-257168">
                <a:buFont typeface="Arial" panose="020B0604020202020204" pitchFamily="34" charset="0"/>
                <a:buChar char="•"/>
              </a:pPr>
              <a:r>
                <a:rPr lang="ru-RU" sz="1600" dirty="0"/>
                <a:t>Сервисы записи на приём </a:t>
              </a: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94" b="35081"/>
            <a:stretch/>
          </p:blipFill>
          <p:spPr>
            <a:xfrm>
              <a:off x="3063693" y="5618843"/>
              <a:ext cx="1247429" cy="351000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513895" y="5586750"/>
              <a:ext cx="1304176" cy="454708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036150" y="5551797"/>
              <a:ext cx="1546918" cy="479395"/>
            </a:xfrm>
            <a:prstGeom prst="rect">
              <a:avLst/>
            </a:prstGeom>
          </p:spPr>
        </p:pic>
      </p:grpSp>
      <p:grpSp>
        <p:nvGrpSpPr>
          <p:cNvPr id="46" name="Группа 45"/>
          <p:cNvGrpSpPr/>
          <p:nvPr/>
        </p:nvGrpSpPr>
        <p:grpSpPr>
          <a:xfrm>
            <a:off x="266494" y="5898716"/>
            <a:ext cx="8852139" cy="410611"/>
            <a:chOff x="2068396" y="5898710"/>
            <a:chExt cx="8852139" cy="410610"/>
          </a:xfrm>
        </p:grpSpPr>
        <p:sp>
          <p:nvSpPr>
            <p:cNvPr id="47" name="TextBox 46"/>
            <p:cNvSpPr txBox="1"/>
            <p:nvPr/>
          </p:nvSpPr>
          <p:spPr>
            <a:xfrm>
              <a:off x="2068396" y="5970766"/>
              <a:ext cx="8852139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68" indent="-257168">
                <a:buFont typeface="Arial" panose="020B0604020202020204" pitchFamily="34" charset="0"/>
                <a:buChar char="•"/>
              </a:pPr>
              <a:r>
                <a:rPr lang="ru-RU" sz="1600" dirty="0"/>
                <a:t>Автоматизированные голосовые информаторы </a:t>
              </a:r>
              <a:r>
                <a:rPr lang="en-US" sz="1600" dirty="0"/>
                <a:t>                                            </a:t>
              </a:r>
              <a:r>
                <a:rPr lang="ru-RU" sz="1600" dirty="0"/>
                <a:t>и</a:t>
              </a:r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586585" y="5898710"/>
              <a:ext cx="1919257" cy="410610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760296" y="5952203"/>
              <a:ext cx="1440160" cy="335348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275485" y="1789476"/>
            <a:ext cx="7880651" cy="370794"/>
            <a:chOff x="2077387" y="1789476"/>
            <a:chExt cx="7880651" cy="370794"/>
          </a:xfrm>
        </p:grpSpPr>
        <p:sp>
          <p:nvSpPr>
            <p:cNvPr id="50" name="TextBox 49"/>
            <p:cNvSpPr txBox="1"/>
            <p:nvPr/>
          </p:nvSpPr>
          <p:spPr>
            <a:xfrm>
              <a:off x="2077387" y="1821716"/>
              <a:ext cx="74029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ru-RU" sz="1600" dirty="0"/>
                <a:t>Интеграция с сервисом «Электронный клинический фармаколог» (для ДС и КС)</a:t>
              </a:r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0376" y="1789476"/>
              <a:ext cx="477662" cy="348693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208029" y="2801302"/>
            <a:ext cx="6530812" cy="391733"/>
            <a:chOff x="208029" y="2801302"/>
            <a:chExt cx="6530812" cy="39173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208029" y="2819938"/>
              <a:ext cx="6530812" cy="339841"/>
              <a:chOff x="140176" y="2461044"/>
              <a:chExt cx="8707749" cy="453121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2823" y="2461044"/>
                <a:ext cx="1684304" cy="430944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40176" y="2462760"/>
                <a:ext cx="8707749" cy="451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68" indent="-257168">
                  <a:buFont typeface="Arial" panose="020B0604020202020204" pitchFamily="34" charset="0"/>
                  <a:buChar char="•"/>
                </a:pPr>
                <a:r>
                  <a:rPr lang="ru-RU" sz="1600" dirty="0"/>
                  <a:t>Авторизация пользователей </a:t>
                </a:r>
                <a:r>
                  <a:rPr lang="ru-RU" sz="1600" dirty="0" smtClean="0"/>
                  <a:t>через                           </a:t>
                </a:r>
                <a:r>
                  <a:rPr lang="en-US" sz="1600" dirty="0" smtClean="0"/>
                  <a:t>  </a:t>
                </a:r>
                <a:r>
                  <a:rPr lang="ru-RU" sz="1600" dirty="0" smtClean="0"/>
                  <a:t>и </a:t>
                </a:r>
                <a:endParaRPr lang="ru-RU" sz="1600" dirty="0"/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5281" y="2801302"/>
              <a:ext cx="391733" cy="391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370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86" y="0"/>
            <a:ext cx="969798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81517" y="432540"/>
            <a:ext cx="9697987" cy="835833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Спасибо за внимание</a:t>
            </a:r>
            <a:r>
              <a:rPr lang="ru-RU" sz="60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!</a:t>
            </a:r>
            <a:endParaRPr lang="ru-RU" sz="25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07516" y="5380672"/>
            <a:ext cx="4684039" cy="147732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/>
              <a:t>Богданов Алексей Александрович</a:t>
            </a:r>
          </a:p>
          <a:p>
            <a:pPr algn="r"/>
            <a:r>
              <a:rPr lang="ru-RU" b="1" dirty="0"/>
              <a:t> Исполнительный директор ООО «Решение»</a:t>
            </a:r>
          </a:p>
          <a:p>
            <a:pPr algn="r"/>
            <a:r>
              <a:rPr lang="ru-RU" b="1" dirty="0"/>
              <a:t>+7 (812) 337-70-77, +7 (921) 319-24-95</a:t>
            </a:r>
          </a:p>
          <a:p>
            <a:pPr algn="r"/>
            <a:r>
              <a:rPr lang="en-US" b="1" dirty="0">
                <a:hlinkClick r:id="rId3"/>
              </a:rPr>
              <a:t>alexey.bogdanov@reshenie-soft.ru</a:t>
            </a:r>
            <a:endParaRPr lang="en-US" b="1" dirty="0"/>
          </a:p>
          <a:p>
            <a:pPr algn="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5986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73138" y="1125005"/>
            <a:ext cx="60688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ea typeface="Calibri" panose="020F0502020204030204" pitchFamily="34" charset="0"/>
              </a:rPr>
              <a:t>Ведение медицинских записей в ЭМК и ЭИБ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73139" y="5244601"/>
            <a:ext cx="60688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ea typeface="Calibri" panose="020F0502020204030204" pitchFamily="34" charset="0"/>
              </a:rPr>
              <a:t>Формирование выписных справок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73138" y="1879939"/>
            <a:ext cx="6068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ea typeface="Calibri" panose="020F0502020204030204" pitchFamily="34" charset="0"/>
              </a:rPr>
              <a:t>Формирование электронных </a:t>
            </a:r>
            <a:r>
              <a:rPr lang="ru-RU" sz="1600" dirty="0">
                <a:ea typeface="Calibri" panose="020F0502020204030204" pitchFamily="34" charset="0"/>
              </a:rPr>
              <a:t>направлений на исследования (лаборатория, ФД, УЗИ, радиология и т.д.)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60282" y="2503627"/>
            <a:ext cx="6068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ea typeface="Calibri" panose="020F0502020204030204" pitchFamily="34" charset="0"/>
              </a:rPr>
              <a:t>Формирование электронных </a:t>
            </a:r>
            <a:r>
              <a:rPr lang="ru-RU" sz="1600" dirty="0" smtClean="0">
                <a:ea typeface="Calibri" panose="020F0502020204030204" pitchFamily="34" charset="0"/>
              </a:rPr>
              <a:t>направлений </a:t>
            </a:r>
            <a:r>
              <a:rPr lang="ru-RU" sz="1600" dirty="0">
                <a:ea typeface="Calibri" panose="020F0502020204030204" pitchFamily="34" charset="0"/>
              </a:rPr>
              <a:t>на госпитализацию, обследование, консультацию. (форма 057</a:t>
            </a:r>
            <a:r>
              <a:rPr lang="en-US" sz="1600" dirty="0">
                <a:ea typeface="Calibri" panose="020F0502020204030204" pitchFamily="34" charset="0"/>
              </a:rPr>
              <a:t>/</a:t>
            </a:r>
            <a:r>
              <a:rPr lang="ru-RU" sz="1600" dirty="0">
                <a:ea typeface="Calibri" panose="020F0502020204030204" pitchFamily="34" charset="0"/>
              </a:rPr>
              <a:t>у</a:t>
            </a:r>
            <a:r>
              <a:rPr lang="en-US" sz="1600" dirty="0">
                <a:ea typeface="Calibri" panose="020F0502020204030204" pitchFamily="34" charset="0"/>
              </a:rPr>
              <a:t>-04</a:t>
            </a:r>
            <a:r>
              <a:rPr lang="ru-RU" sz="1600" dirty="0" smtClean="0">
                <a:ea typeface="Calibri" panose="020F0502020204030204" pitchFamily="34" charset="0"/>
              </a:rPr>
              <a:t>) и </a:t>
            </a:r>
            <a:r>
              <a:rPr lang="ru-RU" sz="1600" dirty="0">
                <a:ea typeface="Calibri" panose="020F0502020204030204" pitchFamily="34" charset="0"/>
              </a:rPr>
              <a:t>на медико-социальную экспертизу (</a:t>
            </a:r>
            <a:r>
              <a:rPr lang="ru-RU" sz="1600" dirty="0" smtClean="0">
                <a:ea typeface="Calibri" panose="020F0502020204030204" pitchFamily="34" charset="0"/>
              </a:rPr>
              <a:t>ф. 088</a:t>
            </a:r>
            <a:r>
              <a:rPr lang="en-US" sz="1600" dirty="0">
                <a:ea typeface="Calibri" panose="020F0502020204030204" pitchFamily="34" charset="0"/>
              </a:rPr>
              <a:t>/</a:t>
            </a:r>
            <a:r>
              <a:rPr lang="ru-RU" sz="1600" dirty="0">
                <a:ea typeface="Calibri" panose="020F0502020204030204" pitchFamily="34" charset="0"/>
              </a:rPr>
              <a:t>у</a:t>
            </a:r>
            <a:r>
              <a:rPr lang="ru-RU" sz="1600" dirty="0" smtClean="0">
                <a:ea typeface="Calibri" panose="020F0502020204030204" pitchFamily="34" charset="0"/>
              </a:rPr>
              <a:t>)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60283" y="3373537"/>
            <a:ext cx="6068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ea typeface="Calibri" panose="020F0502020204030204" pitchFamily="34" charset="0"/>
              </a:rPr>
              <a:t>Ведение листков нетрудоспособности (в </a:t>
            </a:r>
            <a:r>
              <a:rPr lang="ru-RU" sz="1600" dirty="0" err="1">
                <a:ea typeface="Calibri" panose="020F0502020204030204" pitchFamily="34" charset="0"/>
              </a:rPr>
              <a:t>т.ч</a:t>
            </a:r>
            <a:r>
              <a:rPr lang="ru-RU" sz="1600" dirty="0">
                <a:ea typeface="Calibri" panose="020F0502020204030204" pitchFamily="34" charset="0"/>
              </a:rPr>
              <a:t>. электронных</a:t>
            </a:r>
            <a:r>
              <a:rPr lang="ru-RU" sz="1600" dirty="0" smtClean="0">
                <a:ea typeface="Calibri" panose="020F0502020204030204" pitchFamily="34" charset="0"/>
              </a:rPr>
              <a:t>), электронных свидетельств о рождении и смерти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73139" y="1502472"/>
            <a:ext cx="60688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ea typeface="Calibri" panose="020F0502020204030204" pitchFamily="34" charset="0"/>
              </a:rPr>
              <a:t>Заполнение </a:t>
            </a:r>
            <a:r>
              <a:rPr lang="ru-RU" sz="1600" dirty="0" err="1">
                <a:ea typeface="Calibri" panose="020F0502020204030204" pitchFamily="34" charset="0"/>
              </a:rPr>
              <a:t>статталонов</a:t>
            </a:r>
            <a:r>
              <a:rPr lang="ru-RU" sz="1600" dirty="0">
                <a:ea typeface="Calibri" panose="020F0502020204030204" pitchFamily="34" charset="0"/>
              </a:rPr>
              <a:t> и формирование реестров ОМС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73137" y="3997225"/>
            <a:ext cx="6068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ea typeface="Calibri" panose="020F0502020204030204" pitchFamily="34" charset="0"/>
              </a:rPr>
              <a:t>Диспансерное наблюдение, диспансеризация, профосмотры периодические и предварительные осмотры, и </a:t>
            </a:r>
            <a:r>
              <a:rPr lang="ru-RU" sz="1600" dirty="0" err="1" smtClean="0">
                <a:ea typeface="Calibri" panose="020F0502020204030204" pitchFamily="34" charset="0"/>
              </a:rPr>
              <a:t>т.д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73138" y="4620913"/>
            <a:ext cx="6068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ea typeface="Calibri" panose="020F0502020204030204" pitchFamily="34" charset="0"/>
              </a:rPr>
              <a:t>Назначение лекарственных </a:t>
            </a:r>
            <a:r>
              <a:rPr lang="ru-RU" sz="1600" dirty="0" smtClean="0">
                <a:ea typeface="Calibri" panose="020F0502020204030204" pitchFamily="34" charset="0"/>
              </a:rPr>
              <a:t>препаратов, работа с МДЛП в части оборота лекарственных препаратов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089948" y="5622065"/>
            <a:ext cx="6068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ea typeface="Calibri" panose="020F0502020204030204" pitchFamily="34" charset="0"/>
              </a:rPr>
              <a:t>Поддержка мобильных платформ для возможности осуществлять лечебную деятельность вне рабочего места</a:t>
            </a:r>
            <a:endParaRPr lang="ru-RU" sz="1600" dirty="0">
              <a:ea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299" y="354425"/>
            <a:ext cx="8008849" cy="58737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Что мы знаем о современной МИС </a:t>
            </a:r>
            <a:r>
              <a:rPr lang="ru-RU" sz="2400" b="1" dirty="0" smtClean="0">
                <a:solidFill>
                  <a:srgbClr val="7030A0"/>
                </a:solidFill>
              </a:rPr>
              <a:t/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и </a:t>
            </a:r>
            <a:r>
              <a:rPr lang="ru-RU" sz="2400" b="1" dirty="0">
                <a:solidFill>
                  <a:srgbClr val="7030A0"/>
                </a:solidFill>
              </a:rPr>
              <a:t>что в ней должно быть?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8" y="1110265"/>
            <a:ext cx="2699956" cy="5262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341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242" y="345323"/>
            <a:ext cx="8008849" cy="58737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Основные инструменты</a:t>
            </a:r>
            <a:r>
              <a:rPr lang="ru-RU" sz="2400" b="1" dirty="0">
                <a:solidFill>
                  <a:srgbClr val="7030A0"/>
                </a:solidFill>
              </a:rPr>
              <a:t>, делающие деятельность медицинской организации эффективной</a:t>
            </a:r>
            <a:endParaRPr lang="ru-RU" sz="2400" b="1" dirty="0">
              <a:solidFill>
                <a:srgbClr val="7030A0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44888" y="1276973"/>
            <a:ext cx="8593622" cy="615553"/>
            <a:chOff x="460011" y="1779150"/>
            <a:chExt cx="10833596" cy="615553"/>
          </a:xfrm>
        </p:grpSpPr>
        <p:sp>
          <p:nvSpPr>
            <p:cNvPr id="17" name="TextBox 16"/>
            <p:cNvSpPr txBox="1"/>
            <p:nvPr/>
          </p:nvSpPr>
          <p:spPr>
            <a:xfrm>
              <a:off x="1199862" y="1779150"/>
              <a:ext cx="1009374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700" dirty="0" smtClean="0">
                  <a:latin typeface="+mn-lt"/>
                </a:rPr>
                <a:t>Оптимальное планирование </a:t>
              </a:r>
              <a:r>
                <a:rPr lang="ru-RU" sz="1700" dirty="0">
                  <a:latin typeface="+mn-lt"/>
                </a:rPr>
                <a:t>ресурсов подразделений (аппараты, врачи, кабинеты</a:t>
              </a:r>
              <a:r>
                <a:rPr lang="ru-RU" sz="1700" dirty="0" smtClean="0">
                  <a:latin typeface="+mn-lt"/>
                </a:rPr>
                <a:t>),</a:t>
              </a:r>
            </a:p>
            <a:p>
              <a:r>
                <a:rPr lang="ru-RU" sz="1700" dirty="0" smtClean="0"/>
                <a:t>за счет квотирования ресурсов и их динамического перераспределения</a:t>
              </a:r>
              <a:endParaRPr lang="ru-RU" sz="1700" dirty="0">
                <a:latin typeface="+mn-lt"/>
              </a:endParaRPr>
            </a:p>
          </p:txBody>
        </p:sp>
        <p:pic>
          <p:nvPicPr>
            <p:cNvPr id="18" name="Picture 13" descr="http://www.istenopad.com/images/icon-time-round-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11" y="1798402"/>
              <a:ext cx="640837" cy="539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370050" y="2716437"/>
            <a:ext cx="8226605" cy="877163"/>
            <a:chOff x="590726" y="3218615"/>
            <a:chExt cx="9090365" cy="877163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089551" y="3218615"/>
              <a:ext cx="8591540" cy="87716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700" dirty="0">
                  <a:solidFill>
                    <a:prstClr val="black"/>
                  </a:solidFill>
                </a:rPr>
                <a:t>Поддержка технологии штрих-кодирования для внутреннего документооборота, в случае </a:t>
              </a:r>
              <a:r>
                <a:rPr lang="ru-RU" sz="1700" dirty="0" smtClean="0">
                  <a:solidFill>
                    <a:prstClr val="black"/>
                  </a:solidFill>
                </a:rPr>
                <a:t>невозможности полного отказа </a:t>
              </a:r>
              <a:r>
                <a:rPr lang="ru-RU" sz="1700" dirty="0">
                  <a:solidFill>
                    <a:prstClr val="black"/>
                  </a:solidFill>
                </a:rPr>
                <a:t>от бумажных носителей</a:t>
              </a:r>
            </a:p>
          </p:txBody>
        </p:sp>
        <p:pic>
          <p:nvPicPr>
            <p:cNvPr id="21" name="Picture 8" descr="http://cdn.marketplaceimages.windowsphone.com/v8/images/f4866f53-ab5f-45fd-b533-e2e14628cd7a?imageType=ws_icon_lar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726" y="3298926"/>
              <a:ext cx="418106" cy="41810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</p:grpSp>
      <p:grpSp>
        <p:nvGrpSpPr>
          <p:cNvPr id="22" name="Группа 21"/>
          <p:cNvGrpSpPr/>
          <p:nvPr/>
        </p:nvGrpSpPr>
        <p:grpSpPr>
          <a:xfrm>
            <a:off x="276248" y="1958660"/>
            <a:ext cx="8770093" cy="624136"/>
            <a:chOff x="498903" y="2460837"/>
            <a:chExt cx="11056067" cy="624136"/>
          </a:xfrm>
        </p:grpSpPr>
        <p:sp>
          <p:nvSpPr>
            <p:cNvPr id="23" name="TextBox 22"/>
            <p:cNvSpPr txBox="1"/>
            <p:nvPr/>
          </p:nvSpPr>
          <p:spPr>
            <a:xfrm>
              <a:off x="1199220" y="2460837"/>
              <a:ext cx="103557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dirty="0" smtClean="0">
                  <a:latin typeface="+mn-lt"/>
                </a:rPr>
                <a:t>Безбумажное формирование </a:t>
              </a:r>
              <a:r>
                <a:rPr lang="ru-RU" sz="1700" dirty="0">
                  <a:latin typeface="+mn-lt"/>
                </a:rPr>
                <a:t>электронных </a:t>
              </a:r>
              <a:r>
                <a:rPr lang="ru-RU" sz="1700" dirty="0" smtClean="0">
                  <a:latin typeface="+mn-lt"/>
                </a:rPr>
                <a:t>документов (направления на исследования, согласия и др.) как </a:t>
              </a:r>
              <a:r>
                <a:rPr lang="ru-RU" sz="1700" dirty="0" smtClean="0">
                  <a:latin typeface="+mn-lt"/>
                </a:rPr>
                <a:t>внутри самой МО, так и во внешние МО</a:t>
              </a:r>
              <a:endParaRPr lang="ru-RU" sz="1700" dirty="0">
                <a:latin typeface="+mn-lt"/>
              </a:endParaRPr>
            </a:p>
          </p:txBody>
        </p:sp>
        <p:pic>
          <p:nvPicPr>
            <p:cNvPr id="24" name="Picture 25" descr="http://nurburgringdrivers.com/wp-content/uploads/2012/04/128662-simple-red-square-icon-business-notepa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03" y="2462614"/>
              <a:ext cx="622359" cy="622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Группа 24"/>
          <p:cNvGrpSpPr/>
          <p:nvPr/>
        </p:nvGrpSpPr>
        <p:grpSpPr>
          <a:xfrm>
            <a:off x="230404" y="4035708"/>
            <a:ext cx="8461726" cy="673543"/>
            <a:chOff x="440775" y="4537885"/>
            <a:chExt cx="10667322" cy="673543"/>
          </a:xfrm>
        </p:grpSpPr>
        <p:sp>
          <p:nvSpPr>
            <p:cNvPr id="26" name="TextBox 25"/>
            <p:cNvSpPr txBox="1"/>
            <p:nvPr/>
          </p:nvSpPr>
          <p:spPr>
            <a:xfrm>
              <a:off x="1184394" y="4565055"/>
              <a:ext cx="99237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dirty="0" smtClean="0">
                  <a:latin typeface="+mn-lt"/>
                </a:rPr>
                <a:t>Автоматизированное получение </a:t>
              </a:r>
              <a:r>
                <a:rPr lang="ru-RU" sz="1700" dirty="0" smtClean="0">
                  <a:latin typeface="+mn-lt"/>
                </a:rPr>
                <a:t>результатов исследований</a:t>
              </a:r>
              <a:r>
                <a:rPr lang="en-US" sz="1700" dirty="0" smtClean="0">
                  <a:latin typeface="+mn-lt"/>
                </a:rPr>
                <a:t> </a:t>
              </a:r>
              <a:r>
                <a:rPr lang="ru-RU" sz="1700" dirty="0" smtClean="0">
                  <a:latin typeface="+mn-lt"/>
                </a:rPr>
                <a:t>в </a:t>
              </a:r>
              <a:r>
                <a:rPr lang="ru-RU" sz="1700" dirty="0">
                  <a:latin typeface="+mn-lt"/>
                </a:rPr>
                <a:t>различных </a:t>
              </a:r>
              <a:r>
                <a:rPr lang="ru-RU" sz="1700" dirty="0" smtClean="0">
                  <a:latin typeface="+mn-lt"/>
                </a:rPr>
                <a:t>форматах в </a:t>
              </a:r>
              <a:r>
                <a:rPr lang="ru-RU" sz="1700" dirty="0" err="1" smtClean="0">
                  <a:latin typeface="+mn-lt"/>
                </a:rPr>
                <a:t>т.ч</a:t>
              </a:r>
              <a:r>
                <a:rPr lang="en-US" sz="1700" dirty="0"/>
                <a:t>.</a:t>
              </a:r>
              <a:r>
                <a:rPr lang="ru-RU" sz="1700" dirty="0" smtClean="0">
                  <a:latin typeface="+mn-lt"/>
                </a:rPr>
                <a:t>, с оборудования не поддерживающего обмен по стандартам </a:t>
              </a:r>
              <a:r>
                <a:rPr lang="en-US" sz="1700" dirty="0" smtClean="0"/>
                <a:t>HL7/DICOM</a:t>
              </a:r>
              <a:endParaRPr lang="ru-RU" sz="1700" dirty="0">
                <a:latin typeface="+mn-lt"/>
              </a:endParaRPr>
            </a:p>
          </p:txBody>
        </p:sp>
        <p:pic>
          <p:nvPicPr>
            <p:cNvPr id="27" name="Picture 15" descr="http://etc-mysitemyway.s3.amazonaws.com/icons/legacy-previews/icons/simple-red-square-icons-business/128612-simple-red-square-icon-business-gears-sc3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75" y="4537885"/>
              <a:ext cx="874166" cy="673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Группа 27"/>
          <p:cNvGrpSpPr/>
          <p:nvPr/>
        </p:nvGrpSpPr>
        <p:grpSpPr>
          <a:xfrm>
            <a:off x="245108" y="3444126"/>
            <a:ext cx="8153424" cy="615553"/>
            <a:chOff x="464084" y="3946304"/>
            <a:chExt cx="8790027" cy="615553"/>
          </a:xfrm>
        </p:grpSpPr>
        <p:sp>
          <p:nvSpPr>
            <p:cNvPr id="29" name="TextBox 28"/>
            <p:cNvSpPr txBox="1"/>
            <p:nvPr/>
          </p:nvSpPr>
          <p:spPr>
            <a:xfrm>
              <a:off x="1143429" y="3946304"/>
              <a:ext cx="811068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dirty="0" smtClean="0"/>
                <a:t>Взаимодействие с </a:t>
              </a:r>
              <a:r>
                <a:rPr lang="ru-RU" sz="1700" dirty="0" smtClean="0">
                  <a:latin typeface="+mn-lt"/>
                </a:rPr>
                <a:t>медицинским оборудованием путем двустороннего обмена заданиями и автоматизированного получения результатов</a:t>
              </a:r>
              <a:endParaRPr lang="ru-RU" sz="1700" dirty="0">
                <a:latin typeface="+mn-lt"/>
              </a:endParaRPr>
            </a:p>
          </p:txBody>
        </p:sp>
        <p:pic>
          <p:nvPicPr>
            <p:cNvPr id="30" name="Picture 2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84" y="3952879"/>
              <a:ext cx="701223" cy="520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Группа 30"/>
          <p:cNvGrpSpPr/>
          <p:nvPr/>
        </p:nvGrpSpPr>
        <p:grpSpPr>
          <a:xfrm>
            <a:off x="196314" y="5446827"/>
            <a:ext cx="8712016" cy="751544"/>
            <a:chOff x="406309" y="5949005"/>
            <a:chExt cx="10197733" cy="751544"/>
          </a:xfrm>
        </p:grpSpPr>
        <p:sp>
          <p:nvSpPr>
            <p:cNvPr id="32" name="TextBox 31"/>
            <p:cNvSpPr txBox="1"/>
            <p:nvPr/>
          </p:nvSpPr>
          <p:spPr>
            <a:xfrm>
              <a:off x="1195052" y="5989824"/>
              <a:ext cx="940899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dirty="0">
                  <a:latin typeface="+mn-lt"/>
                </a:rPr>
                <a:t>Учет рабочего времени персонала, стимулирующие выплаты, анализ </a:t>
              </a:r>
              <a:r>
                <a:rPr lang="ru-RU" sz="1700" dirty="0" smtClean="0">
                  <a:latin typeface="+mn-lt"/>
                </a:rPr>
                <a:t>деятельности </a:t>
              </a:r>
              <a:r>
                <a:rPr lang="ru-RU" sz="1700" dirty="0">
                  <a:latin typeface="+mn-lt"/>
                </a:rPr>
                <a:t>подразделений, </a:t>
              </a:r>
              <a:r>
                <a:rPr lang="ru-RU" sz="1700" dirty="0" smtClean="0">
                  <a:latin typeface="+mn-lt"/>
                </a:rPr>
                <a:t>отчетность, расчет показателей эффективного контракта</a:t>
              </a:r>
              <a:endParaRPr lang="ru-RU" sz="1700" dirty="0">
                <a:latin typeface="+mn-lt"/>
              </a:endParaRPr>
            </a:p>
          </p:txBody>
        </p:sp>
        <p:pic>
          <p:nvPicPr>
            <p:cNvPr id="33" name="Picture 10" descr="http://etc-mysitemyway.s3.amazonaws.com/icons/legacy-previews/icons/simple-red-square-icons-symbols-shapes/129856-simple-red-square-icon-symbols-shapes-check-in-box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09" y="5949005"/>
              <a:ext cx="917141" cy="751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Группа 33"/>
          <p:cNvGrpSpPr/>
          <p:nvPr/>
        </p:nvGrpSpPr>
        <p:grpSpPr>
          <a:xfrm>
            <a:off x="338903" y="4830233"/>
            <a:ext cx="8490493" cy="642961"/>
            <a:chOff x="548526" y="5332411"/>
            <a:chExt cx="10703588" cy="642961"/>
          </a:xfrm>
        </p:grpSpPr>
        <p:sp>
          <p:nvSpPr>
            <p:cNvPr id="35" name="TextBox 34"/>
            <p:cNvSpPr txBox="1"/>
            <p:nvPr/>
          </p:nvSpPr>
          <p:spPr>
            <a:xfrm>
              <a:off x="1195052" y="5359819"/>
              <a:ext cx="1005706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dirty="0" smtClean="0">
                  <a:latin typeface="+mn-lt"/>
                </a:rPr>
                <a:t>Расчет и определение </a:t>
              </a:r>
              <a:r>
                <a:rPr lang="ru-RU" sz="1700" dirty="0">
                  <a:latin typeface="+mn-lt"/>
                </a:rPr>
                <a:t>трудозатрат и материалоёмкости услуг (калькуляции</a:t>
              </a:r>
              <a:r>
                <a:rPr lang="ru-RU" sz="1700" dirty="0" smtClean="0">
                  <a:latin typeface="+mn-lt"/>
                </a:rPr>
                <a:t>)</a:t>
              </a:r>
              <a:r>
                <a:rPr lang="en-US" sz="1700" dirty="0" smtClean="0">
                  <a:latin typeface="+mn-lt"/>
                </a:rPr>
                <a:t> </a:t>
              </a:r>
              <a:r>
                <a:rPr lang="ru-RU" sz="1700" dirty="0" smtClean="0">
                  <a:latin typeface="+mn-lt"/>
                </a:rPr>
                <a:t>для получения экономического обоснования стоимости услуг</a:t>
              </a:r>
              <a:endParaRPr lang="ru-RU" sz="1700" dirty="0">
                <a:latin typeface="+mn-lt"/>
              </a:endParaRP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8526" y="5332411"/>
              <a:ext cx="583492" cy="49561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12700">
              <a:bevelT w="12700" h="1270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78357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71F24FC2-D8C5-45FB-B1F7-A4835B4E7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03" t="-1" r="3628" b="53"/>
          <a:stretch/>
        </p:blipFill>
        <p:spPr>
          <a:xfrm>
            <a:off x="-200024" y="0"/>
            <a:ext cx="935355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2125" y="1475013"/>
            <a:ext cx="7189591" cy="1004906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7030A0"/>
                </a:solidFill>
              </a:rPr>
              <a:t>А что еще может делать </a:t>
            </a:r>
            <a:r>
              <a:rPr lang="ru-RU" sz="3000" b="1" dirty="0" smtClean="0">
                <a:solidFill>
                  <a:srgbClr val="7030A0"/>
                </a:solidFill>
              </a:rPr>
              <a:t>современная МИС</a:t>
            </a:r>
            <a:r>
              <a:rPr lang="ru-RU" sz="3000" b="1" dirty="0">
                <a:solidFill>
                  <a:srgbClr val="7030A0"/>
                </a:solidFill>
              </a:rPr>
              <a:t>, </a:t>
            </a:r>
            <a:r>
              <a:rPr lang="ru-RU" sz="3000" b="1" dirty="0" smtClean="0">
                <a:solidFill>
                  <a:srgbClr val="7030A0"/>
                </a:solidFill>
              </a:rPr>
              <a:t/>
            </a:r>
            <a:br>
              <a:rPr lang="ru-RU" sz="3000" b="1" dirty="0" smtClean="0">
                <a:solidFill>
                  <a:srgbClr val="7030A0"/>
                </a:solidFill>
              </a:rPr>
            </a:br>
            <a:r>
              <a:rPr lang="ru-RU" sz="3000" b="1" dirty="0" smtClean="0">
                <a:solidFill>
                  <a:srgbClr val="7030A0"/>
                </a:solidFill>
              </a:rPr>
              <a:t>помимо </a:t>
            </a:r>
            <a:r>
              <a:rPr lang="ru-RU" sz="3000" b="1" dirty="0">
                <a:solidFill>
                  <a:srgbClr val="7030A0"/>
                </a:solidFill>
              </a:rPr>
              <a:t>«обязательной программы»?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759"/>
          <a:stretch/>
        </p:blipFill>
        <p:spPr>
          <a:xfrm>
            <a:off x="-364187" y="2845251"/>
            <a:ext cx="4677437" cy="1890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479"/>
          <a:stretch/>
        </p:blipFill>
        <p:spPr>
          <a:xfrm>
            <a:off x="3391414" y="3369351"/>
            <a:ext cx="4677437" cy="842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7873" y="4545298"/>
            <a:ext cx="1998019" cy="19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093 0.00023 L -0.10921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50"/>
                            </p:stCondLst>
                            <p:childTnLst>
                              <p:par>
                                <p:cTn id="1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108" y="272171"/>
            <a:ext cx="6951690" cy="58737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Подключение </a:t>
            </a:r>
            <a:r>
              <a:rPr lang="ru-RU" sz="2400" b="1" dirty="0" smtClean="0">
                <a:solidFill>
                  <a:srgbClr val="7030A0"/>
                </a:solidFill>
              </a:rPr>
              <a:t>дополнительных средств </a:t>
            </a:r>
            <a:r>
              <a:rPr lang="ru-RU" sz="2400" b="1" dirty="0">
                <a:solidFill>
                  <a:srgbClr val="7030A0"/>
                </a:solidFill>
              </a:rPr>
              <a:t>коммуникации с пациентами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5" y="1131716"/>
            <a:ext cx="7345340" cy="296312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2140" y="4503786"/>
            <a:ext cx="89703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Наличие встроенного средства коммуникации с пациентом – модуль «ИНФОРМЕР».</a:t>
            </a:r>
          </a:p>
          <a:p>
            <a:r>
              <a:rPr lang="ru-RU" sz="1600" dirty="0" smtClean="0"/>
              <a:t>Позволяет </a:t>
            </a:r>
            <a:r>
              <a:rPr lang="ru-RU" sz="1600" dirty="0"/>
              <a:t>интегрировать имеющуюся </a:t>
            </a:r>
            <a:r>
              <a:rPr lang="en-US" sz="1600" dirty="0"/>
              <a:t>IP-</a:t>
            </a:r>
            <a:r>
              <a:rPr lang="ru-RU" sz="1600" dirty="0"/>
              <a:t>телефонию в МИС и </a:t>
            </a:r>
            <a:r>
              <a:rPr lang="ru-RU" sz="1600" dirty="0" smtClean="0"/>
              <a:t>обеспечить:</a:t>
            </a:r>
          </a:p>
          <a:p>
            <a:r>
              <a:rPr lang="ru-RU" sz="1600" dirty="0" smtClean="0"/>
              <a:t>-     Автоматический </a:t>
            </a:r>
            <a:r>
              <a:rPr lang="ru-RU" sz="1600" dirty="0"/>
              <a:t>поиск </a:t>
            </a:r>
            <a:r>
              <a:rPr lang="ru-RU" sz="1600" dirty="0" err="1"/>
              <a:t>мед.карты</a:t>
            </a:r>
            <a:r>
              <a:rPr lang="ru-RU" sz="1600" dirty="0"/>
              <a:t> пациента(-</a:t>
            </a:r>
            <a:r>
              <a:rPr lang="ru-RU" sz="1600" dirty="0" err="1"/>
              <a:t>ов</a:t>
            </a:r>
            <a:r>
              <a:rPr lang="ru-RU" sz="1600" dirty="0"/>
              <a:t>) по номеру входящего вызова (</a:t>
            </a:r>
            <a:r>
              <a:rPr lang="en-US" sz="1600" dirty="0" err="1"/>
              <a:t>CallerID</a:t>
            </a:r>
            <a:r>
              <a:rPr lang="en-US" sz="1600" dirty="0"/>
              <a:t>)</a:t>
            </a:r>
          </a:p>
          <a:p>
            <a:pPr marL="285744" indent="-285744">
              <a:buFontTx/>
              <a:buChar char="-"/>
            </a:pPr>
            <a:r>
              <a:rPr lang="ru-RU" sz="1600" dirty="0" smtClean="0"/>
              <a:t>Фиксировать </a:t>
            </a:r>
            <a:r>
              <a:rPr lang="ru-RU" sz="1600" dirty="0"/>
              <a:t>даты и время входящих и исходящих вызовов</a:t>
            </a:r>
          </a:p>
          <a:p>
            <a:pPr marL="285744" indent="-285744">
              <a:buFontTx/>
              <a:buChar char="-"/>
            </a:pPr>
            <a:r>
              <a:rPr lang="ru-RU" sz="1600" dirty="0"/>
              <a:t>Использовать интеграцию с системой голосового меню (совместно с решениями </a:t>
            </a:r>
            <a:r>
              <a:rPr lang="en-US" sz="1600" dirty="0" err="1"/>
              <a:t>MedVox</a:t>
            </a:r>
            <a:r>
              <a:rPr lang="en-US" sz="1600" dirty="0"/>
              <a:t>)</a:t>
            </a:r>
            <a:endParaRPr lang="ru-RU" sz="1600" dirty="0"/>
          </a:p>
          <a:p>
            <a:pPr marL="285744" indent="-285744">
              <a:buFontTx/>
              <a:buChar char="-"/>
            </a:pPr>
            <a:r>
              <a:rPr lang="ru-RU" sz="1600" dirty="0" smtClean="0"/>
              <a:t>Прикреплять </a:t>
            </a:r>
            <a:r>
              <a:rPr lang="ru-RU" sz="1600" dirty="0"/>
              <a:t>ссылки на аудиозаписи разговоров пациента с оператором для контроля качества обслуживания</a:t>
            </a:r>
            <a:endParaRPr lang="en-US" sz="1600" dirty="0"/>
          </a:p>
          <a:p>
            <a:pPr marL="285744" indent="-285744">
              <a:buFontTx/>
              <a:buChar char="-"/>
            </a:pPr>
            <a:r>
              <a:rPr lang="ru-RU" sz="1600" dirty="0" smtClean="0"/>
              <a:t>Осуществлять речевое </a:t>
            </a:r>
            <a:r>
              <a:rPr lang="ru-RU" sz="1600" dirty="0"/>
              <a:t>информирование клиентов</a:t>
            </a:r>
          </a:p>
          <a:p>
            <a:pPr marL="285744" indent="-285744">
              <a:buFontTx/>
              <a:buChar char="-"/>
            </a:pPr>
            <a:r>
              <a:rPr lang="ru-RU" sz="1600" dirty="0" smtClean="0"/>
              <a:t>Информировать </a:t>
            </a:r>
            <a:r>
              <a:rPr lang="ru-RU" sz="1600" dirty="0"/>
              <a:t>пациентов посредством СМС, </a:t>
            </a:r>
            <a:r>
              <a:rPr lang="en-US" sz="1600" dirty="0"/>
              <a:t>Email, Viber</a:t>
            </a:r>
            <a:r>
              <a:rPr lang="en-US" sz="1600" dirty="0" smtClean="0"/>
              <a:t>.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08" y="1224635"/>
            <a:ext cx="7278337" cy="321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2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85" y="2110620"/>
            <a:ext cx="2835266" cy="2845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351" y="2110621"/>
            <a:ext cx="5661372" cy="2845113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43684" y="843323"/>
            <a:ext cx="841963" cy="683984"/>
            <a:chOff x="543684" y="843323"/>
            <a:chExt cx="841963" cy="68398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3684" y="843323"/>
              <a:ext cx="667502" cy="292764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85" y="1182255"/>
              <a:ext cx="841962" cy="345052"/>
            </a:xfrm>
            <a:prstGeom prst="rect">
              <a:avLst/>
            </a:prstGeom>
          </p:spPr>
        </p:pic>
      </p:grpSp>
      <p:sp>
        <p:nvSpPr>
          <p:cNvPr id="12" name="Заголовок 1"/>
          <p:cNvSpPr txBox="1">
            <a:spLocks/>
          </p:cNvSpPr>
          <p:nvPr/>
        </p:nvSpPr>
        <p:spPr>
          <a:xfrm>
            <a:off x="222108" y="272171"/>
            <a:ext cx="6951690" cy="7395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7030A0"/>
                </a:solidFill>
              </a:rPr>
              <a:t>Интеграция с сервисом голосового распознавания речи VOICE2MED</a:t>
            </a:r>
          </a:p>
        </p:txBody>
      </p:sp>
    </p:spTree>
    <p:extLst>
      <p:ext uri="{BB962C8B-B14F-4D97-AF65-F5344CB8AC3E}">
        <p14:creationId xmlns:p14="http://schemas.microsoft.com/office/powerpoint/2010/main" val="45622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2610</TotalTime>
  <Words>2443</Words>
  <Application>Microsoft Office PowerPoint</Application>
  <PresentationFormat>Экран (4:3)</PresentationFormat>
  <Paragraphs>284</Paragraphs>
  <Slides>42</Slides>
  <Notes>18</Notes>
  <HiddenSlides>5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Wingdings</vt:lpstr>
      <vt:lpstr>Тема Office</vt:lpstr>
      <vt:lpstr>Медицинская информационная система. Обязательная и произвольная программа</vt:lpstr>
      <vt:lpstr>Презентация PowerPoint</vt:lpstr>
      <vt:lpstr>Презентация PowerPoint</vt:lpstr>
      <vt:lpstr>Презентация PowerPoint</vt:lpstr>
      <vt:lpstr>Что мы знаем о современной МИС  и что в ней должно быть?</vt:lpstr>
      <vt:lpstr>Основные инструменты, делающие деятельность медицинской организации эффективной</vt:lpstr>
      <vt:lpstr>А что еще может делать современная МИС,  помимо «обязательной программы»?</vt:lpstr>
      <vt:lpstr>Подключение дополнительных средств коммуникации с пациентами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Предоставление инструментов для гибкой интеграции и подключения различного медоборудования</vt:lpstr>
      <vt:lpstr>Контроль доступа не территорию медицинской организации</vt:lpstr>
      <vt:lpstr>Интеграции с кассовым и банковским оборудованием</vt:lpstr>
      <vt:lpstr>Курс на бережливую поликлинику</vt:lpstr>
      <vt:lpstr>Курс на бережливую поликлинику</vt:lpstr>
      <vt:lpstr>Курс на бережливую поликлинику</vt:lpstr>
      <vt:lpstr>Рабочее место врача в кармане</vt:lpstr>
      <vt:lpstr>Рабочее место врача в кармане</vt:lpstr>
      <vt:lpstr>Презентация PowerPoint</vt:lpstr>
      <vt:lpstr>Презентация PowerPoint</vt:lpstr>
      <vt:lpstr>Презентация PowerPoint</vt:lpstr>
      <vt:lpstr>Экономика учреждения. Внимание к «мелочам» в мире больших денег</vt:lpstr>
      <vt:lpstr>Презентация PowerPoint</vt:lpstr>
      <vt:lpstr>Считаем всё! От килограммов до миллилитров</vt:lpstr>
      <vt:lpstr>«Покушение» на кадровую систему и расчеты зарплат</vt:lpstr>
      <vt:lpstr>Букинг-система для санаториев и профилактических медицинских организаций</vt:lpstr>
      <vt:lpstr>Подсистема «Архив МО». Без пыли и неразберихи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Всё? Вовсе нет, у меня просто закончилось отведенное время </vt:lpstr>
      <vt:lpstr>Спасибо за внимание!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Tusya</dc:creator>
  <cp:lastModifiedBy>Alexey Bogdanov</cp:lastModifiedBy>
  <cp:revision>244</cp:revision>
  <dcterms:created xsi:type="dcterms:W3CDTF">2019-05-17T19:55:01Z</dcterms:created>
  <dcterms:modified xsi:type="dcterms:W3CDTF">2021-10-13T22:39:27Z</dcterms:modified>
</cp:coreProperties>
</file>