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54"/>
  </p:notesMasterIdLst>
  <p:sldIdLst>
    <p:sldId id="421" r:id="rId2"/>
    <p:sldId id="576" r:id="rId3"/>
    <p:sldId id="541" r:id="rId4"/>
    <p:sldId id="548" r:id="rId5"/>
    <p:sldId id="549" r:id="rId6"/>
    <p:sldId id="551" r:id="rId7"/>
    <p:sldId id="554" r:id="rId8"/>
    <p:sldId id="552" r:id="rId9"/>
    <p:sldId id="553" r:id="rId10"/>
    <p:sldId id="544" r:id="rId11"/>
    <p:sldId id="545" r:id="rId12"/>
    <p:sldId id="604" r:id="rId13"/>
    <p:sldId id="610" r:id="rId14"/>
    <p:sldId id="558" r:id="rId15"/>
    <p:sldId id="563" r:id="rId16"/>
    <p:sldId id="555" r:id="rId17"/>
    <p:sldId id="477" r:id="rId18"/>
    <p:sldId id="478" r:id="rId19"/>
    <p:sldId id="621" r:id="rId20"/>
    <p:sldId id="479" r:id="rId21"/>
    <p:sldId id="603" r:id="rId22"/>
    <p:sldId id="577" r:id="rId23"/>
    <p:sldId id="578" r:id="rId24"/>
    <p:sldId id="540" r:id="rId25"/>
    <p:sldId id="492" r:id="rId26"/>
    <p:sldId id="601" r:id="rId27"/>
    <p:sldId id="602" r:id="rId28"/>
    <p:sldId id="606" r:id="rId29"/>
    <p:sldId id="605" r:id="rId30"/>
    <p:sldId id="535" r:id="rId31"/>
    <p:sldId id="607" r:id="rId32"/>
    <p:sldId id="580" r:id="rId33"/>
    <p:sldId id="581" r:id="rId34"/>
    <p:sldId id="582" r:id="rId35"/>
    <p:sldId id="611" r:id="rId36"/>
    <p:sldId id="583" r:id="rId37"/>
    <p:sldId id="617" r:id="rId38"/>
    <p:sldId id="584" r:id="rId39"/>
    <p:sldId id="618" r:id="rId40"/>
    <p:sldId id="619" r:id="rId41"/>
    <p:sldId id="612" r:id="rId42"/>
    <p:sldId id="613" r:id="rId43"/>
    <p:sldId id="615" r:id="rId44"/>
    <p:sldId id="559" r:id="rId45"/>
    <p:sldId id="560" r:id="rId46"/>
    <p:sldId id="562" r:id="rId47"/>
    <p:sldId id="575" r:id="rId48"/>
    <p:sldId id="572" r:id="rId49"/>
    <p:sldId id="571" r:id="rId50"/>
    <p:sldId id="620" r:id="rId51"/>
    <p:sldId id="616" r:id="rId52"/>
    <p:sldId id="483" r:id="rId5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D3E49"/>
    <a:srgbClr val="7ABC32"/>
    <a:srgbClr val="41596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82" autoAdjust="0"/>
    <p:restoredTop sz="94660"/>
  </p:normalViewPr>
  <p:slideViewPr>
    <p:cSldViewPr>
      <p:cViewPr>
        <p:scale>
          <a:sx n="80" d="100"/>
          <a:sy n="80" d="100"/>
        </p:scale>
        <p:origin x="1326" y="82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17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рисков</c:v>
                </c:pt>
              </c:strCache>
            </c:strRef>
          </c:tx>
          <c:explosion val="13"/>
          <c:dPt>
            <c:idx val="0"/>
            <c:bubble3D val="0"/>
            <c:explosion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13-4454-A817-F582A8DDD494}"/>
              </c:ext>
            </c:extLst>
          </c:dPt>
          <c:dPt>
            <c:idx val="1"/>
            <c:bubble3D val="0"/>
            <c:explosion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13-4454-A817-F582A8DDD49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E13-4454-A817-F582A8DDD494}"/>
              </c:ext>
            </c:extLst>
          </c:dPt>
          <c:dPt>
            <c:idx val="3"/>
            <c:bubble3D val="0"/>
            <c:explosion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EE13-4454-A817-F582A8DDD494}"/>
              </c:ext>
            </c:extLst>
          </c:dPt>
          <c:dPt>
            <c:idx val="4"/>
            <c:bubble3D val="0"/>
            <c:explosion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EE13-4454-A817-F582A8DDD4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Утечка работодателю или в банк</c:v>
                </c:pt>
                <c:pt idx="1">
                  <c:v>Хранение и передача по публичным каналам связи</c:v>
                </c:pt>
                <c:pt idx="2">
                  <c:v>Просмотр данных родственниками</c:v>
                </c:pt>
                <c:pt idx="3">
                  <c:v>Недобросовестность сотрудников</c:v>
                </c:pt>
                <c:pt idx="4">
                  <c:v>Кража база данных на черный рынок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0.12</c:v>
                </c:pt>
                <c:pt idx="1">
                  <c:v>0.15</c:v>
                </c:pt>
                <c:pt idx="2">
                  <c:v>7.0000000000000007E-2</c:v>
                </c:pt>
                <c:pt idx="3">
                  <c:v>0.27</c:v>
                </c:pt>
                <c:pt idx="4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E13-4454-A817-F582A8DDD4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D419913-765B-476A-876E-AB8428ED4FC5}" type="datetimeFigureOut">
              <a:rPr lang="ru-RU"/>
              <a:pPr>
                <a:defRPr/>
              </a:pPr>
              <a:t>13.10.2020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415FD2-E143-4CFC-95E1-47D40DB39D5C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388156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12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5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12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6340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619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103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02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597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60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67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00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50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19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77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49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65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0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512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742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361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84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5054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2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8537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222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05147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0577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190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728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6968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803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879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43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52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0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25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474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34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AB952-DF70-4F68-9649-5B279F9356C0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87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6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01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7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6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2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59A5D6-5CFF-45C7-BAE0-1262BE25F23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13.10.2020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72403C-A6A5-4E6E-A576-CC6984DD3FCE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12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5.wmf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alexey.bogdanov@reshenie-soft.ru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52318" y="6224588"/>
            <a:ext cx="73504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chemeClr val="bg1"/>
                </a:solidFill>
              </a:rPr>
              <a:t>Международный конгресс «Информационные технологии в медицине». Онлайн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chemeClr val="bg1"/>
                </a:solidFill>
              </a:rPr>
              <a:t>Специальная сессия </a:t>
            </a:r>
            <a:r>
              <a:rPr lang="ru-RU" altLang="ru-RU" sz="1400" b="1" dirty="0" smtClean="0">
                <a:solidFill>
                  <a:schemeClr val="bg1"/>
                </a:solidFill>
              </a:rPr>
              <a:t>на </a:t>
            </a:r>
            <a:r>
              <a:rPr lang="en-US" altLang="ru-RU" sz="1400" b="1" dirty="0" smtClean="0">
                <a:solidFill>
                  <a:schemeClr val="bg1"/>
                </a:solidFill>
              </a:rPr>
              <a:t>#</a:t>
            </a:r>
            <a:r>
              <a:rPr lang="ru-RU" altLang="ru-RU" sz="1400" b="1" dirty="0" smtClean="0">
                <a:solidFill>
                  <a:schemeClr val="bg1"/>
                </a:solidFill>
              </a:rPr>
              <a:t>ИТМ2020. 15-16 октября 2020г. </a:t>
            </a:r>
            <a:endParaRPr lang="ru-RU" altLang="ru-RU" sz="14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2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1F24FC2-D8C5-45FB-B1F7-A4835B4E7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03" t="-1" r="3628" b="24506"/>
          <a:stretch/>
        </p:blipFill>
        <p:spPr>
          <a:xfrm>
            <a:off x="-240704" y="0"/>
            <a:ext cx="12432704" cy="6885384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3143672" y="5804101"/>
            <a:ext cx="7297271" cy="941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00000"/>
              </a:lnSpc>
              <a:spcAft>
                <a:spcPts val="1200"/>
              </a:spcAft>
            </a:pPr>
            <a:r>
              <a:rPr lang="ru-RU" sz="2400" dirty="0" smtClean="0"/>
              <a:t>Алексей Богданов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ru-RU" sz="2400" dirty="0" smtClean="0"/>
              <a:t>Исполнительный директор ООО «Решение»</a:t>
            </a:r>
            <a:endParaRPr lang="ru-RU" sz="2400" dirty="0"/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2102561" y="1072705"/>
            <a:ext cx="93794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E31E25"/>
                </a:solidFill>
                <a:latin typeface="+mj-lt"/>
              </a:rPr>
              <a:t>МЕДИЦИНСКИЕ ИНФОРМАЦИОННЫЕ СИСТЕМЫ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03512" y="3053682"/>
            <a:ext cx="98650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4800"/>
              </a:lnSpc>
              <a:spcAft>
                <a:spcPts val="1200"/>
              </a:spcAft>
            </a:pPr>
            <a:r>
              <a:rPr lang="ru-RU" sz="4800" dirty="0">
                <a:solidFill>
                  <a:srgbClr val="7030A0"/>
                </a:solidFill>
                <a:latin typeface="+mj-lt"/>
              </a:rPr>
              <a:t>МИС «Ариадна». Первое знакомство</a:t>
            </a:r>
            <a:endParaRPr lang="en-US" sz="48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706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14" y="1752466"/>
            <a:ext cx="9098692" cy="493751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983432" y="868632"/>
            <a:ext cx="10911026" cy="830997"/>
            <a:chOff x="500195" y="4485048"/>
            <a:chExt cx="10911026" cy="830997"/>
          </a:xfrm>
        </p:grpSpPr>
        <p:sp>
          <p:nvSpPr>
            <p:cNvPr id="7" name="TextBox 6"/>
            <p:cNvSpPr txBox="1"/>
            <p:nvPr/>
          </p:nvSpPr>
          <p:spPr>
            <a:xfrm>
              <a:off x="1166974" y="4485048"/>
              <a:ext cx="102442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+mn-lt"/>
                </a:rPr>
                <a:t>Получение заключений в различных форматах (</a:t>
              </a:r>
              <a:r>
                <a:rPr lang="en-US" sz="2400" b="1" dirty="0">
                  <a:latin typeface="+mn-lt"/>
                </a:rPr>
                <a:t>DICOM</a:t>
              </a:r>
              <a:r>
                <a:rPr lang="ru-RU" sz="2400" b="1" dirty="0">
                  <a:latin typeface="+mn-lt"/>
                </a:rPr>
                <a:t>, </a:t>
              </a:r>
              <a:r>
                <a:rPr lang="en-US" sz="2400" b="1" dirty="0">
                  <a:latin typeface="+mn-lt"/>
                </a:rPr>
                <a:t>PDF, CSV)</a:t>
              </a:r>
              <a:endParaRPr lang="ru-RU" sz="2400" b="1" dirty="0">
                <a:latin typeface="+mn-lt"/>
              </a:endParaRPr>
            </a:p>
            <a:p>
              <a:r>
                <a:rPr lang="ru-RU" sz="2400" b="1" dirty="0">
                  <a:latin typeface="+mn-lt"/>
                </a:rPr>
                <a:t>(возможность вызова любого внешнего инструмента просмотра)</a:t>
              </a:r>
            </a:p>
          </p:txBody>
        </p:sp>
        <p:pic>
          <p:nvPicPr>
            <p:cNvPr id="9" name="Picture 15" descr="http://etc-mysitemyway.s3.amazonaws.com/icons/legacy-previews/icons/simple-red-square-icons-business/128612-simple-red-square-icon-business-gears-sc3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95" y="4571673"/>
              <a:ext cx="673543" cy="673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8260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45326" y="261810"/>
            <a:ext cx="60871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2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74480" y="784523"/>
            <a:ext cx="108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n-lt"/>
                <a:ea typeface="Calibri" panose="020F0502020204030204" pitchFamily="34" charset="0"/>
              </a:rPr>
              <a:t>Получение результатов и заключений из аппаратов, не поддерживающих  стандартные протоколы обмена, через виртуальный </a:t>
            </a:r>
            <a:r>
              <a:rPr lang="en-US" sz="2400" b="1" dirty="0">
                <a:latin typeface="+mn-lt"/>
                <a:ea typeface="Calibri" panose="020F0502020204030204" pitchFamily="34" charset="0"/>
              </a:rPr>
              <a:t>PDF</a:t>
            </a:r>
            <a:r>
              <a:rPr lang="ru-RU" sz="2400" b="1" dirty="0">
                <a:latin typeface="+mn-lt"/>
                <a:ea typeface="Calibri" panose="020F0502020204030204" pitchFamily="34" charset="0"/>
              </a:rPr>
              <a:t>-принтер</a:t>
            </a:r>
            <a:endParaRPr lang="ru-RU" sz="24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94" y="1713803"/>
            <a:ext cx="10094966" cy="495145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4142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19736" y="2771668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Удобство ведения ЭМК и ЭИБ </a:t>
            </a:r>
            <a:r>
              <a:rPr lang="ru-RU" b="1" dirty="0">
                <a:latin typeface="+mn-lt"/>
              </a:rPr>
              <a:t/>
            </a:r>
            <a:br>
              <a:rPr lang="ru-RU" b="1" dirty="0">
                <a:latin typeface="+mn-lt"/>
              </a:rPr>
            </a:br>
            <a:r>
              <a:rPr lang="ru-RU" b="1" dirty="0" smtClean="0">
                <a:latin typeface="+mn-lt"/>
              </a:rPr>
              <a:t>и их </a:t>
            </a:r>
            <a:r>
              <a:rPr lang="ru-RU" b="1" dirty="0" err="1" smtClean="0">
                <a:latin typeface="+mn-lt"/>
              </a:rPr>
              <a:t>кастомизация</a:t>
            </a:r>
            <a:endParaRPr lang="ru-RU" b="1" dirty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906448"/>
            <a:ext cx="2253659" cy="22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340768"/>
            <a:ext cx="11874350" cy="4896544"/>
          </a:xfrm>
          <a:prstGeom prst="rect">
            <a:avLst/>
          </a:prstGeom>
          <a:ln>
            <a:solidFill>
              <a:srgbClr val="415968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712" y="2204864"/>
            <a:ext cx="7127397" cy="43780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9416" y="826251"/>
            <a:ext cx="10369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Гибкая настройка состава полей карты 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пациента, экранных форм, протоколов осмотров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53255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855581" y="744959"/>
            <a:ext cx="8480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n-lt"/>
                <a:ea typeface="Calibri" panose="020F0502020204030204" pitchFamily="34" charset="0"/>
              </a:rPr>
              <a:t>Инструменты для формирования </a:t>
            </a:r>
            <a:r>
              <a:rPr lang="ru-RU" sz="2400" b="1" dirty="0" smtClean="0">
                <a:latin typeface="+mn-lt"/>
                <a:ea typeface="Calibri" panose="020F0502020204030204" pitchFamily="34" charset="0"/>
              </a:rPr>
              <a:t>собственных шаблонов протоколов осмотров, консультаций и  </a:t>
            </a:r>
            <a:r>
              <a:rPr lang="ru-RU" sz="2400" b="1" dirty="0">
                <a:latin typeface="+mn-lt"/>
                <a:ea typeface="Calibri" panose="020F0502020204030204" pitchFamily="34" charset="0"/>
              </a:rPr>
              <a:t>заключений</a:t>
            </a:r>
            <a:endParaRPr lang="ru-RU" sz="2400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422" y="1565500"/>
            <a:ext cx="7811970" cy="517586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584" y="1809353"/>
            <a:ext cx="6935516" cy="449996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93877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286594"/>
            <a:ext cx="5368189" cy="54547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23992" y="1484784"/>
            <a:ext cx="5112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/>
              <a:t>На текущий момент система содержит более </a:t>
            </a:r>
            <a:r>
              <a:rPr lang="ru-RU" sz="1800" dirty="0">
                <a:solidFill>
                  <a:srgbClr val="C00000"/>
                </a:solidFill>
              </a:rPr>
              <a:t>3500</a:t>
            </a:r>
            <a:r>
              <a:rPr lang="ru-RU" sz="1800" dirty="0"/>
              <a:t> шаблонов и протоколов для различных специальностей, созданных совместно с врачами амбулаторных, стационарных и диагностических подразделений.</a:t>
            </a:r>
          </a:p>
          <a:p>
            <a:pPr>
              <a:lnSpc>
                <a:spcPct val="150000"/>
              </a:lnSpc>
            </a:pPr>
            <a:endParaRPr lang="ru-RU" sz="1800" dirty="0"/>
          </a:p>
          <a:p>
            <a:pPr>
              <a:lnSpc>
                <a:spcPct val="150000"/>
              </a:lnSpc>
            </a:pPr>
            <a:endParaRPr lang="ru-RU" sz="1800" dirty="0"/>
          </a:p>
          <a:p>
            <a:pPr>
              <a:lnSpc>
                <a:spcPct val="150000"/>
              </a:lnSpc>
            </a:pPr>
            <a:r>
              <a:rPr lang="ru-RU" sz="1800" dirty="0"/>
              <a:t>Реализовано более </a:t>
            </a:r>
            <a:r>
              <a:rPr lang="ru-RU" sz="1800" dirty="0">
                <a:solidFill>
                  <a:srgbClr val="C00000"/>
                </a:solidFill>
              </a:rPr>
              <a:t>300</a:t>
            </a:r>
            <a:r>
              <a:rPr lang="ru-RU" sz="1800" dirty="0"/>
              <a:t> различных вариантов печатных форм протоколов </a:t>
            </a:r>
            <a:r>
              <a:rPr lang="ru-RU" sz="1800" dirty="0" smtClean="0"/>
              <a:t>осмотров, </a:t>
            </a:r>
            <a:r>
              <a:rPr lang="ru-RU" sz="1800" dirty="0"/>
              <a:t>выписок, эпикризов и т.д.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31504" y="767102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Огромная библиотека шаблонов, протоколов и печатных форм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63519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719736" y="277166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+mn-lt"/>
              </a:rPr>
              <a:t>Статистика и аналитика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249385168"/>
              </p:ext>
            </p:extLst>
          </p:nvPr>
        </p:nvGraphicFramePr>
        <p:xfrm>
          <a:off x="1055440" y="1700809"/>
          <a:ext cx="4337486" cy="2891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79670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331338"/>
            <a:ext cx="11864696" cy="5410029"/>
          </a:xfrm>
          <a:prstGeom prst="rect">
            <a:avLst/>
          </a:prstGeom>
          <a:ln>
            <a:solidFill>
              <a:srgbClr val="2D3E49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2843664"/>
            <a:ext cx="7523732" cy="34656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368" y="755123"/>
            <a:ext cx="1169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Статистика и аналитика с возможностью построения произвольных запросов</a:t>
            </a:r>
          </a:p>
        </p:txBody>
      </p:sp>
    </p:spTree>
    <p:extLst>
      <p:ext uri="{BB962C8B-B14F-4D97-AF65-F5344CB8AC3E}">
        <p14:creationId xmlns:p14="http://schemas.microsoft.com/office/powerpoint/2010/main" val="11234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7368" y="755123"/>
            <a:ext cx="1169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Статистика и аналитика с возможностью построения произвольных запросов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327284"/>
            <a:ext cx="11870899" cy="5223195"/>
          </a:xfrm>
          <a:prstGeom prst="rect">
            <a:avLst/>
          </a:prstGeom>
          <a:ln w="6350">
            <a:solidFill>
              <a:srgbClr val="2D3E49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2996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4574" y="754872"/>
            <a:ext cx="1169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+mn-lt"/>
              </a:rPr>
              <a:t>Витрина данных для оперативного принятия решений</a:t>
            </a:r>
            <a:endParaRPr lang="ru-RU" sz="2400" b="1" dirty="0"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1377991"/>
            <a:ext cx="9433048" cy="53060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3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7061" y="712836"/>
            <a:ext cx="7929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+mn-lt"/>
              </a:rPr>
              <a:t>Базовые задачи, которые </a:t>
            </a:r>
            <a:r>
              <a:rPr lang="ru-RU" sz="2000" b="1" dirty="0">
                <a:solidFill>
                  <a:srgbClr val="C00000"/>
                </a:solidFill>
                <a:latin typeface="+mn-lt"/>
              </a:rPr>
              <a:t>обязана</a:t>
            </a:r>
            <a:r>
              <a:rPr lang="ru-RU" sz="2000" b="1" dirty="0">
                <a:latin typeface="+mn-lt"/>
              </a:rPr>
              <a:t> решать современная МИС в </a:t>
            </a:r>
            <a:r>
              <a:rPr lang="ru-RU" sz="2000" b="1" dirty="0" smtClean="0">
                <a:latin typeface="+mn-lt"/>
              </a:rPr>
              <a:t>2020г</a:t>
            </a:r>
            <a:r>
              <a:rPr lang="ru-RU" sz="2000" b="1" dirty="0">
                <a:latin typeface="+mn-lt"/>
              </a:rPr>
              <a:t>: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207885"/>
            <a:ext cx="2765875" cy="5390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230750" y="1256983"/>
            <a:ext cx="8625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</a:rPr>
              <a:t>Ведение медицинских записей в ЭМК и ЭИБ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30751" y="5330410"/>
            <a:ext cx="88077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</a:rPr>
              <a:t>Формирование выписных справок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30750" y="2104249"/>
            <a:ext cx="8822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 smtClean="0">
                <a:ea typeface="Calibri" panose="020F0502020204030204" pitchFamily="34" charset="0"/>
              </a:rPr>
              <a:t>Формирование электронных </a:t>
            </a:r>
            <a:r>
              <a:rPr lang="ru-RU" sz="1800" dirty="0">
                <a:ea typeface="Calibri" panose="020F0502020204030204" pitchFamily="34" charset="0"/>
              </a:rPr>
              <a:t>направлений на исследования (лаборатория, ФД, УЗИ, радиология и т.д.)</a:t>
            </a:r>
            <a:endParaRPr lang="ru-RU" sz="1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217894" y="2804881"/>
            <a:ext cx="8974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</a:rPr>
              <a:t>Формирование электронных </a:t>
            </a:r>
            <a:r>
              <a:rPr lang="ru-RU" sz="1800" dirty="0" smtClean="0">
                <a:ea typeface="Calibri" panose="020F0502020204030204" pitchFamily="34" charset="0"/>
              </a:rPr>
              <a:t>направлений </a:t>
            </a:r>
            <a:r>
              <a:rPr lang="ru-RU" sz="1800" dirty="0">
                <a:ea typeface="Calibri" panose="020F0502020204030204" pitchFamily="34" charset="0"/>
              </a:rPr>
              <a:t>на госпитализацию, обследование, консультацию. (форма 057</a:t>
            </a:r>
            <a:r>
              <a:rPr lang="en-US" sz="1800" dirty="0">
                <a:ea typeface="Calibri" panose="020F0502020204030204" pitchFamily="34" charset="0"/>
              </a:rPr>
              <a:t>/</a:t>
            </a:r>
            <a:r>
              <a:rPr lang="ru-RU" sz="1800" dirty="0">
                <a:ea typeface="Calibri" panose="020F0502020204030204" pitchFamily="34" charset="0"/>
              </a:rPr>
              <a:t>у</a:t>
            </a:r>
            <a:r>
              <a:rPr lang="en-US" sz="1800" dirty="0">
                <a:ea typeface="Calibri" panose="020F0502020204030204" pitchFamily="34" charset="0"/>
              </a:rPr>
              <a:t>-04</a:t>
            </a:r>
            <a:r>
              <a:rPr lang="ru-RU" sz="1800" dirty="0" smtClean="0">
                <a:ea typeface="Calibri" panose="020F0502020204030204" pitchFamily="34" charset="0"/>
              </a:rPr>
              <a:t>) и </a:t>
            </a:r>
            <a:r>
              <a:rPr lang="ru-RU" sz="1800" dirty="0">
                <a:ea typeface="Calibri" panose="020F0502020204030204" pitchFamily="34" charset="0"/>
              </a:rPr>
              <a:t>на медико-социальную экспертизу (</a:t>
            </a:r>
            <a:r>
              <a:rPr lang="ru-RU" sz="1800" dirty="0" smtClean="0">
                <a:ea typeface="Calibri" panose="020F0502020204030204" pitchFamily="34" charset="0"/>
              </a:rPr>
              <a:t>ф. 088</a:t>
            </a:r>
            <a:r>
              <a:rPr lang="en-US" sz="1800" dirty="0">
                <a:ea typeface="Calibri" panose="020F0502020204030204" pitchFamily="34" charset="0"/>
              </a:rPr>
              <a:t>/</a:t>
            </a:r>
            <a:r>
              <a:rPr lang="ru-RU" sz="1800" dirty="0">
                <a:ea typeface="Calibri" panose="020F0502020204030204" pitchFamily="34" charset="0"/>
              </a:rPr>
              <a:t>у</a:t>
            </a:r>
            <a:r>
              <a:rPr lang="ru-RU" sz="1800" dirty="0" smtClean="0">
                <a:ea typeface="Calibri" panose="020F0502020204030204" pitchFamily="34" charset="0"/>
              </a:rPr>
              <a:t>)</a:t>
            </a:r>
            <a:endParaRPr lang="ru-RU" sz="1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217895" y="3505513"/>
            <a:ext cx="8912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</a:rPr>
              <a:t>Ведение листков нетрудоспособности (в </a:t>
            </a:r>
            <a:r>
              <a:rPr lang="ru-RU" sz="1800" dirty="0" err="1">
                <a:ea typeface="Calibri" panose="020F0502020204030204" pitchFamily="34" charset="0"/>
              </a:rPr>
              <a:t>т.ч</a:t>
            </a:r>
            <a:r>
              <a:rPr lang="ru-RU" sz="1800" dirty="0">
                <a:ea typeface="Calibri" panose="020F0502020204030204" pitchFamily="34" charset="0"/>
              </a:rPr>
              <a:t>. электронных)</a:t>
            </a:r>
            <a:endParaRPr lang="ru-RU" sz="18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230751" y="1680616"/>
            <a:ext cx="8750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</a:rPr>
              <a:t>Заполнение </a:t>
            </a:r>
            <a:r>
              <a:rPr lang="ru-RU" sz="1800" dirty="0" err="1">
                <a:ea typeface="Calibri" panose="020F0502020204030204" pitchFamily="34" charset="0"/>
              </a:rPr>
              <a:t>статталонов</a:t>
            </a:r>
            <a:r>
              <a:rPr lang="ru-RU" sz="1800" dirty="0">
                <a:ea typeface="Calibri" panose="020F0502020204030204" pitchFamily="34" charset="0"/>
              </a:rPr>
              <a:t> и формирование реестров ОМС</a:t>
            </a:r>
            <a:endParaRPr lang="ru-RU" sz="18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230749" y="3929146"/>
            <a:ext cx="8750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</a:rPr>
              <a:t>Диспансерное наблюдение, диспансеризация, профосмотры периодические и предварительные осмотры, и </a:t>
            </a:r>
            <a:r>
              <a:rPr lang="ru-RU" sz="1800" dirty="0" err="1" smtClean="0">
                <a:ea typeface="Calibri" panose="020F0502020204030204" pitchFamily="34" charset="0"/>
              </a:rPr>
              <a:t>т.д</a:t>
            </a:r>
            <a:endParaRPr lang="ru-RU" sz="1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230750" y="4629778"/>
            <a:ext cx="8750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</a:rPr>
              <a:t>Назначение лекарственных </a:t>
            </a:r>
            <a:r>
              <a:rPr lang="ru-RU" sz="1800" dirty="0" smtClean="0">
                <a:ea typeface="Calibri" panose="020F0502020204030204" pitchFamily="34" charset="0"/>
              </a:rPr>
              <a:t>препаратов, работа с МДЛП в части оборота лекарственных препаратов</a:t>
            </a:r>
            <a:endParaRPr lang="ru-RU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3247560" y="6454676"/>
            <a:ext cx="873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</a:rPr>
              <a:t>МИС должна стать частью единого цифрового контура здравоохранения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47560" y="5754043"/>
            <a:ext cx="8805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dirty="0" smtClean="0">
                <a:ea typeface="Calibri" panose="020F0502020204030204" pitchFamily="34" charset="0"/>
              </a:rPr>
              <a:t>Поддержка мобильных платформ для возможности осуществлять лечебную деятельность вне рабочего места</a:t>
            </a:r>
            <a:endParaRPr lang="ru-RU" sz="18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99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216788"/>
            <a:ext cx="2808312" cy="5486637"/>
          </a:xfrm>
          <a:prstGeom prst="rect">
            <a:avLst/>
          </a:prstGeom>
          <a:ln>
            <a:solidFill>
              <a:srgbClr val="2D3E49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56" y="1216788"/>
            <a:ext cx="8424936" cy="5487407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368" y="755123"/>
            <a:ext cx="1169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Статистика и аналитика с возможностью построения произвольных запросов</a:t>
            </a:r>
          </a:p>
        </p:txBody>
      </p:sp>
    </p:spTree>
    <p:extLst>
      <p:ext uri="{BB962C8B-B14F-4D97-AF65-F5344CB8AC3E}">
        <p14:creationId xmlns:p14="http://schemas.microsoft.com/office/powerpoint/2010/main" val="413171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378493"/>
            <a:ext cx="2592287" cy="5064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718" y="1452886"/>
            <a:ext cx="8434213" cy="499019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7368" y="755123"/>
            <a:ext cx="1169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Статистика и аналитика с возможностью построения произвольных запросов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6160" y="2524194"/>
            <a:ext cx="4332312" cy="4154984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n-lt"/>
              </a:rPr>
              <a:t>А еще:</a:t>
            </a:r>
          </a:p>
          <a:p>
            <a:endParaRPr lang="ru-RU" sz="2000" dirty="0">
              <a:latin typeface="+mn-lt"/>
            </a:endParaRP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Отчеты по критериям эффективных контрактов</a:t>
            </a: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Зарплатные ведомости</a:t>
            </a: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Расчет и учет себестоимости лечения</a:t>
            </a: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Анализ отказов страховых компаний ОМС </a:t>
            </a: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Сводные отчеты по поликлинике и стационару</a:t>
            </a: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Работа с плановыми показателями</a:t>
            </a: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Отчеты по профосмотрам и диспансеризации</a:t>
            </a:r>
            <a:endParaRPr lang="en-US" sz="1600" dirty="0">
              <a:latin typeface="+mn-lt"/>
            </a:endParaRP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Аптечно-складской учет</a:t>
            </a: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Движение по стационару</a:t>
            </a:r>
          </a:p>
          <a:p>
            <a:pPr marL="214313" indent="-214313">
              <a:buFontTx/>
              <a:buChar char="-"/>
            </a:pPr>
            <a:r>
              <a:rPr lang="ru-RU" sz="1600" dirty="0">
                <a:latin typeface="+mn-lt"/>
              </a:rPr>
              <a:t>И многое другое</a:t>
            </a:r>
          </a:p>
          <a:p>
            <a:pPr marL="214313" indent="-214313">
              <a:buFontTx/>
              <a:buChar char="-"/>
            </a:pPr>
            <a:endParaRPr lang="ru-R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120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008507" y="908720"/>
            <a:ext cx="6687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+mn-lt"/>
              </a:rPr>
              <a:t>Система оценки качества медицинской помощи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5560" y="2121237"/>
            <a:ext cx="82542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ru-RU" sz="2000" dirty="0">
                <a:latin typeface="+mn-lt"/>
              </a:rPr>
              <a:t>Основана на приказе №203н от 10.05.2017;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ru-RU" sz="2000" dirty="0">
                <a:latin typeface="+mn-lt"/>
              </a:rPr>
              <a:t>Использует подготовленные формализованные протоколы первичного и повторного осмотра;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ru-RU" sz="2000" dirty="0">
                <a:latin typeface="+mn-lt"/>
              </a:rPr>
              <a:t>Предоставляет сводные отчеты для руководителей МО об основных показателях заполнения медицинской документации;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ru-RU" sz="2000" dirty="0">
                <a:latin typeface="+mn-lt"/>
              </a:rPr>
              <a:t>Предоставляет развернутую расшифровку об ошибках в оформлении документации по каждому обращению или посещению;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66" y="837142"/>
            <a:ext cx="1069190" cy="7114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3580" y="5860232"/>
            <a:ext cx="76968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+mn-lt"/>
              </a:rPr>
              <a:t>Разработано совместно СПбГБУЗ «Городская поликлиника №27»!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07446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63352" y="908720"/>
            <a:ext cx="11593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Оценка качества медицинской помощи (приказ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203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н от 1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0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.0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.201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7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865730"/>
            <a:ext cx="11305256" cy="4855017"/>
          </a:xfrm>
          <a:prstGeom prst="rect">
            <a:avLst/>
          </a:prstGeom>
          <a:ln>
            <a:solidFill>
              <a:srgbClr val="415968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8849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95800" y="2505951"/>
            <a:ext cx="6768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Дополнительные </a:t>
            </a:r>
            <a:r>
              <a:rPr lang="ru-RU" sz="2800" b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возможности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по мониторингу и управлению ресурсами медицинской организации</a:t>
            </a:r>
            <a:endParaRPr lang="ru-RU" sz="2800" b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22" y="2060849"/>
            <a:ext cx="3558415" cy="227520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2137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13248" y="868650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Контроль исполнения назначений (на примере экстренных госпитализаций)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260" y="1444714"/>
            <a:ext cx="8832981" cy="4968552"/>
          </a:xfrm>
          <a:prstGeom prst="rect">
            <a:avLst/>
          </a:prstGeom>
          <a:ln>
            <a:solidFill>
              <a:srgbClr val="415968"/>
            </a:solidFill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93514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31504" y="736220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Мониторинг 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занятости коечного фонда 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и его распределение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136330"/>
            <a:ext cx="8784976" cy="565546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69578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3208" y="983940"/>
            <a:ext cx="964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Ключевые функции для стационарных учреждений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31504" y="1556792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- Планирование хирургической деятельности, ресурсов клиники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1956902"/>
            <a:ext cx="6802298" cy="44964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664" y="2031845"/>
            <a:ext cx="7017626" cy="463877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48263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95800" y="2505951"/>
            <a:ext cx="6768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Повышение эффективности с помощью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Использования современных технологий и оборудования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800" b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22" y="2060849"/>
            <a:ext cx="3558415" cy="227520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41430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326829" y="1210666"/>
            <a:ext cx="7501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000" b="1" dirty="0">
                <a:ea typeface="Calibri" panose="020F0502020204030204" pitchFamily="34" charset="0"/>
              </a:rPr>
              <a:t>Различная периферия: фискальные регистраторы, сканеры штрих-кодов, ридеры электронных полисов, </a:t>
            </a:r>
            <a:r>
              <a:rPr lang="en-US" sz="2000" b="1" dirty="0">
                <a:ea typeface="Calibri" panose="020F0502020204030204" pitchFamily="34" charset="0"/>
              </a:rPr>
              <a:t>WEB</a:t>
            </a:r>
            <a:r>
              <a:rPr lang="ru-RU" sz="2000" b="1" dirty="0">
                <a:ea typeface="Calibri" panose="020F0502020204030204" pitchFamily="34" charset="0"/>
              </a:rPr>
              <a:t>-камеры, СКУД и т.д.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678" y="2226328"/>
            <a:ext cx="5759330" cy="2354800"/>
          </a:xfrm>
          <a:prstGeom prst="rect">
            <a:avLst/>
          </a:prstGeom>
        </p:spPr>
      </p:pic>
      <p:pic>
        <p:nvPicPr>
          <p:cNvPr id="5" name="Picture 2" descr="&amp;Kcy;&amp;acy;&amp;rcy;&amp;tcy;&amp;icy;&amp;ncy;&amp;kcy;&amp;icy; &amp;pcy;&amp;ocy; &amp;zcy;&amp;acy;&amp;pcy;&amp;rcy;&amp;ocy;&amp;scy;&amp;ucy; &amp;pcy;&amp;iecy;&amp;rcy;&amp;icy;&amp;fcy;&amp;iecy;&amp;rcy;&amp;icy;&amp;yacy; &amp;shcy;&amp;tcy;&amp;rcy;&amp;icy;&amp;kh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047" y="4699834"/>
            <a:ext cx="241935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amp;Kcy;&amp;acy;&amp;rcy;&amp;tcy;&amp;icy;&amp;ncy;&amp;kcy;&amp;icy; &amp;pcy;&amp;ocy; &amp;zcy;&amp;acy;&amp;pcy;&amp;rcy;&amp;ocy;&amp;scy;&amp;ucy; &amp;pcy;&amp;iecy;&amp;rcy;&amp;icy;&amp;fcy;&amp;iecy;&amp;rcy;&amp;icy;&amp;yacy; &amp;shcy;&amp;tcy;&amp;rcy;&amp;icy;&amp;kh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503" y="4149081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&amp;Kcy;&amp;acy;&amp;rcy;&amp;tcy;&amp;icy;&amp;ncy;&amp;kcy;&amp;icy; &amp;pcy;&amp;ocy; &amp;zcy;&amp;acy;&amp;pcy;&amp;rcy;&amp;ocy;&amp;scy;&amp;ucy; &amp;scy;&amp;kcy;&amp;ucy;&amp;dcy; &amp;tcy;&amp;ucy;&amp;rcy;&amp;ncy;&amp;icy;&amp;kcy;&amp;iecy;&amp;t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24" y="4425762"/>
            <a:ext cx="2474607" cy="1974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2194552"/>
            <a:ext cx="2115319" cy="211531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71841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45326" y="261810"/>
            <a:ext cx="60871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2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5512" y="843273"/>
            <a:ext cx="11049050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Инструменты, делающие деятельность медицинской организации эффективной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52900" y="1645835"/>
            <a:ext cx="9304616" cy="543877"/>
            <a:chOff x="496446" y="1806055"/>
            <a:chExt cx="9304616" cy="543877"/>
          </a:xfrm>
        </p:grpSpPr>
        <p:sp>
          <p:nvSpPr>
            <p:cNvPr id="13" name="TextBox 12"/>
            <p:cNvSpPr txBox="1"/>
            <p:nvPr/>
          </p:nvSpPr>
          <p:spPr>
            <a:xfrm>
              <a:off x="1195052" y="1892401"/>
              <a:ext cx="8606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dirty="0" smtClean="0">
                  <a:latin typeface="+mn-lt"/>
                </a:rPr>
                <a:t>Оптимальное планирование </a:t>
              </a:r>
              <a:r>
                <a:rPr lang="ru-RU" sz="1800" dirty="0">
                  <a:latin typeface="+mn-lt"/>
                </a:rPr>
                <a:t>ресурсов подразделений (аппараты, врачи, кабинеты)</a:t>
              </a:r>
            </a:p>
          </p:txBody>
        </p:sp>
        <p:pic>
          <p:nvPicPr>
            <p:cNvPr id="19" name="Picture 13" descr="http://www.istenopad.com/images/icon-time-round-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46" y="1806055"/>
              <a:ext cx="543877" cy="543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568014" y="3001904"/>
            <a:ext cx="9175032" cy="646331"/>
            <a:chOff x="611560" y="3162125"/>
            <a:chExt cx="9175032" cy="646331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195052" y="3162125"/>
              <a:ext cx="85915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dirty="0">
                  <a:solidFill>
                    <a:prstClr val="black"/>
                  </a:solidFill>
                </a:rPr>
                <a:t>Поддержка технологии штрих-кодирования для внутреннего документооборота, в случае неполного отказа от бумажных носителей</a:t>
              </a:r>
            </a:p>
          </p:txBody>
        </p:sp>
        <p:pic>
          <p:nvPicPr>
            <p:cNvPr id="28" name="Picture 8" descr="http://cdn.marketplaceimages.windowsphone.com/v8/images/f4866f53-ab5f-45fd-b533-e2e14628cd7a?imageType=ws_icon_lar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298926"/>
              <a:ext cx="418106" cy="418106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</p:grpSp>
      <p:grpSp>
        <p:nvGrpSpPr>
          <p:cNvPr id="7" name="Группа 6"/>
          <p:cNvGrpSpPr/>
          <p:nvPr/>
        </p:nvGrpSpPr>
        <p:grpSpPr>
          <a:xfrm>
            <a:off x="455358" y="2302394"/>
            <a:ext cx="11041242" cy="622359"/>
            <a:chOff x="498903" y="2462614"/>
            <a:chExt cx="11041242" cy="622359"/>
          </a:xfrm>
        </p:grpSpPr>
        <p:sp>
          <p:nvSpPr>
            <p:cNvPr id="4" name="TextBox 3"/>
            <p:cNvSpPr txBox="1"/>
            <p:nvPr/>
          </p:nvSpPr>
          <p:spPr>
            <a:xfrm>
              <a:off x="1184395" y="2574022"/>
              <a:ext cx="10355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dirty="0" smtClean="0">
                  <a:latin typeface="+mn-lt"/>
                </a:rPr>
                <a:t>Безбумажное формирование </a:t>
              </a:r>
              <a:r>
                <a:rPr lang="ru-RU" sz="1800" dirty="0">
                  <a:latin typeface="+mn-lt"/>
                </a:rPr>
                <a:t>электронных направлений </a:t>
              </a:r>
              <a:r>
                <a:rPr lang="ru-RU" sz="1800" dirty="0" smtClean="0">
                  <a:latin typeface="+mn-lt"/>
                </a:rPr>
                <a:t>как внутри самой МО, так и во внешние МО</a:t>
              </a:r>
              <a:endParaRPr lang="ru-RU" sz="1800" dirty="0">
                <a:latin typeface="+mn-lt"/>
              </a:endParaRPr>
            </a:p>
          </p:txBody>
        </p:sp>
        <p:pic>
          <p:nvPicPr>
            <p:cNvPr id="29" name="Picture 25" descr="http://nurburgringdrivers.com/wp-content/uploads/2012/04/128662-simple-red-square-icon-business-notepa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03" y="2462614"/>
              <a:ext cx="622359" cy="622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456649" y="4377665"/>
            <a:ext cx="10607902" cy="673543"/>
            <a:chOff x="500195" y="4537885"/>
            <a:chExt cx="10607902" cy="673543"/>
          </a:xfrm>
        </p:grpSpPr>
        <p:sp>
          <p:nvSpPr>
            <p:cNvPr id="14" name="TextBox 13"/>
            <p:cNvSpPr txBox="1"/>
            <p:nvPr/>
          </p:nvSpPr>
          <p:spPr>
            <a:xfrm>
              <a:off x="1184394" y="4649898"/>
              <a:ext cx="9923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dirty="0" smtClean="0">
                  <a:latin typeface="+mn-lt"/>
                </a:rPr>
                <a:t>Автоматизированное получение </a:t>
              </a:r>
              <a:r>
                <a:rPr lang="ru-RU" sz="1800" dirty="0">
                  <a:latin typeface="+mn-lt"/>
                </a:rPr>
                <a:t>заключений в различных форматах (</a:t>
              </a:r>
              <a:r>
                <a:rPr lang="en-US" sz="1800" dirty="0">
                  <a:latin typeface="+mn-lt"/>
                </a:rPr>
                <a:t>DICOM</a:t>
              </a:r>
              <a:r>
                <a:rPr lang="ru-RU" sz="1800" dirty="0">
                  <a:latin typeface="+mn-lt"/>
                </a:rPr>
                <a:t>, </a:t>
              </a:r>
              <a:r>
                <a:rPr lang="en-US" sz="1800" dirty="0">
                  <a:latin typeface="+mn-lt"/>
                </a:rPr>
                <a:t>PDF, CSV)</a:t>
              </a:r>
              <a:endParaRPr lang="ru-RU" sz="1800" dirty="0">
                <a:latin typeface="+mn-lt"/>
              </a:endParaRPr>
            </a:p>
          </p:txBody>
        </p:sp>
        <p:pic>
          <p:nvPicPr>
            <p:cNvPr id="30" name="Picture 15" descr="http://etc-mysitemyway.s3.amazonaws.com/icons/legacy-previews/icons/simple-red-square-icons-business/128612-simple-red-square-icon-business-gears-sc3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195" y="4537885"/>
              <a:ext cx="673543" cy="673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471352" y="3792658"/>
            <a:ext cx="8790836" cy="520936"/>
            <a:chOff x="514898" y="3952879"/>
            <a:chExt cx="8790836" cy="520936"/>
          </a:xfrm>
        </p:grpSpPr>
        <p:sp>
          <p:nvSpPr>
            <p:cNvPr id="15" name="TextBox 14"/>
            <p:cNvSpPr txBox="1"/>
            <p:nvPr/>
          </p:nvSpPr>
          <p:spPr>
            <a:xfrm>
              <a:off x="1195052" y="3995772"/>
              <a:ext cx="81106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dirty="0">
                  <a:latin typeface="+mn-lt"/>
                </a:rPr>
                <a:t>Отправка </a:t>
              </a:r>
              <a:r>
                <a:rPr lang="ru-RU" sz="1800" dirty="0" smtClean="0">
                  <a:latin typeface="+mn-lt"/>
                </a:rPr>
                <a:t>электронных заданий </a:t>
              </a:r>
              <a:r>
                <a:rPr lang="ru-RU" sz="1800" dirty="0">
                  <a:latin typeface="+mn-lt"/>
                </a:rPr>
                <a:t>на медицинское оборудование</a:t>
              </a:r>
            </a:p>
          </p:txBody>
        </p:sp>
        <p:pic>
          <p:nvPicPr>
            <p:cNvPr id="31" name="Picture 2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98" y="3952879"/>
              <a:ext cx="633357" cy="52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423998" y="5789059"/>
            <a:ext cx="10136498" cy="751544"/>
            <a:chOff x="467544" y="5949280"/>
            <a:chExt cx="10136498" cy="751544"/>
          </a:xfrm>
        </p:grpSpPr>
        <p:sp>
          <p:nvSpPr>
            <p:cNvPr id="17" name="TextBox 16"/>
            <p:cNvSpPr txBox="1"/>
            <p:nvPr/>
          </p:nvSpPr>
          <p:spPr>
            <a:xfrm>
              <a:off x="1195052" y="5989824"/>
              <a:ext cx="94089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dirty="0">
                  <a:latin typeface="+mn-lt"/>
                </a:rPr>
                <a:t>Учет рабочего времени персонала, стимулирующие выплаты, анализ </a:t>
              </a:r>
              <a:r>
                <a:rPr lang="ru-RU" sz="1800" dirty="0" smtClean="0">
                  <a:latin typeface="+mn-lt"/>
                </a:rPr>
                <a:t>деятельности </a:t>
              </a:r>
              <a:r>
                <a:rPr lang="ru-RU" sz="1800" dirty="0">
                  <a:latin typeface="+mn-lt"/>
                </a:rPr>
                <a:t>подразделений, отчетность</a:t>
              </a:r>
            </a:p>
          </p:txBody>
        </p:sp>
        <p:pic>
          <p:nvPicPr>
            <p:cNvPr id="32" name="Picture 10" descr="http://etc-mysitemyway.s3.amazonaws.com/icons/legacy-previews/icons/simple-red-square-icons-symbols-shapes/129856-simple-red-square-icon-symbols-shapes-check-in-box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949280"/>
              <a:ext cx="751544" cy="751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568014" y="5168332"/>
            <a:ext cx="10640554" cy="495612"/>
            <a:chOff x="611560" y="5328553"/>
            <a:chExt cx="10640554" cy="495612"/>
          </a:xfrm>
        </p:grpSpPr>
        <p:sp>
          <p:nvSpPr>
            <p:cNvPr id="16" name="TextBox 15"/>
            <p:cNvSpPr txBox="1"/>
            <p:nvPr/>
          </p:nvSpPr>
          <p:spPr>
            <a:xfrm>
              <a:off x="1195052" y="5359819"/>
              <a:ext cx="10057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dirty="0" smtClean="0">
                  <a:latin typeface="+mn-lt"/>
                </a:rPr>
                <a:t>Расчет и определение </a:t>
              </a:r>
              <a:r>
                <a:rPr lang="ru-RU" sz="1800" dirty="0">
                  <a:latin typeface="+mn-lt"/>
                </a:rPr>
                <a:t>трудозатрат и материалоёмкости услуг (калькуляции)</a:t>
              </a: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1560" y="5328553"/>
              <a:ext cx="452416" cy="49561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12700">
              <a:bevelT w="12700" h="12700"/>
              <a:contourClr>
                <a:srgbClr val="C0C0C0"/>
              </a:contourClr>
            </a:sp3d>
          </p:spPr>
        </p:pic>
      </p:grpSp>
      <p:grpSp>
        <p:nvGrpSpPr>
          <p:cNvPr id="35" name="Группа 34"/>
          <p:cNvGrpSpPr/>
          <p:nvPr/>
        </p:nvGrpSpPr>
        <p:grpSpPr>
          <a:xfrm>
            <a:off x="0" y="-27384"/>
            <a:ext cx="12192000" cy="620802"/>
            <a:chOff x="0" y="-27385"/>
            <a:chExt cx="9144000" cy="648072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5141" r="839" b="16723"/>
            <a:stretch/>
          </p:blipFill>
          <p:spPr bwMode="auto">
            <a:xfrm>
              <a:off x="0" y="-27385"/>
              <a:ext cx="9144000" cy="6480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4939939" y="121690"/>
              <a:ext cx="4157869" cy="342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2000" b="1" dirty="0">
                  <a:solidFill>
                    <a:prstClr val="white"/>
                  </a:solidFill>
                  <a:latin typeface="Calibri" panose="020F0502020204030204"/>
                  <a:cs typeface="+mn-cs"/>
                </a:rPr>
                <a:t>МЕДИЦИНСКИЕ ИНФОРМАЦИОННЫЕ СИСТЕМЫ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894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1624" y="1240274"/>
            <a:ext cx="7759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+mn-lt"/>
              </a:rPr>
              <a:t>Интеграция с сервисом голосового распознавания речи </a:t>
            </a:r>
            <a:r>
              <a:rPr lang="en-US" sz="2000" b="1" dirty="0">
                <a:latin typeface="+mn-lt"/>
              </a:rPr>
              <a:t>VOICE2MED</a:t>
            </a:r>
            <a:endParaRPr lang="ru-RU" sz="2000" b="1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622" y="1229764"/>
            <a:ext cx="890003" cy="390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9" y="2348881"/>
            <a:ext cx="3107909" cy="3132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78" y="2492896"/>
            <a:ext cx="5362423" cy="262597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61587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230153" y="803065"/>
            <a:ext cx="7731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+mn-lt"/>
              </a:rPr>
              <a:t>Интеграция с системами поддержки принятия решений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00201" y="1440954"/>
            <a:ext cx="7863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Интеграция с сервисом «Электронный клинический фармаколог» (для ДС и КС)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87" y="1451274"/>
            <a:ext cx="477662" cy="3486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11" y="1966626"/>
            <a:ext cx="6170141" cy="4364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72" y="2548655"/>
            <a:ext cx="2154469" cy="3389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453" y="1929128"/>
            <a:ext cx="1903442" cy="448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1254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735960" y="2276872"/>
            <a:ext cx="59766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+mn-lt"/>
                <a:ea typeface="Calibri" panose="020F0502020204030204" pitchFamily="34" charset="0"/>
              </a:rPr>
              <a:t>Применение комбинированной технологии ЭЦП </a:t>
            </a:r>
            <a:r>
              <a:rPr lang="ru-RU" sz="2800" b="1" dirty="0">
                <a:latin typeface="+mn-lt"/>
                <a:ea typeface="Calibri" panose="020F0502020204030204" pitchFamily="34" charset="0"/>
              </a:rPr>
              <a:t>и планшетов электронной </a:t>
            </a:r>
            <a:r>
              <a:rPr lang="ru-RU" sz="2800" b="1" dirty="0" smtClean="0">
                <a:latin typeface="+mn-lt"/>
                <a:ea typeface="Calibri" panose="020F0502020204030204" pitchFamily="34" charset="0"/>
              </a:rPr>
              <a:t>подписи для сбора информации от пациентов</a:t>
            </a:r>
            <a:endParaRPr lang="ru-RU" sz="2800" b="1" dirty="0">
              <a:latin typeface="+mn-lt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15916"/>
          <a:stretch/>
        </p:blipFill>
        <p:spPr bwMode="auto">
          <a:xfrm>
            <a:off x="119336" y="1556792"/>
            <a:ext cx="5325564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54509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TextBox 2"/>
          <p:cNvSpPr txBox="1">
            <a:spLocks noChangeArrowheads="1"/>
          </p:cNvSpPr>
          <p:nvPr/>
        </p:nvSpPr>
        <p:spPr bwMode="auto">
          <a:xfrm>
            <a:off x="1775520" y="748412"/>
            <a:ext cx="87836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DE0000"/>
                </a:solidFill>
                <a:latin typeface="Calibri" panose="020F0502020204030204" pitchFamily="34" charset="0"/>
              </a:rPr>
              <a:t>Электронная подпись (ЭП) и электронная цифровая подпись (ЭЦП). В чем принципиальные различия?</a:t>
            </a:r>
          </a:p>
        </p:txBody>
      </p:sp>
      <p:pic>
        <p:nvPicPr>
          <p:cNvPr id="17415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204864"/>
            <a:ext cx="403353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0"/>
          <p:cNvSpPr txBox="1">
            <a:spLocks noChangeArrowheads="1"/>
          </p:cNvSpPr>
          <p:nvPr/>
        </p:nvSpPr>
        <p:spPr bwMode="auto">
          <a:xfrm>
            <a:off x="4664076" y="2643189"/>
            <a:ext cx="598907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1800" b="1" dirty="0">
                <a:latin typeface="Calibri" panose="020F0502020204030204" pitchFamily="34" charset="0"/>
              </a:rPr>
              <a:t>ЭП содержит графическое представление 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самой подписи, которое можно вывести как на 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экран и распечатать вместе с протоколом осмотра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sz="1800" b="1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1800" b="1" dirty="0">
                <a:latin typeface="Calibri" panose="020F0502020204030204" pitchFamily="34" charset="0"/>
              </a:rPr>
              <a:t>ЭП привязана ко времени и к контрольной сумме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врачебного протокола с применением алгоритма </a:t>
            </a:r>
            <a:r>
              <a:rPr lang="en-US" sz="1800" b="1" dirty="0">
                <a:latin typeface="Calibri" panose="020F0502020204030204" pitchFamily="34" charset="0"/>
              </a:rPr>
              <a:t>MD5</a:t>
            </a:r>
            <a:endParaRPr lang="ru-RU" sz="1800" b="1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ru-RU" sz="1800" b="1" dirty="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sz="1800" b="1" dirty="0">
                <a:latin typeface="Calibri" panose="020F0502020204030204" pitchFamily="34" charset="0"/>
              </a:rPr>
              <a:t>Одно устройство на рабочее место без ограничения</a:t>
            </a:r>
            <a:br>
              <a:rPr lang="ru-RU" sz="1800" b="1" dirty="0">
                <a:latin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</a:rPr>
              <a:t>по количеству использующих его сотрудников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54927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TextBox 2"/>
          <p:cNvSpPr txBox="1">
            <a:spLocks noChangeArrowheads="1"/>
          </p:cNvSpPr>
          <p:nvPr/>
        </p:nvSpPr>
        <p:spPr bwMode="auto">
          <a:xfrm>
            <a:off x="1628593" y="847102"/>
            <a:ext cx="87836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rgbClr val="DE0000"/>
                </a:solidFill>
                <a:latin typeface="Calibri" panose="020F0502020204030204" pitchFamily="34" charset="0"/>
              </a:rPr>
              <a:t>Возможные сферы применения ЭП в ЛПУ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9313" y="1700214"/>
            <a:ext cx="4703762" cy="42473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>
                <a:latin typeface="+mn-lt"/>
                <a:cs typeface="+mn-cs"/>
              </a:rPr>
              <a:t>Электронная медицинская </a:t>
            </a:r>
            <a:r>
              <a:rPr lang="ru-RU" sz="1800" b="1" dirty="0" smtClean="0">
                <a:latin typeface="+mn-lt"/>
                <a:cs typeface="+mn-cs"/>
              </a:rPr>
              <a:t>карта и история болезни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b="1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>
                <a:latin typeface="+mn-lt"/>
                <a:cs typeface="+mn-cs"/>
              </a:rPr>
              <a:t>Сбор подписей пациентов </a:t>
            </a:r>
            <a:r>
              <a:rPr lang="ru-RU" sz="1800" b="1" dirty="0" smtClean="0">
                <a:latin typeface="+mn-lt"/>
                <a:cs typeface="+mn-cs"/>
              </a:rPr>
              <a:t>на информированных согласиях, согласиях </a:t>
            </a:r>
            <a:r>
              <a:rPr lang="ru-RU" sz="1800" b="1" dirty="0">
                <a:latin typeface="+mn-lt"/>
                <a:cs typeface="+mn-cs"/>
              </a:rPr>
              <a:t>на обработку персональных данных, отказах </a:t>
            </a:r>
            <a:r>
              <a:rPr lang="ru-RU" sz="1800" b="1" dirty="0" smtClean="0">
                <a:latin typeface="+mn-lt"/>
                <a:cs typeface="+mn-cs"/>
              </a:rPr>
              <a:t>получения медицинской помощи и </a:t>
            </a:r>
            <a:r>
              <a:rPr lang="ru-RU" sz="1800" b="1" dirty="0">
                <a:latin typeface="+mn-lt"/>
                <a:cs typeface="+mn-cs"/>
              </a:rPr>
              <a:t>т.д.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b="1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>
                <a:latin typeface="+mn-lt"/>
                <a:cs typeface="+mn-cs"/>
              </a:rPr>
              <a:t>Движение материальных ценностей в аптеках, складах с привлечением МОЛ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b="1" dirty="0" smtClean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b="1" dirty="0" smtClean="0">
                <a:latin typeface="+mn-lt"/>
                <a:cs typeface="+mn-cs"/>
              </a:rPr>
              <a:t>Иные сценарии применения</a:t>
            </a:r>
            <a:endParaRPr lang="ru-RU" sz="18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1" dirty="0">
              <a:latin typeface="+mn-lt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368" y="1700214"/>
            <a:ext cx="4968552" cy="434748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84000"/>
              </a:srgbClr>
            </a:outerShdw>
            <a:softEdge rad="1524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9800" y="6047697"/>
            <a:ext cx="11579026" cy="71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После подписания документов пациентом, на них устанавливается ЭЦП сотрудника МО и копия документа сохраняется в специальный архив в базе данных МИС</a:t>
            </a:r>
            <a:endParaRPr lang="ru-RU" sz="24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848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015880" y="2572247"/>
            <a:ext cx="59766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+mn-lt"/>
              </a:rPr>
              <a:t>Мобильное рабочее место врача и личный кабинет пациента</a:t>
            </a:r>
            <a:endParaRPr lang="ru-RU" sz="2800" b="1" dirty="0"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700808"/>
            <a:ext cx="4273835" cy="26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23593" y="6331386"/>
            <a:ext cx="76968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+mn-lt"/>
              </a:rPr>
              <a:t>Разработано совместно СПбГБУЗ «Городская поликлиника №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112</a:t>
            </a:r>
            <a:r>
              <a:rPr lang="ru-RU" sz="2000" b="1" dirty="0">
                <a:solidFill>
                  <a:srgbClr val="C00000"/>
                </a:solidFill>
                <a:latin typeface="+mn-lt"/>
              </a:rPr>
              <a:t>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5599" y="735087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Мобильное рабочее место врача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154361"/>
            <a:ext cx="8218024" cy="514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1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5600" y="797803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Адреса вызовов на </a:t>
            </a:r>
            <a:r>
              <a:rPr lang="ru-RU" sz="2400" b="1" dirty="0" err="1">
                <a:latin typeface="+mn-lt"/>
              </a:rPr>
              <a:t>Яндекс.Картах</a:t>
            </a:r>
            <a:endParaRPr lang="ru-RU" sz="2400" b="1" dirty="0">
              <a:latin typeface="+mn-lt"/>
            </a:endParaRPr>
          </a:p>
          <a:p>
            <a:pPr algn="ctr"/>
            <a:endParaRPr lang="ru-RU" sz="2400" b="1" dirty="0"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58" y="1275235"/>
            <a:ext cx="8496944" cy="532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5599" y="735087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Вся история пациента «под рукой»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23" y="1230132"/>
            <a:ext cx="8568952" cy="536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0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5599" y="735087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Моментальное добавление новой явки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5" y="1338421"/>
            <a:ext cx="8352928" cy="523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2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25729" y="726752"/>
            <a:ext cx="11302919" cy="548011"/>
            <a:chOff x="496446" y="1806055"/>
            <a:chExt cx="11302919" cy="548011"/>
          </a:xfrm>
        </p:grpSpPr>
        <p:sp>
          <p:nvSpPr>
            <p:cNvPr id="13" name="TextBox 12"/>
            <p:cNvSpPr txBox="1"/>
            <p:nvPr/>
          </p:nvSpPr>
          <p:spPr>
            <a:xfrm>
              <a:off x="1195052" y="1892401"/>
              <a:ext cx="106043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latin typeface="+mn-lt"/>
                </a:rPr>
                <a:t>Оптимальное планирование </a:t>
              </a:r>
              <a:r>
                <a:rPr lang="ru-RU" sz="2400" b="1" dirty="0">
                  <a:latin typeface="+mn-lt"/>
                </a:rPr>
                <a:t>ресурсов </a:t>
              </a:r>
              <a:r>
                <a:rPr lang="ru-RU" sz="2400" b="1" dirty="0" smtClean="0">
                  <a:latin typeface="+mn-lt"/>
                </a:rPr>
                <a:t>клиники (врачи</a:t>
              </a:r>
              <a:r>
                <a:rPr lang="ru-RU" sz="2400" b="1" dirty="0">
                  <a:latin typeface="+mn-lt"/>
                </a:rPr>
                <a:t>, </a:t>
              </a:r>
              <a:r>
                <a:rPr lang="ru-RU" sz="2400" b="1" dirty="0" smtClean="0">
                  <a:latin typeface="+mn-lt"/>
                </a:rPr>
                <a:t>кабинеты, </a:t>
              </a:r>
              <a:r>
                <a:rPr lang="ru-RU" sz="2400" b="1" dirty="0">
                  <a:latin typeface="+mn-lt"/>
                </a:rPr>
                <a:t>аппараты</a:t>
              </a:r>
              <a:r>
                <a:rPr lang="ru-RU" sz="2400" b="1" dirty="0" smtClean="0">
                  <a:latin typeface="+mn-lt"/>
                </a:rPr>
                <a:t>)</a:t>
              </a:r>
              <a:endParaRPr lang="ru-RU" sz="2400" b="1" dirty="0">
                <a:latin typeface="+mn-lt"/>
              </a:endParaRPr>
            </a:p>
          </p:txBody>
        </p:sp>
        <p:pic>
          <p:nvPicPr>
            <p:cNvPr id="19" name="Picture 13" descr="http://www.istenopad.com/images/icon-time-round-re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46" y="1806055"/>
              <a:ext cx="543877" cy="543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560" y="1602693"/>
            <a:ext cx="7887454" cy="50114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1584" y="1141028"/>
            <a:ext cx="7293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+mn-lt"/>
              </a:rPr>
              <a:t>Автоматизированное формирование маршрутных листов (в </a:t>
            </a:r>
            <a:r>
              <a:rPr lang="ru-RU" sz="1600" b="1" dirty="0" err="1" smtClean="0">
                <a:latin typeface="+mn-lt"/>
              </a:rPr>
              <a:t>т.ч</a:t>
            </a:r>
            <a:r>
              <a:rPr lang="ru-RU" sz="1600" b="1" dirty="0" smtClean="0">
                <a:latin typeface="+mn-lt"/>
              </a:rPr>
              <a:t>. </a:t>
            </a:r>
            <a:r>
              <a:rPr lang="ru-RU" sz="1600" b="1" dirty="0" err="1" smtClean="0">
                <a:latin typeface="+mn-lt"/>
              </a:rPr>
              <a:t>Профосмотры</a:t>
            </a:r>
            <a:r>
              <a:rPr lang="ru-RU" sz="1600" b="1" dirty="0" smtClean="0">
                <a:latin typeface="+mn-lt"/>
              </a:rPr>
              <a:t>)</a:t>
            </a:r>
            <a:endParaRPr lang="ru-RU" sz="1600" b="1" dirty="0"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307" y="2060848"/>
            <a:ext cx="6845960" cy="42681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23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5599" y="735087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+mn-lt"/>
              </a:rPr>
              <a:t>Справочник РЛС встроен в мобильное приложение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1" y="1205136"/>
            <a:ext cx="8784976" cy="550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196752"/>
            <a:ext cx="7814490" cy="55584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39616" y="673532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Calibri" panose="020F0502020204030204"/>
              </a:rPr>
              <a:t>Личный </a:t>
            </a:r>
            <a:r>
              <a:rPr lang="ru-RU" sz="2800" b="1" dirty="0">
                <a:solidFill>
                  <a:prstClr val="black"/>
                </a:solidFill>
                <a:latin typeface="Calibri" panose="020F0502020204030204"/>
              </a:rPr>
              <a:t>кабинет пациента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7108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276866"/>
            <a:ext cx="10365983" cy="5447704"/>
          </a:xfrm>
          <a:prstGeom prst="rect">
            <a:avLst/>
          </a:prstGeom>
          <a:ln>
            <a:solidFill>
              <a:srgbClr val="415968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39616" y="673532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Calibri" panose="020F0502020204030204"/>
              </a:rPr>
              <a:t>Личный </a:t>
            </a:r>
            <a:r>
              <a:rPr lang="ru-RU" sz="2800" b="1" dirty="0">
                <a:solidFill>
                  <a:prstClr val="black"/>
                </a:solidFill>
                <a:latin typeface="Calibri" panose="020F0502020204030204"/>
              </a:rPr>
              <a:t>кабинет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328006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210155"/>
            <a:ext cx="10225136" cy="551856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39616" y="673532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Calibri" panose="020F0502020204030204"/>
              </a:rPr>
              <a:t>Личный </a:t>
            </a:r>
            <a:r>
              <a:rPr lang="ru-RU" sz="2800" b="1" dirty="0">
                <a:solidFill>
                  <a:prstClr val="black"/>
                </a:solidFill>
                <a:latin typeface="Calibri" panose="020F0502020204030204"/>
              </a:rPr>
              <a:t>кабинет пациента</a:t>
            </a:r>
          </a:p>
        </p:txBody>
      </p:sp>
    </p:spTree>
    <p:extLst>
      <p:ext uri="{BB962C8B-B14F-4D97-AF65-F5344CB8AC3E}">
        <p14:creationId xmlns:p14="http://schemas.microsoft.com/office/powerpoint/2010/main" val="244683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2134394" y="993724"/>
            <a:ext cx="7886700" cy="847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altLang="ru-RU" sz="3600" b="1" dirty="0">
                <a:solidFill>
                  <a:srgbClr val="C00000"/>
                </a:solidFill>
                <a:latin typeface="+mn-lt"/>
                <a:cs typeface="Segoe UI" panose="020B0502040204020203" pitchFamily="34" charset="0"/>
              </a:rPr>
              <a:t>Проблемы внедрения МИС</a:t>
            </a:r>
          </a:p>
        </p:txBody>
      </p:sp>
      <p:pic>
        <p:nvPicPr>
          <p:cNvPr id="31748" name="Picture 4" descr="http://www.circumcision.org/images/banner-img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49" y="2010328"/>
            <a:ext cx="8088426" cy="314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0025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04528" y="1836113"/>
            <a:ext cx="79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ea typeface="Calibri" panose="020F0502020204030204" pitchFamily="34" charset="0"/>
              </a:rPr>
              <a:t>Отсутствие </a:t>
            </a:r>
            <a:r>
              <a:rPr lang="ru-RU" sz="1600" dirty="0">
                <a:ea typeface="Calibri" panose="020F0502020204030204" pitchFamily="34" charset="0"/>
              </a:rPr>
              <a:t>достаточного финансирования на закупку техники, внедрение новых функций </a:t>
            </a:r>
            <a:r>
              <a:rPr lang="ru-RU" sz="1600" dirty="0" smtClean="0">
                <a:ea typeface="Calibri" panose="020F0502020204030204" pitchFamily="34" charset="0"/>
              </a:rPr>
              <a:t>ИС.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04528" y="2556193"/>
            <a:ext cx="79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Calibri" panose="020F0502020204030204" pitchFamily="34" charset="0"/>
              </a:rPr>
              <a:t>Отсутствие </a:t>
            </a:r>
            <a:r>
              <a:rPr lang="ru-RU" sz="1600" dirty="0" smtClean="0">
                <a:ea typeface="Calibri" panose="020F0502020204030204" pitchFamily="34" charset="0"/>
              </a:rPr>
              <a:t>квалифицированных сотрудников в информационных </a:t>
            </a:r>
            <a:endParaRPr lang="en-US" sz="1600" dirty="0" smtClean="0">
              <a:ea typeface="Calibri" panose="020F0502020204030204" pitchFamily="34" charset="0"/>
            </a:endParaRPr>
          </a:p>
          <a:p>
            <a:r>
              <a:rPr lang="ru-RU" sz="1600" dirty="0" smtClean="0">
                <a:ea typeface="Calibri" panose="020F0502020204030204" pitchFamily="34" charset="0"/>
              </a:rPr>
              <a:t>отделах ЛПУ. </a:t>
            </a:r>
            <a:r>
              <a:rPr lang="ru-RU" sz="1600" dirty="0">
                <a:ea typeface="Calibri" panose="020F0502020204030204" pitchFamily="34" charset="0"/>
              </a:rPr>
              <a:t>Бегство кадров</a:t>
            </a:r>
            <a:r>
              <a:rPr lang="ru-RU" sz="1600" dirty="0" smtClean="0">
                <a:ea typeface="Calibri" panose="020F0502020204030204" pitchFamily="34" charset="0"/>
              </a:rPr>
              <a:t>.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04528" y="3284984"/>
            <a:ext cx="79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ea typeface="Calibri" panose="020F0502020204030204" pitchFamily="34" charset="0"/>
              </a:rPr>
              <a:t>Непонимание </a:t>
            </a:r>
            <a:r>
              <a:rPr lang="ru-RU" sz="1600" dirty="0">
                <a:ea typeface="Calibri" panose="020F0502020204030204" pitchFamily="34" charset="0"/>
              </a:rPr>
              <a:t>целей автоматизации и выгод от внедрения </a:t>
            </a:r>
            <a:r>
              <a:rPr lang="ru-RU" sz="1600" dirty="0" smtClean="0">
                <a:ea typeface="Calibri" panose="020F0502020204030204" pitchFamily="34" charset="0"/>
              </a:rPr>
              <a:t>современных решений</a:t>
            </a:r>
            <a:r>
              <a:rPr lang="ru-RU" sz="1600" dirty="0">
                <a:ea typeface="Calibri" panose="020F0502020204030204" pitchFamily="34" charset="0"/>
              </a:rPr>
              <a:t>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92902" y="4026550"/>
            <a:ext cx="7920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ea typeface="Calibri" panose="020F0502020204030204" pitchFamily="34" charset="0"/>
              </a:rPr>
              <a:t>Бессистемный подход к внедрению</a:t>
            </a:r>
            <a:r>
              <a:rPr lang="ru-RU" sz="1600" dirty="0" smtClean="0">
                <a:ea typeface="Calibri" panose="020F0502020204030204" pitchFamily="34" charset="0"/>
              </a:rPr>
              <a:t>.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92902" y="4542219"/>
            <a:ext cx="79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ea typeface="Calibri" panose="020F0502020204030204" pitchFamily="34" charset="0"/>
              </a:rPr>
              <a:t>Избыточность </a:t>
            </a:r>
            <a:r>
              <a:rPr lang="ru-RU" sz="1600" dirty="0" smtClean="0">
                <a:ea typeface="Calibri" panose="020F0502020204030204" pitchFamily="34" charset="0"/>
              </a:rPr>
              <a:t>ИС</a:t>
            </a:r>
            <a:r>
              <a:rPr lang="ru-RU" sz="1600" dirty="0">
                <a:ea typeface="Calibri" panose="020F0502020204030204" pitchFamily="34" charset="0"/>
              </a:rPr>
              <a:t>, зачастую разрозненных между собой. Попытка перетянуть одеяло на свою сторону различными участниками процесса.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04528" y="5322694"/>
            <a:ext cx="79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dirty="0" smtClean="0">
                <a:ea typeface="Calibri" panose="020F0502020204030204" pitchFamily="34" charset="0"/>
              </a:rPr>
              <a:t>Нехватка времени </a:t>
            </a:r>
            <a:r>
              <a:rPr lang="ru-RU" sz="1600" dirty="0">
                <a:ea typeface="Calibri" panose="020F0502020204030204" pitchFamily="34" charset="0"/>
              </a:rPr>
              <a:t>на прием пациента и внесение необходимых сведений. </a:t>
            </a:r>
            <a:endParaRPr lang="ru-RU" sz="1600" dirty="0">
              <a:effectLst/>
              <a:ea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28623" y="1250665"/>
            <a:ext cx="6487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Проблемы, возникающие при внедрении МИС</a:t>
            </a:r>
            <a:endParaRPr lang="ru-RU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52183"/>
            <a:ext cx="1068694" cy="321338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392902" y="5805264"/>
            <a:ext cx="7920000" cy="687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dirty="0" smtClean="0">
                <a:ea typeface="Calibri" panose="020F0502020204030204" pitchFamily="34" charset="0"/>
              </a:rPr>
              <a:t>«Инертность» мышления медицинской организации. Попытка «натянуть»</a:t>
            </a:r>
          </a:p>
          <a:p>
            <a:pPr>
              <a:spcAft>
                <a:spcPts val="800"/>
              </a:spcAft>
            </a:pPr>
            <a:r>
              <a:rPr lang="ru-RU" sz="1600" dirty="0" smtClean="0">
                <a:effectLst/>
                <a:ea typeface="Calibri" panose="020F0502020204030204" pitchFamily="34" charset="0"/>
              </a:rPr>
              <a:t>неоптимальные, устоявшиеся годами процессы, на новую систему</a:t>
            </a:r>
            <a:endParaRPr lang="ru-RU" sz="16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34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098" y="5090254"/>
            <a:ext cx="2948558" cy="16646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11" y="912789"/>
            <a:ext cx="1990257" cy="15623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17912" y="3493472"/>
            <a:ext cx="4634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Квалификации отдела АСУ в учреждении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180184" y="1456129"/>
            <a:ext cx="52388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n-lt"/>
              </a:rPr>
              <a:t>Успех внедрения зависит от: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017912" y="2492896"/>
            <a:ext cx="7182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/>
              <a:t>Понимания </a:t>
            </a:r>
            <a:r>
              <a:rPr lang="ru-RU" sz="1800" dirty="0"/>
              <a:t>всеми участниками процесса конечных целей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017912" y="2993184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/>
              <a:t>Возможностей </a:t>
            </a:r>
            <a:r>
              <a:rPr lang="ru-RU" sz="1800" dirty="0"/>
              <a:t>и гибкости системы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54737" y="3993760"/>
            <a:ext cx="6657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Способности руководителя ЛПУ мотивировать сотрудников </a:t>
            </a:r>
            <a:br>
              <a:rPr lang="ru-RU" sz="1800" dirty="0" smtClean="0"/>
            </a:br>
            <a:r>
              <a:rPr lang="ru-RU" sz="1800" dirty="0" smtClean="0"/>
              <a:t>на работу в системе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54736" y="4771045"/>
            <a:ext cx="653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Правильно выстроенной иерархии первичной помощи пользователям</a:t>
            </a:r>
          </a:p>
        </p:txBody>
      </p:sp>
    </p:spTree>
    <p:extLst>
      <p:ext uri="{BB962C8B-B14F-4D97-AF65-F5344CB8AC3E}">
        <p14:creationId xmlns:p14="http://schemas.microsoft.com/office/powerpoint/2010/main" val="39687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6" name="Rectangle 13"/>
          <p:cNvSpPr>
            <a:spLocks noChangeArrowheads="1"/>
          </p:cNvSpPr>
          <p:nvPr/>
        </p:nvSpPr>
        <p:spPr bwMode="auto">
          <a:xfrm>
            <a:off x="2424114" y="2276476"/>
            <a:ext cx="748982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charset="0"/>
              </a:rPr>
              <a:t>Правовые вопросы и чистота продукта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  <a:cs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5590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7"/>
          <p:cNvSpPr txBox="1">
            <a:spLocks noChangeArrowheads="1"/>
          </p:cNvSpPr>
          <p:nvPr/>
        </p:nvSpPr>
        <p:spPr bwMode="auto">
          <a:xfrm>
            <a:off x="4344989" y="295275"/>
            <a:ext cx="5543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chemeClr val="bg1"/>
                </a:solidFill>
                <a:latin typeface="Calibri" panose="020F0502020204030204" pitchFamily="34" charset="0"/>
              </a:rPr>
              <a:t>МЕДИЦИНСКИЕ ИНФОРМАЦИОННЫЕ СИСТЕМЫ</a:t>
            </a:r>
          </a:p>
        </p:txBody>
      </p:sp>
      <p:pic>
        <p:nvPicPr>
          <p:cNvPr id="614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t="870" r="2868"/>
          <a:stretch/>
        </p:blipFill>
        <p:spPr bwMode="auto">
          <a:xfrm>
            <a:off x="151027" y="940064"/>
            <a:ext cx="4035785" cy="58456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4727848" y="2041853"/>
            <a:ext cx="619268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 smtClean="0">
                <a:latin typeface="+mn-lt"/>
              </a:rPr>
              <a:t>МИС «Ариадна» имеет Регистрационное </a:t>
            </a:r>
            <a:r>
              <a:rPr lang="ru-RU" altLang="ru-RU" sz="2000" dirty="0">
                <a:latin typeface="+mn-lt"/>
              </a:rPr>
              <a:t>удостоверение на медицинское изделие </a:t>
            </a:r>
          </a:p>
          <a:p>
            <a:pPr eaLnBrk="1" hangingPunct="1"/>
            <a:endParaRPr lang="ru-RU" altLang="ru-RU" sz="2000" dirty="0">
              <a:latin typeface="+mn-lt"/>
            </a:endParaRPr>
          </a:p>
          <a:p>
            <a:pPr eaLnBrk="1" hangingPunct="1"/>
            <a:r>
              <a:rPr lang="ru-RU" altLang="ru-RU" sz="2000" dirty="0">
                <a:latin typeface="+mn-lt"/>
              </a:rPr>
              <a:t>От 10 июля 2018 года № РЗН 2018</a:t>
            </a:r>
            <a:r>
              <a:rPr lang="en-US" altLang="ru-RU" sz="2000" dirty="0">
                <a:latin typeface="+mn-lt"/>
              </a:rPr>
              <a:t>/6977</a:t>
            </a:r>
          </a:p>
          <a:p>
            <a:pPr eaLnBrk="1" hangingPunct="1"/>
            <a:endParaRPr lang="en-US" altLang="ru-RU" sz="2000" dirty="0">
              <a:latin typeface="+mn-lt"/>
            </a:endParaRPr>
          </a:p>
          <a:p>
            <a:pPr eaLnBrk="1" hangingPunct="1"/>
            <a:r>
              <a:rPr lang="ru-RU" altLang="ru-RU" sz="2000" dirty="0">
                <a:latin typeface="+mn-lt"/>
              </a:rPr>
              <a:t>Медицинская информационная система «Ариадна» версия 3 от 03.2017 по ТУ 32.50.5-001-13886614-2017</a:t>
            </a:r>
            <a:endParaRPr lang="en-US" altLang="ru-RU" sz="2000" dirty="0">
              <a:latin typeface="+mn-lt"/>
            </a:endParaRPr>
          </a:p>
          <a:p>
            <a:pPr eaLnBrk="1" hangingPunct="1"/>
            <a:endParaRPr lang="ru-RU" altLang="ru-RU" sz="2000" dirty="0"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86812" y="855970"/>
            <a:ext cx="8015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400" b="1" dirty="0">
                <a:solidFill>
                  <a:srgbClr val="C00000"/>
                </a:solidFill>
                <a:latin typeface="+mn-lt"/>
              </a:rPr>
              <a:t>Регистрационное </a:t>
            </a:r>
            <a:r>
              <a:rPr lang="ru-RU" altLang="ru-RU" sz="2400" b="1" dirty="0" smtClean="0">
                <a:solidFill>
                  <a:srgbClr val="C00000"/>
                </a:solidFill>
                <a:latin typeface="+mn-lt"/>
              </a:rPr>
              <a:t>удостоверение на медицинское изделие</a:t>
            </a:r>
            <a:endParaRPr lang="ru-RU" altLang="ru-RU" sz="24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492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0" y="97347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Calibri" panose="020F0502020204030204"/>
                <a:cs typeface="+mn-cs"/>
              </a:rPr>
              <a:t>Безопасность в приоритете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352" y="764704"/>
            <a:ext cx="3600400" cy="59923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4623986" y="2276872"/>
            <a:ext cx="59354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МИС «Ариадна» - </a:t>
            </a:r>
            <a:r>
              <a:rPr lang="ru-RU" sz="2000" dirty="0">
                <a:solidFill>
                  <a:srgbClr val="C00000"/>
                </a:solidFill>
                <a:latin typeface="Calibri" panose="020F0502020204030204"/>
                <a:cs typeface="+mn-cs"/>
              </a:rPr>
              <a:t>единственная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медицинская информационная система в </a:t>
            </a:r>
            <a:r>
              <a:rPr lang="ru-RU" sz="2000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России, прошедшая процедуру сертификации во ФСТЭК и имеющая соответствующий сертификат на 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соответствие Закону №152-ФЗ 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cs typeface="+mn-cs"/>
              </a:rPr>
              <a:t>(Закон о защите персональных данных)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40577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31675" y="649871"/>
            <a:ext cx="11928649" cy="942405"/>
            <a:chOff x="498903" y="2462614"/>
            <a:chExt cx="11116907" cy="942405"/>
          </a:xfrm>
        </p:grpSpPr>
        <p:sp>
          <p:nvSpPr>
            <p:cNvPr id="4" name="TextBox 3"/>
            <p:cNvSpPr txBox="1"/>
            <p:nvPr/>
          </p:nvSpPr>
          <p:spPr>
            <a:xfrm>
              <a:off x="1184394" y="2574022"/>
              <a:ext cx="104314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latin typeface="+mn-lt"/>
                </a:rPr>
                <a:t>Формирование направлений и распределение по исполнителям и оборудованию</a:t>
              </a:r>
            </a:p>
          </p:txBody>
        </p:sp>
        <p:pic>
          <p:nvPicPr>
            <p:cNvPr id="29" name="Picture 25" descr="http://nurburgringdrivers.com/wp-content/uploads/2012/04/128662-simple-red-square-icon-business-notepa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03" y="2462614"/>
              <a:ext cx="622359" cy="622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57" y="1200131"/>
            <a:ext cx="7632848" cy="56225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914" y="1772816"/>
            <a:ext cx="7556534" cy="458463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339900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80715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Calibri" panose="020F0502020204030204"/>
                <a:cs typeface="+mn-cs"/>
              </a:rPr>
              <a:t>Сертифицирована и совместима </a:t>
            </a:r>
            <a:endParaRPr lang="ru-RU" sz="2400" b="1" dirty="0">
              <a:solidFill>
                <a:srgbClr val="C00000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482549"/>
            <a:ext cx="8025769" cy="50427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2" y="1628800"/>
            <a:ext cx="8816688" cy="5040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4" y="1749361"/>
            <a:ext cx="10225136" cy="49199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1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927648" y="836712"/>
            <a:ext cx="8784976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C00000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«Ариадна» сегодня: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rgbClr val="C00000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fontAlgn="auto" hangingPunct="1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Комплексная информационная система, включающая в себя подсистемы МИС+ЛИС+РИС</a:t>
            </a:r>
          </a:p>
          <a:p>
            <a:pPr marL="285750" indent="-285750" eaLnBrk="1" fontAlgn="auto" hangingPunct="1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17-летний 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опыт создания </a:t>
            </a:r>
            <a:r>
              <a:rPr lang="ru-RU" sz="2000" dirty="0" smtClean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медицинских информационных 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систем</a:t>
            </a:r>
          </a:p>
          <a:p>
            <a:pPr marL="285750" indent="-285750" eaLnBrk="1" fontAlgn="auto" hangingPunct="1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Опыт работы в </a:t>
            </a:r>
            <a:r>
              <a:rPr lang="ru-RU" sz="2000" dirty="0" smtClean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32 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регионах России и в Казахстане</a:t>
            </a:r>
          </a:p>
          <a:p>
            <a:pPr marL="285750" indent="-285750" eaLnBrk="1" fontAlgn="auto" hangingPunct="1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Более </a:t>
            </a:r>
            <a:r>
              <a:rPr lang="ru-RU" sz="2000" dirty="0" smtClean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350 реализованных 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проектов, преимущественно крупные стационары, поликлиники и медицинские центры</a:t>
            </a:r>
          </a:p>
          <a:p>
            <a:pPr marL="285750" indent="-285750" eaLnBrk="1" fontAlgn="auto" hangingPunct="1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Регулярный участник международных выставок в сфере </a:t>
            </a:r>
            <a:r>
              <a:rPr lang="ru-RU" sz="2000" dirty="0" smtClean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здравоохранения</a:t>
            </a:r>
            <a:endParaRPr lang="ru-RU" sz="2000" dirty="0">
              <a:solidFill>
                <a:prstClr val="black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fontAlgn="auto" hangingPunct="1"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Крупнейший поставщик МИС на Северо-Западе для стационарных учреждений федерального и муниципального здравоохранения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prstClr val="black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prstClr val="black"/>
              </a:solidFill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539259"/>
              </p:ext>
            </p:extLst>
          </p:nvPr>
        </p:nvGraphicFramePr>
        <p:xfrm>
          <a:off x="479376" y="2132856"/>
          <a:ext cx="2151513" cy="2176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Image" r:id="rId4" imgW="2428560" imgH="2457000" progId="Photoshop.Image.11">
                  <p:embed/>
                </p:oleObj>
              </mc:Choice>
              <mc:Fallback>
                <p:oleObj name="Image" r:id="rId4" imgW="2428560" imgH="24570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9376" y="2132856"/>
                        <a:ext cx="2151513" cy="2176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627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4" b="23609"/>
          <a:stretch/>
        </p:blipFill>
        <p:spPr>
          <a:xfrm>
            <a:off x="-553986" y="-1"/>
            <a:ext cx="12770666" cy="6885385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71464" y="836712"/>
            <a:ext cx="9697987" cy="835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6000" b="1" dirty="0" smtClean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Спасибо за внимание!</a:t>
            </a:r>
            <a:endParaRPr lang="ru-RU" sz="2500" dirty="0">
              <a:solidFill>
                <a:srgbClr val="00206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07516" y="5380672"/>
            <a:ext cx="4684039" cy="147732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/>
              <a:t>Богданов Алексей Александрович</a:t>
            </a:r>
          </a:p>
          <a:p>
            <a:pPr algn="r"/>
            <a:r>
              <a:rPr lang="ru-RU" b="1" dirty="0"/>
              <a:t> Исполнительный директор ООО «Решение»</a:t>
            </a:r>
          </a:p>
          <a:p>
            <a:pPr algn="r"/>
            <a:r>
              <a:rPr lang="ru-RU" b="1" dirty="0"/>
              <a:t>+7 (812) 337-70-77, +7 (921) 319-24-95</a:t>
            </a:r>
          </a:p>
          <a:p>
            <a:pPr algn="r"/>
            <a:r>
              <a:rPr lang="en-US" b="1" dirty="0">
                <a:hlinkClick r:id="rId3"/>
              </a:rPr>
              <a:t>alexey.bogdanov@reshenie-soft.ru</a:t>
            </a:r>
            <a:endParaRPr lang="en-US" b="1" dirty="0"/>
          </a:p>
          <a:p>
            <a:pPr algn="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4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974611" y="736602"/>
            <a:ext cx="11233248" cy="520936"/>
            <a:chOff x="514898" y="3952879"/>
            <a:chExt cx="11233248" cy="520936"/>
          </a:xfrm>
        </p:grpSpPr>
        <p:sp>
          <p:nvSpPr>
            <p:cNvPr id="10" name="TextBox 9"/>
            <p:cNvSpPr txBox="1"/>
            <p:nvPr/>
          </p:nvSpPr>
          <p:spPr>
            <a:xfrm>
              <a:off x="1195052" y="3995772"/>
              <a:ext cx="10553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+mn-lt"/>
                </a:rPr>
                <a:t>Формирование и утверждение списка </a:t>
              </a:r>
              <a:r>
                <a:rPr lang="ru-RU" sz="2400" b="1" dirty="0" smtClean="0">
                  <a:latin typeface="+mn-lt"/>
                </a:rPr>
                <a:t>заданий для медоборудования</a:t>
              </a:r>
              <a:endParaRPr lang="ru-RU" sz="2400" b="1" dirty="0">
                <a:latin typeface="+mn-lt"/>
              </a:endParaRPr>
            </a:p>
          </p:txBody>
        </p:sp>
        <p:pic>
          <p:nvPicPr>
            <p:cNvPr id="11" name="Picture 2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98" y="3952879"/>
              <a:ext cx="633357" cy="52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407018"/>
            <a:ext cx="8064896" cy="540635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9538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1271522"/>
            <a:ext cx="6712993" cy="54698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392" y="747391"/>
            <a:ext cx="11177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+mn-lt"/>
              </a:rPr>
              <a:t>Интеграция с </a:t>
            </a:r>
            <a:r>
              <a:rPr lang="en-US" sz="2400" b="1" dirty="0">
                <a:latin typeface="+mn-lt"/>
              </a:rPr>
              <a:t>PACS</a:t>
            </a:r>
            <a:r>
              <a:rPr lang="ru-RU" sz="2400" b="1" dirty="0">
                <a:latin typeface="+mn-lt"/>
              </a:rPr>
              <a:t> через </a:t>
            </a:r>
            <a:r>
              <a:rPr lang="en-US" sz="2400" b="1" dirty="0">
                <a:latin typeface="+mn-lt"/>
              </a:rPr>
              <a:t>HL7 Gateway </a:t>
            </a:r>
            <a:r>
              <a:rPr lang="ru-RU" sz="2400" b="1" dirty="0">
                <a:latin typeface="+mn-lt"/>
              </a:rPr>
              <a:t>и работа с </a:t>
            </a:r>
            <a:r>
              <a:rPr lang="en-US" sz="2400" b="1" dirty="0" smtClean="0">
                <a:latin typeface="+mn-lt"/>
              </a:rPr>
              <a:t>MWL</a:t>
            </a:r>
            <a:r>
              <a:rPr lang="ru-RU" sz="2400" b="1" dirty="0" smtClean="0">
                <a:latin typeface="+mn-lt"/>
              </a:rPr>
              <a:t> как способ стандартизации</a:t>
            </a:r>
            <a:endParaRPr lang="ru-RU" sz="2400" b="1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376" y="1772816"/>
            <a:ext cx="477906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HL7</a:t>
            </a:r>
            <a:r>
              <a:rPr lang="ru-RU" sz="1800" dirty="0">
                <a:latin typeface="+mn-lt"/>
              </a:rPr>
              <a:t> и</a:t>
            </a:r>
            <a:r>
              <a:rPr lang="en-US" sz="1800" dirty="0">
                <a:latin typeface="+mn-lt"/>
              </a:rPr>
              <a:t> FHIR</a:t>
            </a:r>
            <a:r>
              <a:rPr lang="ru-RU" sz="1800" dirty="0">
                <a:latin typeface="+mn-lt"/>
              </a:rPr>
              <a:t> – это способ «общения»</a:t>
            </a:r>
          </a:p>
          <a:p>
            <a:r>
              <a:rPr lang="ru-RU" sz="1800" dirty="0">
                <a:latin typeface="+mn-lt"/>
              </a:rPr>
              <a:t>разнородных систем по единому </a:t>
            </a:r>
          </a:p>
          <a:p>
            <a:r>
              <a:rPr lang="ru-RU" sz="1800" dirty="0">
                <a:latin typeface="+mn-lt"/>
              </a:rPr>
              <a:t>Стандарту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MWL – </a:t>
            </a:r>
            <a:r>
              <a:rPr lang="ru-RU" sz="1800" dirty="0">
                <a:latin typeface="+mn-lt"/>
              </a:rPr>
              <a:t>«сервис», отвечающий</a:t>
            </a:r>
          </a:p>
          <a:p>
            <a:r>
              <a:rPr lang="ru-RU" sz="1800" dirty="0">
                <a:latin typeface="+mn-lt"/>
              </a:rPr>
              <a:t>за получение заданий и </a:t>
            </a:r>
          </a:p>
          <a:p>
            <a:r>
              <a:rPr lang="ru-RU" sz="1800" dirty="0">
                <a:latin typeface="+mn-lt"/>
              </a:rPr>
              <a:t>отправку информации о </a:t>
            </a:r>
          </a:p>
          <a:p>
            <a:r>
              <a:rPr lang="ru-RU" sz="1800" dirty="0">
                <a:latin typeface="+mn-lt"/>
              </a:rPr>
              <a:t>готовности результатов</a:t>
            </a:r>
          </a:p>
          <a:p>
            <a:r>
              <a:rPr lang="ru-RU" sz="1800" dirty="0">
                <a:latin typeface="+mn-lt"/>
              </a:rPr>
              <a:t>и ссылок на проведенные </a:t>
            </a:r>
          </a:p>
          <a:p>
            <a:r>
              <a:rPr lang="ru-RU" sz="1800" dirty="0">
                <a:latin typeface="+mn-lt"/>
              </a:rPr>
              <a:t>снимки.</a:t>
            </a:r>
          </a:p>
          <a:p>
            <a:endParaRPr lang="ru-RU" sz="1800" dirty="0">
              <a:latin typeface="+mn-lt"/>
            </a:endParaRPr>
          </a:p>
          <a:p>
            <a:r>
              <a:rPr lang="ru-RU" sz="1800" dirty="0">
                <a:latin typeface="+mn-lt"/>
              </a:rPr>
              <a:t>При взаимодействии с внешней </a:t>
            </a:r>
          </a:p>
          <a:p>
            <a:r>
              <a:rPr lang="ru-RU" sz="1800" dirty="0">
                <a:latin typeface="+mn-lt"/>
              </a:rPr>
              <a:t>системой, важно учитывать возможную</a:t>
            </a:r>
          </a:p>
          <a:p>
            <a:r>
              <a:rPr lang="ru-RU" sz="1800" dirty="0">
                <a:latin typeface="+mn-lt"/>
              </a:rPr>
              <a:t>необходимость осуществлять транслитерацию</a:t>
            </a:r>
          </a:p>
          <a:p>
            <a:r>
              <a:rPr lang="ru-RU" sz="1800" dirty="0">
                <a:latin typeface="+mn-lt"/>
              </a:rPr>
              <a:t>и необходимость генерации и </a:t>
            </a:r>
          </a:p>
          <a:p>
            <a:r>
              <a:rPr lang="ru-RU" sz="1800" dirty="0">
                <a:latin typeface="+mn-lt"/>
              </a:rPr>
              <a:t>использования  </a:t>
            </a:r>
            <a:r>
              <a:rPr lang="en-US" sz="1800" dirty="0" err="1">
                <a:latin typeface="+mn-lt"/>
              </a:rPr>
              <a:t>AccessionNo</a:t>
            </a:r>
            <a:r>
              <a:rPr lang="en-US" sz="1800" dirty="0">
                <a:latin typeface="+mn-lt"/>
              </a:rPr>
              <a:t>.</a:t>
            </a:r>
            <a:endParaRPr lang="ru-RU" sz="1800" dirty="0"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28454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703512" y="775447"/>
            <a:ext cx="848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Возможность подключения </a:t>
            </a:r>
            <a:r>
              <a:rPr lang="ru-RU" sz="2000" b="1" dirty="0"/>
              <a:t>аналогового оборудования, через плату </a:t>
            </a:r>
            <a:r>
              <a:rPr lang="ru-RU" sz="2000" b="1" dirty="0" err="1"/>
              <a:t>видеозахвата</a:t>
            </a:r>
            <a:r>
              <a:rPr lang="ru-RU" sz="2000" b="1" dirty="0"/>
              <a:t>, с последующей отправкой в </a:t>
            </a:r>
            <a:r>
              <a:rPr lang="en-US" sz="2000" b="1" dirty="0"/>
              <a:t>PACS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639776"/>
            <a:ext cx="8517838" cy="505925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205928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54" y="1305312"/>
            <a:ext cx="8479050" cy="50362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99141" y="2204865"/>
            <a:ext cx="4797010" cy="370896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387" y="1751886"/>
            <a:ext cx="1770970" cy="4063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288679" y="835484"/>
            <a:ext cx="546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/>
              <a:t>Выбор снимков из серии, включаемых в ЭМК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46430" y="2317689"/>
            <a:ext cx="191543" cy="172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746430" y="3207411"/>
            <a:ext cx="191543" cy="172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r="199" b="55655"/>
          <a:stretch/>
        </p:blipFill>
        <p:spPr bwMode="auto">
          <a:xfrm>
            <a:off x="1487488" y="6497960"/>
            <a:ext cx="9180512" cy="360040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5141" r="839" b="16723"/>
          <a:stretch/>
        </p:blipFill>
        <p:spPr bwMode="auto">
          <a:xfrm>
            <a:off x="0" y="-27384"/>
            <a:ext cx="12192000" cy="6208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586585" y="115418"/>
            <a:ext cx="5543825" cy="328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МЕДИЦИНСКИЕ ИНФОРМАЦИОННЫЕ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9727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25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9994</TotalTime>
  <Words>1439</Words>
  <Application>Microsoft Office PowerPoint</Application>
  <PresentationFormat>Широкоэкранный</PresentationFormat>
  <Paragraphs>254</Paragraphs>
  <Slides>52</Slides>
  <Notes>39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1" baseType="lpstr">
      <vt:lpstr>Arial</vt:lpstr>
      <vt:lpstr>Calibri</vt:lpstr>
      <vt:lpstr>Calibri Light</vt:lpstr>
      <vt:lpstr>Century Gothic</vt:lpstr>
      <vt:lpstr>Segoe UI</vt:lpstr>
      <vt:lpstr>Verdana</vt:lpstr>
      <vt:lpstr>Wingdings</vt:lpstr>
      <vt:lpstr>1_Тема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NhT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</dc:creator>
  <cp:lastModifiedBy>Богданов Алексей Александрович</cp:lastModifiedBy>
  <cp:revision>360</cp:revision>
  <dcterms:created xsi:type="dcterms:W3CDTF">2012-02-27T14:49:36Z</dcterms:created>
  <dcterms:modified xsi:type="dcterms:W3CDTF">2020-10-13T15:21:58Z</dcterms:modified>
</cp:coreProperties>
</file>